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67" r:id="rId2"/>
    <p:sldId id="638" r:id="rId3"/>
    <p:sldId id="634" r:id="rId4"/>
    <p:sldId id="636" r:id="rId5"/>
    <p:sldId id="628" r:id="rId6"/>
    <p:sldId id="631" r:id="rId7"/>
    <p:sldId id="630" r:id="rId8"/>
    <p:sldId id="632" r:id="rId9"/>
    <p:sldId id="641" r:id="rId10"/>
    <p:sldId id="633" r:id="rId11"/>
    <p:sldId id="635" r:id="rId12"/>
  </p:sldIdLst>
  <p:sldSz cx="9901238" cy="6840538"/>
  <p:notesSz cx="6808788" cy="9940925"/>
  <p:defaultTextStyle>
    <a:defPPr>
      <a:defRPr lang="ru-RU"/>
    </a:defPPr>
    <a:lvl1pPr algn="l" defTabSz="95567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77838" indent="-20638" algn="l" defTabSz="95567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55675" indent="-41275" algn="l" defTabSz="95567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433513" indent="-61913" algn="l" defTabSz="95567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912938" indent="-84138" algn="l" defTabSz="95567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99FF"/>
    <a:srgbClr val="97D2FF"/>
    <a:srgbClr val="FFEBEB"/>
    <a:srgbClr val="CCFFCC"/>
    <a:srgbClr val="DE8E8E"/>
    <a:srgbClr val="AFECFF"/>
    <a:srgbClr val="E8B2B2"/>
    <a:srgbClr val="FFD9D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58" autoAdjust="0"/>
    <p:restoredTop sz="94514" autoAdjust="0"/>
  </p:normalViewPr>
  <p:slideViewPr>
    <p:cSldViewPr>
      <p:cViewPr varScale="1">
        <p:scale>
          <a:sx n="74" d="100"/>
          <a:sy n="74" d="100"/>
        </p:scale>
        <p:origin x="-966" y="-138"/>
      </p:cViewPr>
      <p:guideLst>
        <p:guide orient="horz" pos="1020"/>
        <p:guide orient="horz" pos="4104"/>
        <p:guide pos="5885"/>
        <p:guide pos="351"/>
        <p:guide pos="28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4002" y="-96"/>
      </p:cViewPr>
      <p:guideLst>
        <p:guide orient="horz" pos="3131"/>
        <p:guide pos="214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l" defTabSz="956496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Верхний колонтитул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r" defTabSz="95649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62CDCA7-9173-43A2-8C8A-5209B4267D25}" type="datetimeFigureOut">
              <a:rPr lang="ru-RU"/>
              <a:pPr>
                <a:defRPr/>
              </a:pPr>
              <a:t>14.02.2018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l" defTabSz="956496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5225874527274272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r" defTabSz="95649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3F8CE0B-05EB-4A4D-A969-2D3E8A083D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l" defTabSz="956496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Верхний колонтитул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r" defTabSz="95649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8D6E444-A411-4474-839E-DFCC06AAAE6D}" type="datetimeFigureOut">
              <a:rPr lang="ru-RU"/>
              <a:pPr>
                <a:defRPr/>
              </a:pPr>
              <a:t>14.02.2018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746125"/>
            <a:ext cx="53927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63" tIns="46131" rIns="92263" bIns="46131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6712" cy="4473575"/>
          </a:xfrm>
          <a:prstGeom prst="rect">
            <a:avLst/>
          </a:prstGeom>
        </p:spPr>
        <p:txBody>
          <a:bodyPr vert="horz" lIns="92263" tIns="46131" rIns="92263" bIns="46131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l" defTabSz="956496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5225874527274272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r" defTabSz="95649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F7D1989-8E4F-4644-9489-997643700B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55675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7838" algn="l" defTabSz="955675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5675" algn="l" defTabSz="955675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3513" algn="l" defTabSz="955675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12938" algn="l" defTabSz="955675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91239" algn="l" defTabSz="95649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69488" algn="l" defTabSz="95649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47736" algn="l" defTabSz="95649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25983" algn="l" defTabSz="95649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12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55675" fontAlgn="base">
              <a:spcBef>
                <a:spcPct val="0"/>
              </a:spcBef>
              <a:spcAft>
                <a:spcPct val="0"/>
              </a:spcAft>
            </a:pPr>
            <a:fld id="{393A504C-128B-4641-8B9E-852F0EFAB1F0}" type="slidenum">
              <a:rPr lang="ru-RU">
                <a:cs typeface="Arial" charset="0"/>
              </a:rPr>
              <a:pPr defTabSz="955675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русский 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SRV-FILES\sh_reklamno_vist$\003_ФОТО и ГРАФИКА\ГРАФИКА ОДК\Картины в переговорные\3_1100x700.jpg"/>
          <p:cNvPicPr>
            <a:picLocks noChangeAspect="1" noChangeArrowheads="1"/>
          </p:cNvPicPr>
          <p:nvPr userDrawn="1"/>
        </p:nvPicPr>
        <p:blipFill>
          <a:blip r:embed="rId2"/>
          <a:srcRect l="3375" t="26552" r="4279" b="22652"/>
          <a:stretch>
            <a:fillRect/>
          </a:stretch>
        </p:blipFill>
        <p:spPr bwMode="auto">
          <a:xfrm>
            <a:off x="0" y="3351213"/>
            <a:ext cx="9902825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1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33388" y="2211388"/>
            <a:ext cx="3094037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9"/>
          <p:cNvGrpSpPr>
            <a:grpSpLocks/>
          </p:cNvGrpSpPr>
          <p:nvPr userDrawn="1"/>
        </p:nvGrpSpPr>
        <p:grpSpPr bwMode="auto">
          <a:xfrm>
            <a:off x="0" y="3246438"/>
            <a:ext cx="9901238" cy="357187"/>
            <a:chOff x="-1" y="3246330"/>
            <a:chExt cx="9901195" cy="357520"/>
          </a:xfrm>
        </p:grpSpPr>
        <p:sp>
          <p:nvSpPr>
            <p:cNvPr id="5" name="Прямоугольник 10"/>
            <p:cNvSpPr/>
            <p:nvPr userDrawn="1"/>
          </p:nvSpPr>
          <p:spPr>
            <a:xfrm flipV="1">
              <a:off x="-1" y="3246330"/>
              <a:ext cx="9901195" cy="17955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 defTabSz="9564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Прямоугольник 11"/>
            <p:cNvSpPr/>
            <p:nvPr userDrawn="1"/>
          </p:nvSpPr>
          <p:spPr>
            <a:xfrm>
              <a:off x="-1" y="3424296"/>
              <a:ext cx="9899607" cy="17955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64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7" name="Прямоугольник 13"/>
          <p:cNvSpPr/>
          <p:nvPr userDrawn="1"/>
        </p:nvSpPr>
        <p:spPr>
          <a:xfrm flipV="1">
            <a:off x="0" y="6662738"/>
            <a:ext cx="9901238" cy="1809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5649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14"/>
          <p:cNvSpPr/>
          <p:nvPr userDrawn="1"/>
        </p:nvSpPr>
        <p:spPr>
          <a:xfrm>
            <a:off x="0" y="6489700"/>
            <a:ext cx="9899650" cy="1793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649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английский 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SRV-FILES\sh_reklamno_vist$\003_ФОТО и ГРАФИКА\ГРАФИКА ОДК\Картины в переговорные\3_1100x700.jpg"/>
          <p:cNvPicPr>
            <a:picLocks noChangeAspect="1" noChangeArrowheads="1"/>
          </p:cNvPicPr>
          <p:nvPr userDrawn="1"/>
        </p:nvPicPr>
        <p:blipFill>
          <a:blip r:embed="rId2"/>
          <a:srcRect l="3375" t="26552" r="4279" b="22652"/>
          <a:stretch>
            <a:fillRect/>
          </a:stretch>
        </p:blipFill>
        <p:spPr bwMode="auto">
          <a:xfrm>
            <a:off x="0" y="3351213"/>
            <a:ext cx="9902825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2438" y="2217738"/>
            <a:ext cx="1944687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9"/>
          <p:cNvGrpSpPr>
            <a:grpSpLocks/>
          </p:cNvGrpSpPr>
          <p:nvPr userDrawn="1"/>
        </p:nvGrpSpPr>
        <p:grpSpPr bwMode="auto">
          <a:xfrm>
            <a:off x="0" y="3246438"/>
            <a:ext cx="9901238" cy="357187"/>
            <a:chOff x="-1" y="3246330"/>
            <a:chExt cx="9901195" cy="357520"/>
          </a:xfrm>
        </p:grpSpPr>
        <p:sp>
          <p:nvSpPr>
            <p:cNvPr id="5" name="Прямоугольник 10"/>
            <p:cNvSpPr/>
            <p:nvPr userDrawn="1"/>
          </p:nvSpPr>
          <p:spPr>
            <a:xfrm flipV="1">
              <a:off x="-1" y="3246330"/>
              <a:ext cx="9901195" cy="17955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 defTabSz="9564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Прямоугольник 11"/>
            <p:cNvSpPr/>
            <p:nvPr userDrawn="1"/>
          </p:nvSpPr>
          <p:spPr>
            <a:xfrm>
              <a:off x="-1" y="3424296"/>
              <a:ext cx="9899607" cy="17955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64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7" name="Прямоугольник 14"/>
          <p:cNvSpPr/>
          <p:nvPr userDrawn="1"/>
        </p:nvSpPr>
        <p:spPr>
          <a:xfrm flipV="1">
            <a:off x="0" y="6662738"/>
            <a:ext cx="9901238" cy="1809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5649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15"/>
          <p:cNvSpPr/>
          <p:nvPr userDrawn="1"/>
        </p:nvSpPr>
        <p:spPr>
          <a:xfrm>
            <a:off x="0" y="6489700"/>
            <a:ext cx="9899650" cy="1793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649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русск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529638" y="196850"/>
            <a:ext cx="928687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английск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535988" y="188913"/>
            <a:ext cx="898525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единительная линия 9"/>
          <p:cNvCxnSpPr/>
          <p:nvPr userDrawn="1"/>
        </p:nvCxnSpPr>
        <p:spPr>
          <a:xfrm>
            <a:off x="0" y="1265238"/>
            <a:ext cx="9901238" cy="0"/>
          </a:xfrm>
          <a:prstGeom prst="line">
            <a:avLst/>
          </a:prstGeom>
          <a:ln w="31750">
            <a:solidFill>
              <a:srgbClr val="B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062" y="273938"/>
            <a:ext cx="8911115" cy="1140090"/>
          </a:xfrm>
          <a:prstGeom prst="rect">
            <a:avLst/>
          </a:prstGeom>
        </p:spPr>
        <p:txBody>
          <a:bodyPr lIns="80339" tIns="40170" rIns="80339" bIns="4017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07D17-7FC4-4D38-921C-B9D10E80D37D}" type="datetime1">
              <a:rPr lang="ru-RU"/>
              <a:pPr>
                <a:defRPr/>
              </a:pPr>
              <a:t>14.02.2018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CF522-60DD-49A5-A120-30D5929DF7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2"/>
          </p:nvPr>
        </p:nvSpPr>
        <p:spPr>
          <a:xfrm>
            <a:off x="495300" y="6340475"/>
            <a:ext cx="23098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56496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F06BD1-6A67-441F-BE7F-B401B414FD87}" type="datetimeFigureOut">
              <a:rPr lang="ru-RU"/>
              <a:pPr>
                <a:defRPr/>
              </a:pPr>
              <a:t>14.02.2018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382963" y="6340475"/>
            <a:ext cx="3135312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56496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7096125" y="6340475"/>
            <a:ext cx="23098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56496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402CB4-61D7-4820-9C70-B102E9D4E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955675" rtl="0" fontAlgn="base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955675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2pPr>
      <a:lvl3pPr algn="l" defTabSz="955675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3pPr>
      <a:lvl4pPr algn="l" defTabSz="955675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4pPr>
      <a:lvl5pPr algn="l" defTabSz="955675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5pPr>
      <a:lvl6pPr marL="457200" algn="l" defTabSz="955675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6pPr>
      <a:lvl7pPr marL="914400" algn="l" defTabSz="955675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7pPr>
      <a:lvl8pPr marL="1371600" algn="l" defTabSz="955675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8pPr>
      <a:lvl9pPr marL="1828800" algn="l" defTabSz="955675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57188" indent="-357188" algn="l" defTabSz="955675" rtl="0" fontAlgn="base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76288" indent="-298450" algn="l" defTabSz="955675" rtl="0" fontAlgn="base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95388" indent="-238125" algn="l" defTabSz="955675" rtl="0" fontAlgn="base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73225" indent="-238125" algn="l" defTabSz="955675" rtl="0" fontAlgn="base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51063" indent="-238125" algn="l" defTabSz="955675" rtl="0" fontAlgn="base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630363" indent="-239124" algn="l" defTabSz="9564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08612" indent="-239124" algn="l" defTabSz="9564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86859" indent="-239124" algn="l" defTabSz="9564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65107" indent="-239124" algn="l" defTabSz="9564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64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8248" algn="l" defTabSz="9564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56496" algn="l" defTabSz="9564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4744" algn="l" defTabSz="9564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12991" algn="l" defTabSz="9564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91239" algn="l" defTabSz="9564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9488" algn="l" defTabSz="9564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47736" algn="l" defTabSz="9564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25983" algn="l" defTabSz="9564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Дата 3"/>
          <p:cNvSpPr txBox="1">
            <a:spLocks/>
          </p:cNvSpPr>
          <p:nvPr/>
        </p:nvSpPr>
        <p:spPr bwMode="auto">
          <a:xfrm>
            <a:off x="7535863" y="6435725"/>
            <a:ext cx="17986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defTabSz="914400"/>
            <a:fld id="{A60FE81A-8C66-408A-BD58-82796CF7727E}" type="datetime1">
              <a:rPr lang="ru-RU" sz="1000">
                <a:solidFill>
                  <a:schemeClr val="bg1"/>
                </a:solidFill>
              </a:rPr>
              <a:pPr algn="r" defTabSz="914400"/>
              <a:t>14.02.2018</a:t>
            </a:fld>
            <a:endParaRPr lang="ru-RU" sz="1000">
              <a:solidFill>
                <a:schemeClr val="bg1"/>
              </a:solidFill>
            </a:endParaRPr>
          </a:p>
        </p:txBody>
      </p:sp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949325" y="561975"/>
            <a:ext cx="83058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Управление качеством </a:t>
            </a:r>
          </a:p>
          <a:p>
            <a:pPr algn="ctr"/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в Объединенной Двигателестроительной Корпорации</a:t>
            </a:r>
            <a:endParaRPr lang="ru-RU" sz="28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4735513" y="2562225"/>
            <a:ext cx="49307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>
                <a:latin typeface="Calibri" pitchFamily="34" charset="0"/>
              </a:rPr>
              <a:t>Директор по качеству АО «ОДК» </a:t>
            </a:r>
          </a:p>
          <a:p>
            <a:pPr algn="r"/>
            <a:r>
              <a:rPr lang="ru-RU">
                <a:latin typeface="Calibri" pitchFamily="34" charset="0"/>
              </a:rPr>
              <a:t>Антропов С.В.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Прямая соединительная линия 41"/>
          <p:cNvCxnSpPr/>
          <p:nvPr/>
        </p:nvCxnSpPr>
        <p:spPr>
          <a:xfrm>
            <a:off x="-23813" y="1092200"/>
            <a:ext cx="9901238" cy="0"/>
          </a:xfrm>
          <a:prstGeom prst="line">
            <a:avLst/>
          </a:prstGeom>
          <a:ln w="31750">
            <a:solidFill>
              <a:srgbClr val="B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63513" y="1220788"/>
          <a:ext cx="9502775" cy="52752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6547"/>
                <a:gridCol w="1143008"/>
                <a:gridCol w="785818"/>
                <a:gridCol w="714380"/>
                <a:gridCol w="571505"/>
              </a:tblGrid>
              <a:tr h="600889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Показатели</a:t>
                      </a:r>
                      <a:r>
                        <a:rPr lang="ru-RU" sz="2400" b="0" baseline="0" dirty="0" smtClean="0"/>
                        <a:t>   </a:t>
                      </a:r>
                      <a:r>
                        <a:rPr lang="ru-RU" sz="2400" b="0" dirty="0" smtClean="0"/>
                        <a:t> качества</a:t>
                      </a:r>
                      <a:endParaRPr lang="ru-RU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КПЭ</a:t>
                      </a:r>
                    </a:p>
                    <a:p>
                      <a:pPr algn="ctr"/>
                      <a:r>
                        <a:rPr lang="ru-RU" sz="1600" b="1" dirty="0" smtClean="0"/>
                        <a:t>ГД, УД,</a:t>
                      </a:r>
                      <a:r>
                        <a:rPr lang="ru-RU" sz="1600" b="1" baseline="0" dirty="0" smtClean="0"/>
                        <a:t> ДК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КПЭ</a:t>
                      </a:r>
                    </a:p>
                    <a:p>
                      <a:pPr algn="ctr"/>
                      <a:r>
                        <a:rPr lang="ru-RU" sz="1600" b="1" dirty="0" smtClean="0"/>
                        <a:t>ДП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КПЭ </a:t>
                      </a:r>
                      <a:r>
                        <a:rPr lang="ru-RU" sz="1600" b="1" dirty="0" smtClean="0"/>
                        <a:t>НЦ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КПЭ </a:t>
                      </a:r>
                      <a:r>
                        <a:rPr lang="ru-RU" sz="1600" b="1" dirty="0" smtClean="0"/>
                        <a:t>БТК</a:t>
                      </a:r>
                      <a:endParaRPr lang="ru-RU" sz="1600" b="1" dirty="0"/>
                    </a:p>
                  </a:txBody>
                  <a:tcPr anchor="ctr"/>
                </a:tc>
              </a:tr>
              <a:tr h="670688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Количество рекламаций от потребителей на один гарантийный двигатель (ключевой показатель эффективности организации)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520196">
                <a:tc>
                  <a:txBody>
                    <a:bodyPr/>
                    <a:lstStyle/>
                    <a:p>
                      <a:pPr marL="0" marR="0" indent="0" algn="l" defTabSz="9564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Сдача продукции с первого предъявления  службе качества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endParaRPr lang="ru-RU" dirty="0"/>
                    </a:p>
                  </a:txBody>
                  <a:tcPr anchor="ctr"/>
                </a:tc>
              </a:tr>
              <a:tr h="600889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Количество деталей с отклонениями, выявленные в цехах-потребителях (пропуски дефектов на следующие операции)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 anchor="ctr"/>
                </a:tc>
              </a:tr>
              <a:tr h="410660">
                <a:tc>
                  <a:txBody>
                    <a:bodyPr/>
                    <a:lstStyle/>
                    <a:p>
                      <a:pPr marL="0" marR="0" indent="0" algn="l" defTabSz="9564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 технологической дисциплины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endParaRPr lang="ru-RU" dirty="0"/>
                    </a:p>
                  </a:txBody>
                  <a:tcPr anchor="ctr"/>
                </a:tc>
              </a:tr>
              <a:tr h="417211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Количество отклонений от КД на один  двигатель</a:t>
                      </a:r>
                      <a:endParaRPr lang="ru-RU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индикатор 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634387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/>
                        <a:t>Количество рекламаций от потребителей на один гарантийный двигатель по причине дефектов поставщиков</a:t>
                      </a:r>
                      <a:endParaRPr lang="ru-RU" b="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индикатор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312290">
                <a:tc>
                  <a:txBody>
                    <a:bodyPr/>
                    <a:lstStyle/>
                    <a:p>
                      <a:pPr marL="0" marR="0" indent="0" algn="l" defTabSz="9564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Убытки от брака относительно объема валовой продукции 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ru-RU" baseline="0" dirty="0" smtClean="0"/>
                        <a:t>индикатор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endParaRPr lang="ru-RU" dirty="0"/>
                    </a:p>
                  </a:txBody>
                  <a:tcPr anchor="ctr"/>
                </a:tc>
              </a:tr>
              <a:tr h="467426">
                <a:tc>
                  <a:txBody>
                    <a:bodyPr/>
                    <a:lstStyle/>
                    <a:p>
                      <a:pPr marL="0" marR="0" indent="0" algn="l" defTabSz="9564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Оценка чистоты и культуры производства 	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ru-RU" dirty="0" smtClean="0"/>
                        <a:t>индикатор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endParaRPr lang="ru-RU" dirty="0"/>
                    </a:p>
                  </a:txBody>
                  <a:tcPr anchor="ctr"/>
                </a:tc>
              </a:tr>
              <a:tr h="543009">
                <a:tc>
                  <a:txBody>
                    <a:bodyPr/>
                    <a:lstStyle/>
                    <a:p>
                      <a:pPr marL="0" marR="0" indent="0" algn="l" defTabSz="9564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двигателей, не прошедших стендовые испытания 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индикатор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0535" name="TextBox 11"/>
          <p:cNvSpPr txBox="1">
            <a:spLocks noChangeArrowheads="1"/>
          </p:cNvSpPr>
          <p:nvPr/>
        </p:nvSpPr>
        <p:spPr bwMode="auto">
          <a:xfrm>
            <a:off x="558800" y="204788"/>
            <a:ext cx="7416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Показатели эффективности руководителей </a:t>
            </a:r>
          </a:p>
          <a:p>
            <a:r>
              <a:rPr lang="ru-RU" sz="2400">
                <a:latin typeface="Calibri" pitchFamily="34" charset="0"/>
              </a:rPr>
              <a:t>в ОДК и на предприятиях ОДК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Прямая соединительная линия 41"/>
          <p:cNvCxnSpPr/>
          <p:nvPr/>
        </p:nvCxnSpPr>
        <p:spPr>
          <a:xfrm>
            <a:off x="-23813" y="1092200"/>
            <a:ext cx="9901238" cy="0"/>
          </a:xfrm>
          <a:prstGeom prst="line">
            <a:avLst/>
          </a:prstGeom>
          <a:ln w="31750">
            <a:solidFill>
              <a:srgbClr val="B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6" name="TextBox 6"/>
          <p:cNvSpPr txBox="1">
            <a:spLocks noChangeArrowheads="1"/>
          </p:cNvSpPr>
          <p:nvPr/>
        </p:nvSpPr>
        <p:spPr bwMode="auto">
          <a:xfrm>
            <a:off x="377825" y="1062038"/>
            <a:ext cx="9145588" cy="57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2400">
                <a:latin typeface="Calibri" pitchFamily="34" charset="0"/>
              </a:rPr>
              <a:t> </a:t>
            </a:r>
            <a:r>
              <a:rPr lang="ru-RU" sz="2200">
                <a:latin typeface="Calibri" pitchFamily="34" charset="0"/>
              </a:rPr>
              <a:t>Ежегодно для каждого предприятия ОДК устанавливаются целевые значения показателей качества.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2200">
                <a:latin typeface="Calibri" pitchFamily="34" charset="0"/>
              </a:rPr>
              <a:t> Каждый показатель  качества на каждом предприятии должен иметь ежегодную тенденцию к улучшению.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2200">
                <a:latin typeface="Calibri" pitchFamily="34" charset="0"/>
              </a:rPr>
              <a:t> Контроль показателей качества:</a:t>
            </a:r>
          </a:p>
          <a:p>
            <a:pPr>
              <a:lnSpc>
                <a:spcPct val="150000"/>
              </a:lnSpc>
            </a:pPr>
            <a:r>
              <a:rPr lang="ru-RU" sz="2200">
                <a:latin typeface="Calibri" pitchFamily="34" charset="0"/>
              </a:rPr>
              <a:t>    - ежемесячно на совещаниях  управляющих директоров  </a:t>
            </a:r>
          </a:p>
          <a:p>
            <a:pPr>
              <a:lnSpc>
                <a:spcPct val="150000"/>
              </a:lnSpc>
            </a:pPr>
            <a:r>
              <a:rPr lang="ru-RU" sz="2200">
                <a:latin typeface="Calibri" pitchFamily="34" charset="0"/>
              </a:rPr>
              <a:t>предприятий ОДК;</a:t>
            </a:r>
          </a:p>
          <a:p>
            <a:pPr>
              <a:lnSpc>
                <a:spcPct val="150000"/>
              </a:lnSpc>
            </a:pPr>
            <a:r>
              <a:rPr lang="ru-RU" sz="2200">
                <a:latin typeface="Calibri" pitchFamily="34" charset="0"/>
              </a:rPr>
              <a:t>     - ежеквартально на совещаниях генерального директора ОДК.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2200">
                <a:latin typeface="Calibri" pitchFamily="34" charset="0"/>
              </a:rPr>
              <a:t> Для достижения целевых значений показателей качества разрабатываются специальные мероприятия и проводятся проекты улучшений. </a:t>
            </a:r>
          </a:p>
        </p:txBody>
      </p:sp>
      <p:sp>
        <p:nvSpPr>
          <p:cNvPr id="21507" name="TextBox 7"/>
          <p:cNvSpPr txBox="1">
            <a:spLocks noChangeArrowheads="1"/>
          </p:cNvSpPr>
          <p:nvPr/>
        </p:nvSpPr>
        <p:spPr bwMode="auto">
          <a:xfrm>
            <a:off x="558800" y="204788"/>
            <a:ext cx="7416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Управление показателями качества в ОДК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Прямая соединительная линия 41"/>
          <p:cNvCxnSpPr/>
          <p:nvPr/>
        </p:nvCxnSpPr>
        <p:spPr>
          <a:xfrm>
            <a:off x="-23813" y="1092200"/>
            <a:ext cx="9901238" cy="0"/>
          </a:xfrm>
          <a:prstGeom prst="line">
            <a:avLst/>
          </a:prstGeom>
          <a:ln w="31750">
            <a:solidFill>
              <a:srgbClr val="B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2"/>
          <a:srcRect l="15538" r="12537" b="10275"/>
          <a:stretch>
            <a:fillRect/>
          </a:stretch>
        </p:blipFill>
        <p:spPr bwMode="auto">
          <a:xfrm>
            <a:off x="0" y="0"/>
            <a:ext cx="9901238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Прямая соединительная линия 41"/>
          <p:cNvCxnSpPr/>
          <p:nvPr/>
        </p:nvCxnSpPr>
        <p:spPr>
          <a:xfrm>
            <a:off x="-23813" y="1092200"/>
            <a:ext cx="9901238" cy="0"/>
          </a:xfrm>
          <a:prstGeom prst="line">
            <a:avLst/>
          </a:prstGeom>
          <a:ln w="31750">
            <a:solidFill>
              <a:srgbClr val="B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13"/>
          <p:cNvPicPr>
            <a:picLocks noChangeAspect="1" noChangeArrowheads="1"/>
          </p:cNvPicPr>
          <p:nvPr/>
        </p:nvPicPr>
        <p:blipFill>
          <a:blip r:embed="rId2"/>
          <a:srcRect l="31461" t="19412" r="18576" b="10275"/>
          <a:stretch>
            <a:fillRect/>
          </a:stretch>
        </p:blipFill>
        <p:spPr bwMode="auto">
          <a:xfrm>
            <a:off x="520700" y="0"/>
            <a:ext cx="8859838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558800" y="261938"/>
            <a:ext cx="7416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Продукция ОДК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Прямая соединительная линия 41"/>
          <p:cNvCxnSpPr/>
          <p:nvPr/>
        </p:nvCxnSpPr>
        <p:spPr>
          <a:xfrm>
            <a:off x="-23813" y="1092200"/>
            <a:ext cx="9901238" cy="0"/>
          </a:xfrm>
          <a:prstGeom prst="line">
            <a:avLst/>
          </a:prstGeom>
          <a:ln w="31750">
            <a:solidFill>
              <a:srgbClr val="B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 descr="'&amp;Gcy;&amp;acy;&amp;zcy;&amp;pcy;&amp;rcy;&amp;ocy;&amp;mcy;'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8788" y="4278313"/>
            <a:ext cx="1643062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'&amp;Rcy;&amp;ocy;&amp;scy;&amp;ncy;&amp;iecy;&amp;fcy;&amp;tcy;&amp;softcy;'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8688" y="4278313"/>
            <a:ext cx="146526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&amp;Rcy;&amp;ocy;&amp;scy;&amp;acy;&amp;tcy;&amp;ocy;&amp;m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8138" y="1633538"/>
            <a:ext cx="19177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0" descr="'&amp;Vcy;&amp;iecy;&amp;rcy;&amp;tcy;&amp;ocy;&amp;lcy;&amp;iecy;&amp;tcy;&amp;ycy; &amp;Rcy;&amp;ocy;&amp;scy;&amp;scy;&amp;icy;&amp;icy;'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23100" y="2705100"/>
            <a:ext cx="1785938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558800" y="261938"/>
            <a:ext cx="7416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Заказчики продукции ОДК</a:t>
            </a:r>
          </a:p>
        </p:txBody>
      </p:sp>
      <p:pic>
        <p:nvPicPr>
          <p:cNvPr id="14343" name="Picture 14" descr="http://ngo.slant.ru/userfiles/12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49763" y="4778375"/>
            <a:ext cx="10731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8" descr="&amp;Gcy;&amp;ocy;&amp;scy;&amp;ucy;&amp;dcy;&amp;acy;&amp;rcy;&amp;scy;&amp;tcy;&amp;vcy;&amp;iecy;&amp;ncy;&amp;ncy;&amp;acy;&amp;yacy; &amp;kcy;&amp;ocy;&amp;rcy;&amp;pcy;&amp;ocy;&amp;rcy;&amp;acy;&amp;tscy;&amp;icy;&amp;yacy; &amp;pcy;&amp;ocy; &amp;kcy;&amp;ocy;&amp;scy;&amp;mcy;&amp;icy;&amp;chcy;&amp;iecy;&amp;scy;&amp;kcy;&amp;ocy;&amp;jcy; &amp;dcy;&amp;iecy;&amp;yacy;&amp;tcy;&amp;iecy;&amp;lcy;&amp;softcy;&amp;ncy;&amp;ocy;&amp;scy;&amp;tcy;&amp;icy; &amp;Rcy;&amp;Ocy;&amp;Scy;&amp;Kcy;&amp;Ocy;&amp;Scy;&amp;Mcy;&amp;Ocy;&amp;Scy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45075" y="1847850"/>
            <a:ext cx="2549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20" descr="http://www.uacrussia.ru.opt-images.1c-bitrix-cdn.ru/bitrix/templates/oac_main/style/images/ru_final_n.png?1507207202679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49325" y="3062288"/>
            <a:ext cx="21812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Прямая соединительная линия 41"/>
          <p:cNvCxnSpPr/>
          <p:nvPr/>
        </p:nvCxnSpPr>
        <p:spPr>
          <a:xfrm>
            <a:off x="-23813" y="1092200"/>
            <a:ext cx="9901238" cy="0"/>
          </a:xfrm>
          <a:prstGeom prst="line">
            <a:avLst/>
          </a:prstGeom>
          <a:ln w="31750">
            <a:solidFill>
              <a:srgbClr val="B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558800" y="261938"/>
            <a:ext cx="7416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Концепция развития СМК ОДК на период до 2025 года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/>
          <a:srcRect l="36732" t="13311" r="32487" b="13773"/>
          <a:stretch/>
        </p:blipFill>
        <p:spPr bwMode="auto">
          <a:xfrm>
            <a:off x="342900" y="1419225"/>
            <a:ext cx="3752850" cy="50006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88900" dir="3000000" algn="ctr" rotWithShape="0">
              <a:schemeClr val="tx2">
                <a:lumMod val="75000"/>
              </a:scheme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375150" y="1419225"/>
            <a:ext cx="532765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564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latin typeface="+mn-lt"/>
                <a:cs typeface="+mn-cs"/>
              </a:rPr>
              <a:t>Концепция:</a:t>
            </a:r>
          </a:p>
          <a:p>
            <a:pPr defTabSz="95649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marL="285750" indent="-285750" defTabSz="956496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n-lt"/>
                <a:cs typeface="+mn-cs"/>
              </a:rPr>
              <a:t>распространяется на все предприятия ОДК;</a:t>
            </a:r>
          </a:p>
          <a:p>
            <a:pPr defTabSz="95649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marL="285750" indent="-285750" defTabSz="956496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n-lt"/>
                <a:cs typeface="+mn-cs"/>
              </a:rPr>
              <a:t>устанавливает основные направления развития СМК в ОДК на период до 2025 года;</a:t>
            </a:r>
          </a:p>
          <a:p>
            <a:pPr defTabSz="95649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marL="285750" indent="-285750" defTabSz="956496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n-lt"/>
                <a:cs typeface="+mn-cs"/>
              </a:rPr>
              <a:t>я</a:t>
            </a:r>
            <a:r>
              <a:rPr lang="ru-RU" dirty="0">
                <a:latin typeface="+mn-lt"/>
                <a:cs typeface="+mn-cs"/>
              </a:rPr>
              <a:t>вляется основой для разработки целей и </a:t>
            </a:r>
            <a:r>
              <a:rPr lang="ru-RU" dirty="0">
                <a:latin typeface="+mn-lt"/>
                <a:cs typeface="+mn-cs"/>
              </a:rPr>
              <a:t>планов мероприятий </a:t>
            </a:r>
            <a:r>
              <a:rPr lang="ru-RU" dirty="0">
                <a:latin typeface="+mn-lt"/>
                <a:cs typeface="+mn-cs"/>
              </a:rPr>
              <a:t> в области качества;</a:t>
            </a:r>
          </a:p>
          <a:p>
            <a:pPr marL="285750" indent="-285750" defTabSz="956496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Прямая соединительная линия 41"/>
          <p:cNvCxnSpPr/>
          <p:nvPr/>
        </p:nvCxnSpPr>
        <p:spPr>
          <a:xfrm>
            <a:off x="-23813" y="1092200"/>
            <a:ext cx="9901238" cy="0"/>
          </a:xfrm>
          <a:prstGeom prst="line">
            <a:avLst/>
          </a:prstGeom>
          <a:ln w="31750">
            <a:solidFill>
              <a:srgbClr val="B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414338" y="1260475"/>
            <a:ext cx="9288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alibri" pitchFamily="34" charset="0"/>
              </a:rPr>
              <a:t>Концепция развития СМК ОДК реализуется по 5 основным направлениям:</a:t>
            </a:r>
          </a:p>
        </p:txBody>
      </p:sp>
      <p:pic>
        <p:nvPicPr>
          <p:cNvPr id="16387" name="Picture 4" descr="http://clipart-library.com/img/20750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4925" y="2165350"/>
            <a:ext cx="3744913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 rot="-4403469">
            <a:off x="5303044" y="4545806"/>
            <a:ext cx="172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Поставщики</a:t>
            </a:r>
          </a:p>
        </p:txBody>
      </p:sp>
      <p:sp>
        <p:nvSpPr>
          <p:cNvPr id="16389" name="TextBox 8"/>
          <p:cNvSpPr txBox="1">
            <a:spLocks noChangeArrowheads="1"/>
          </p:cNvSpPr>
          <p:nvPr/>
        </p:nvSpPr>
        <p:spPr bwMode="auto">
          <a:xfrm rot="-2431035">
            <a:off x="2487613" y="2454275"/>
            <a:ext cx="1727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Потребители</a:t>
            </a:r>
          </a:p>
        </p:txBody>
      </p:sp>
      <p:sp>
        <p:nvSpPr>
          <p:cNvPr id="16390" name="TextBox 9"/>
          <p:cNvSpPr txBox="1">
            <a:spLocks noChangeArrowheads="1"/>
          </p:cNvSpPr>
          <p:nvPr/>
        </p:nvSpPr>
        <p:spPr bwMode="auto">
          <a:xfrm>
            <a:off x="3509963" y="5795963"/>
            <a:ext cx="1728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Процессы</a:t>
            </a:r>
          </a:p>
        </p:txBody>
      </p:sp>
      <p:sp>
        <p:nvSpPr>
          <p:cNvPr id="16391" name="TextBox 10"/>
          <p:cNvSpPr txBox="1">
            <a:spLocks noChangeArrowheads="1"/>
          </p:cNvSpPr>
          <p:nvPr/>
        </p:nvSpPr>
        <p:spPr bwMode="auto">
          <a:xfrm rot="4461492">
            <a:off x="1832769" y="4568032"/>
            <a:ext cx="1728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Персонал</a:t>
            </a:r>
          </a:p>
        </p:txBody>
      </p:sp>
      <p:sp>
        <p:nvSpPr>
          <p:cNvPr id="16392" name="TextBox 11"/>
          <p:cNvSpPr txBox="1">
            <a:spLocks noChangeArrowheads="1"/>
          </p:cNvSpPr>
          <p:nvPr/>
        </p:nvSpPr>
        <p:spPr bwMode="auto">
          <a:xfrm rot="2328517">
            <a:off x="4657725" y="2543175"/>
            <a:ext cx="1727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Продукция</a:t>
            </a:r>
          </a:p>
        </p:txBody>
      </p:sp>
      <p:sp>
        <p:nvSpPr>
          <p:cNvPr id="16393" name="TextBox 12"/>
          <p:cNvSpPr txBox="1">
            <a:spLocks noChangeArrowheads="1"/>
          </p:cNvSpPr>
          <p:nvPr/>
        </p:nvSpPr>
        <p:spPr bwMode="auto">
          <a:xfrm>
            <a:off x="558800" y="261938"/>
            <a:ext cx="7416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Концепция развития СМК ОДК на период до 2025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Прямая соединительная линия 41"/>
          <p:cNvCxnSpPr/>
          <p:nvPr/>
        </p:nvCxnSpPr>
        <p:spPr>
          <a:xfrm>
            <a:off x="-23813" y="1092200"/>
            <a:ext cx="9901238" cy="0"/>
          </a:xfrm>
          <a:prstGeom prst="line">
            <a:avLst/>
          </a:prstGeom>
          <a:ln w="31750">
            <a:solidFill>
              <a:srgbClr val="B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558800" y="261938"/>
            <a:ext cx="7416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Цели развития СМК ОДК на период до 2025 года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4950" y="1204913"/>
            <a:ext cx="9467850" cy="5232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564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Направление «Продукция»</a:t>
            </a:r>
          </a:p>
          <a:p>
            <a:pPr defTabSz="9564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  <a:cs typeface="+mn-cs"/>
              </a:rPr>
              <a:t>   </a:t>
            </a:r>
            <a:r>
              <a:rPr lang="ru-RU" b="1" dirty="0">
                <a:latin typeface="+mn-lt"/>
                <a:cs typeface="+mn-cs"/>
              </a:rPr>
              <a:t>Цель: </a:t>
            </a:r>
            <a:r>
              <a:rPr lang="ru-RU" dirty="0">
                <a:latin typeface="+mn-lt"/>
                <a:cs typeface="+mn-cs"/>
              </a:rPr>
              <a:t>обеспечение качества продукции на всех этапах производства.</a:t>
            </a:r>
          </a:p>
          <a:p>
            <a:pPr defTabSz="9564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  </a:t>
            </a:r>
            <a:r>
              <a:rPr lang="ru-RU" b="1" dirty="0">
                <a:latin typeface="+mn-lt"/>
                <a:cs typeface="+mn-cs"/>
              </a:rPr>
              <a:t>Результат: </a:t>
            </a:r>
            <a:r>
              <a:rPr lang="ru-RU" dirty="0">
                <a:latin typeface="+mn-lt"/>
                <a:cs typeface="+mn-cs"/>
              </a:rPr>
              <a:t>положительная тенденция по показателям качества продукции.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defTabSz="9564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Направление «Потребители»</a:t>
            </a:r>
          </a:p>
          <a:p>
            <a:pPr defTabSz="9564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   </a:t>
            </a:r>
            <a:r>
              <a:rPr lang="ru-RU" b="1" dirty="0">
                <a:latin typeface="+mn-lt"/>
                <a:cs typeface="+mn-cs"/>
              </a:rPr>
              <a:t>Цель: </a:t>
            </a:r>
            <a:r>
              <a:rPr lang="ru-RU" dirty="0">
                <a:latin typeface="+mn-lt"/>
                <a:cs typeface="+mn-cs"/>
              </a:rPr>
              <a:t>повышение удовлетворенности потребителей качеством продукции.</a:t>
            </a:r>
          </a:p>
          <a:p>
            <a:pPr defTabSz="9564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   </a:t>
            </a:r>
            <a:r>
              <a:rPr lang="ru-RU" b="1" dirty="0">
                <a:latin typeface="+mn-lt"/>
                <a:cs typeface="+mn-cs"/>
              </a:rPr>
              <a:t>Результат: </a:t>
            </a:r>
            <a:r>
              <a:rPr lang="ru-RU" dirty="0">
                <a:latin typeface="+mn-lt"/>
                <a:cs typeface="+mn-cs"/>
              </a:rPr>
              <a:t>ежегодное снижение рекламаций от потребителей.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defTabSz="9564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Направление «Поставщики»</a:t>
            </a:r>
          </a:p>
          <a:p>
            <a:pPr defTabSz="9564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  <a:cs typeface="+mn-cs"/>
              </a:rPr>
              <a:t>    </a:t>
            </a:r>
            <a:r>
              <a:rPr lang="ru-RU" b="1" dirty="0">
                <a:latin typeface="+mn-lt"/>
                <a:cs typeface="+mn-cs"/>
              </a:rPr>
              <a:t>Цель: </a:t>
            </a:r>
            <a:r>
              <a:rPr lang="ru-RU" dirty="0">
                <a:latin typeface="+mn-lt"/>
                <a:cs typeface="+mn-cs"/>
              </a:rPr>
              <a:t>обеспечение качества продукции, поставляемой поставщиками.</a:t>
            </a:r>
          </a:p>
          <a:p>
            <a:pPr defTabSz="9564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   </a:t>
            </a:r>
            <a:r>
              <a:rPr lang="ru-RU" b="1" dirty="0">
                <a:latin typeface="+mn-lt"/>
                <a:cs typeface="+mn-cs"/>
              </a:rPr>
              <a:t>Результат: </a:t>
            </a:r>
            <a:r>
              <a:rPr lang="ru-RU" dirty="0">
                <a:latin typeface="+mn-lt"/>
                <a:cs typeface="+mn-cs"/>
              </a:rPr>
              <a:t>ежегодное снижение рекламаций  от потребителей по вине наших поставщиков.</a:t>
            </a:r>
          </a:p>
          <a:p>
            <a:pPr defTabSz="9564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Направление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«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Процессы»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defTabSz="9564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  <a:cs typeface="+mn-cs"/>
              </a:rPr>
              <a:t>    </a:t>
            </a:r>
            <a:r>
              <a:rPr lang="ru-RU" b="1" dirty="0">
                <a:latin typeface="+mn-lt"/>
                <a:cs typeface="+mn-cs"/>
              </a:rPr>
              <a:t>Цель: </a:t>
            </a:r>
            <a:r>
              <a:rPr lang="ru-RU" dirty="0">
                <a:latin typeface="+mn-lt"/>
                <a:cs typeface="+mn-cs"/>
              </a:rPr>
              <a:t>создание СМК, соответствующей законодательным требованиям и требованиям потребителей.</a:t>
            </a:r>
          </a:p>
          <a:p>
            <a:pPr defTabSz="9564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   </a:t>
            </a:r>
            <a:r>
              <a:rPr lang="ru-RU" b="1" dirty="0">
                <a:latin typeface="+mn-lt"/>
                <a:cs typeface="+mn-cs"/>
              </a:rPr>
              <a:t>Результат: </a:t>
            </a:r>
            <a:r>
              <a:rPr lang="ru-RU" dirty="0">
                <a:latin typeface="+mn-lt"/>
                <a:cs typeface="+mn-cs"/>
              </a:rPr>
              <a:t>повышение результативности СМК.</a:t>
            </a:r>
            <a:endParaRPr lang="ru-RU" dirty="0">
              <a:latin typeface="+mn-lt"/>
              <a:cs typeface="+mn-cs"/>
            </a:endParaRPr>
          </a:p>
          <a:p>
            <a:pPr defTabSz="9564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Направление «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Персонал»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defTabSz="9564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  <a:cs typeface="+mn-cs"/>
              </a:rPr>
              <a:t>    </a:t>
            </a:r>
            <a:r>
              <a:rPr lang="ru-RU" b="1" dirty="0">
                <a:latin typeface="+mn-lt"/>
                <a:cs typeface="+mn-cs"/>
              </a:rPr>
              <a:t>Цель: </a:t>
            </a:r>
            <a:r>
              <a:rPr lang="ru-RU" dirty="0">
                <a:latin typeface="+mn-lt"/>
                <a:cs typeface="+mn-cs"/>
              </a:rPr>
              <a:t>развитие компетенций персонала в области качества.</a:t>
            </a:r>
          </a:p>
          <a:p>
            <a:pPr defTabSz="9564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   </a:t>
            </a:r>
            <a:r>
              <a:rPr lang="ru-RU" b="1" dirty="0">
                <a:latin typeface="+mn-lt"/>
                <a:cs typeface="+mn-cs"/>
              </a:rPr>
              <a:t>Результат: </a:t>
            </a:r>
            <a:r>
              <a:rPr lang="ru-RU" dirty="0">
                <a:latin typeface="+mn-lt"/>
                <a:cs typeface="+mn-cs"/>
              </a:rPr>
              <a:t>100%  персонала обладают необходимыми знаниями по качеству, снижение количества ошибок персонала.</a:t>
            </a: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Прямая соединительная линия 41"/>
          <p:cNvCxnSpPr/>
          <p:nvPr/>
        </p:nvCxnSpPr>
        <p:spPr>
          <a:xfrm>
            <a:off x="-23813" y="1092200"/>
            <a:ext cx="9901238" cy="0"/>
          </a:xfrm>
          <a:prstGeom prst="line">
            <a:avLst/>
          </a:prstGeom>
          <a:ln w="31750">
            <a:solidFill>
              <a:srgbClr val="B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2263" y="165100"/>
            <a:ext cx="6373812" cy="64706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878013" y="2919413"/>
            <a:ext cx="2500312" cy="1644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6496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49450" y="2919413"/>
            <a:ext cx="2357438" cy="164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6496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itc.ua/wp-content/uploads/2016/07/IIG----a----------------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0163" y="3062288"/>
            <a:ext cx="3336925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8" descr="http://s00.yaplakal.com/pics/pics_original/8/7/8/52748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0163" y="704850"/>
            <a:ext cx="3309937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3735388" y="1203325"/>
            <a:ext cx="2573337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339" tIns="40170" rIns="80339" bIns="40170">
            <a:spAutoFit/>
          </a:bodyPr>
          <a:lstStyle/>
          <a:p>
            <a:r>
              <a:rPr lang="ru-RU" altLang="ru-RU" sz="1400">
                <a:latin typeface="Calibri" pitchFamily="34" charset="0"/>
              </a:rPr>
              <a:t>В начале второй мировой войны потери бомбардировщиков </a:t>
            </a:r>
          </a:p>
          <a:p>
            <a:r>
              <a:rPr lang="ru-RU" altLang="ru-RU" sz="1400">
                <a:latin typeface="Calibri" pitchFamily="34" charset="0"/>
              </a:rPr>
              <a:t>ВВС США были очень большие</a:t>
            </a:r>
            <a:r>
              <a:rPr lang="ru-RU" altLang="ru-RU">
                <a:latin typeface="Calibri" pitchFamily="34" charset="0"/>
              </a:rPr>
              <a:t>.</a:t>
            </a:r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163513" y="2692400"/>
            <a:ext cx="6045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339" tIns="40170" rIns="80339" bIns="40170">
            <a:spAutoFit/>
          </a:bodyPr>
          <a:lstStyle/>
          <a:p>
            <a:r>
              <a:rPr lang="ru-RU" altLang="ru-RU" sz="1400">
                <a:latin typeface="Calibri" pitchFamily="34" charset="0"/>
              </a:rPr>
              <a:t>Изучив вернувшиеся на базу бомбардировщики, армейское начальство решило укрепить броней те части корпуса, которые больше всего имели повреждения — крылья, днище и хвостовую часть потому что в них попадали чаще.</a:t>
            </a:r>
          </a:p>
        </p:txBody>
      </p:sp>
      <p:sp>
        <p:nvSpPr>
          <p:cNvPr id="19461" name="AutoShape 12" descr="http://img1.joyreactor.cc/pics/post/%D0%B3%D0%B8%D1%84%D0%BA%D0%B8-%D0%BF%D0%B5%D1%81%D0%BE%D1%87%D0%BD%D0%B8%D1%86%D0%B0-750453.gif"/>
          <p:cNvSpPr>
            <a:spLocks noChangeAspect="1" noChangeArrowheads="1"/>
          </p:cNvSpPr>
          <p:nvPr/>
        </p:nvSpPr>
        <p:spPr bwMode="auto">
          <a:xfrm>
            <a:off x="168275" y="-144463"/>
            <a:ext cx="3302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339" tIns="40170" rIns="80339" bIns="4017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9462" name="AutoShape 14" descr="http://img1.joyreactor.cc/pics/post/%D0%B3%D0%B8%D1%84%D0%BA%D0%B8-%D0%BF%D0%B5%D1%81%D0%BE%D1%87%D0%BD%D0%B8%D1%86%D0%B0-750453.gif"/>
          <p:cNvSpPr>
            <a:spLocks noChangeAspect="1" noChangeArrowheads="1"/>
          </p:cNvSpPr>
          <p:nvPr/>
        </p:nvSpPr>
        <p:spPr bwMode="auto">
          <a:xfrm>
            <a:off x="333375" y="7938"/>
            <a:ext cx="33020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339" tIns="40170" rIns="80339" bIns="4017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9463" name="TextBox 8"/>
          <p:cNvSpPr txBox="1">
            <a:spLocks noChangeArrowheads="1"/>
          </p:cNvSpPr>
          <p:nvPr/>
        </p:nvSpPr>
        <p:spPr bwMode="auto">
          <a:xfrm>
            <a:off x="117475" y="3732213"/>
            <a:ext cx="6269038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339" tIns="40170" rIns="80339" bIns="40170">
            <a:spAutoFit/>
          </a:bodyPr>
          <a:lstStyle/>
          <a:p>
            <a:r>
              <a:rPr lang="ru-RU" altLang="ru-RU" sz="1400">
                <a:latin typeface="Calibri" pitchFamily="34" charset="0"/>
              </a:rPr>
              <a:t>Но математик Абрахам Вальд обратил внимание командования на то, что настоящей угрозой являются не те повреждения, с которыми самолеты возвращаются домой а те, после которых самолеты погибают и которые, поэтому, изучить было нельзя. </a:t>
            </a:r>
          </a:p>
          <a:p>
            <a:endParaRPr lang="ru-RU" altLang="ru-RU" sz="1400">
              <a:latin typeface="Calibri" pitchFamily="34" charset="0"/>
            </a:endParaRPr>
          </a:p>
          <a:p>
            <a:r>
              <a:rPr lang="ru-RU" altLang="ru-RU" sz="1400">
                <a:latin typeface="Calibri" pitchFamily="34" charset="0"/>
              </a:rPr>
              <a:t>Если с повреждениями от пули в крыле самолет мог лететь  нужно смотреть туда, где повреждения нет.  Возможно именно потому, что туда не попали, экипаж и сумел вернуться живым. </a:t>
            </a:r>
          </a:p>
        </p:txBody>
      </p:sp>
      <p:sp>
        <p:nvSpPr>
          <p:cNvPr id="19464" name="Прямоугольник 1"/>
          <p:cNvSpPr>
            <a:spLocks noChangeArrowheads="1"/>
          </p:cNvSpPr>
          <p:nvPr/>
        </p:nvSpPr>
        <p:spPr bwMode="auto">
          <a:xfrm>
            <a:off x="168275" y="5564188"/>
            <a:ext cx="9498013" cy="573087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</p:spPr>
        <p:txBody>
          <a:bodyPr lIns="80339" tIns="40170" rIns="80339" bIns="40170">
            <a:spAutoFit/>
          </a:bodyPr>
          <a:lstStyle/>
          <a:p>
            <a:pPr algn="ctr"/>
            <a:r>
              <a:rPr lang="ru-RU" altLang="ru-RU" sz="1600">
                <a:latin typeface="Calibri" pitchFamily="34" charset="0"/>
              </a:rPr>
              <a:t>Угрозой для АТ являются не те отклонения , которые выявлены, оценены и приняты а те, которые </a:t>
            </a:r>
          </a:p>
          <a:p>
            <a:pPr algn="ctr"/>
            <a:r>
              <a:rPr lang="ru-RU" altLang="ru-RU" sz="1600" b="1">
                <a:latin typeface="Calibri" pitchFamily="34" charset="0"/>
              </a:rPr>
              <a:t>не выявлены, не оценены  и не приняты</a:t>
            </a:r>
            <a:r>
              <a:rPr lang="ru-RU" altLang="ru-RU" sz="1200" b="1">
                <a:latin typeface="Calibri" pitchFamily="34" charset="0"/>
              </a:rPr>
              <a:t>.</a:t>
            </a:r>
          </a:p>
        </p:txBody>
      </p:sp>
      <p:pic>
        <p:nvPicPr>
          <p:cNvPr id="19465" name="Picture 16" descr="http://img1.joyreactor.cc/pics/post/%D0%B3%D0%B8%D1%84%D0%BA%D0%B8-%D0%BF%D0%B5%D1%81%D0%BE%D1%87%D0%BD%D0%B8%D1%86%D0%B0-75045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163" y="581025"/>
            <a:ext cx="33083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164013" y="212725"/>
            <a:ext cx="5659437" cy="492125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83359" tIns="41680" rIns="83359" bIns="4168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1800" b="1" i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Когнитивные ошибки. Ошибка выживших.</a:t>
            </a:r>
            <a:r>
              <a:rPr lang="ru-RU" altLang="ru-RU" sz="1700" b="1" i="1" smtClean="0">
                <a:solidFill>
                  <a:srgbClr val="003399"/>
                </a:solidFill>
                <a:latin typeface="Tahoma" pitchFamily="34" charset="0"/>
                <a:cs typeface="Arial" charset="0"/>
              </a:rPr>
              <a:t/>
            </a:r>
            <a:br>
              <a:rPr lang="ru-RU" altLang="ru-RU" sz="1700" b="1" i="1" smtClean="0">
                <a:solidFill>
                  <a:srgbClr val="003399"/>
                </a:solidFill>
                <a:latin typeface="Tahoma" pitchFamily="34" charset="0"/>
                <a:cs typeface="Arial" charset="0"/>
              </a:rPr>
            </a:br>
            <a:endParaRPr lang="ru-RU" altLang="ru-RU" sz="1700" b="1" i="1" smtClean="0">
              <a:solidFill>
                <a:srgbClr val="003399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9467" name="Прямоугольник 106"/>
          <p:cNvSpPr>
            <a:spLocks noChangeArrowheads="1"/>
          </p:cNvSpPr>
          <p:nvPr/>
        </p:nvSpPr>
        <p:spPr bwMode="auto">
          <a:xfrm>
            <a:off x="163513" y="6135688"/>
            <a:ext cx="9502775" cy="573087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lIns="80339" tIns="40170" rIns="80339" bIns="40170">
            <a:spAutoFit/>
          </a:bodyPr>
          <a:lstStyle/>
          <a:p>
            <a:pPr algn="ctr"/>
            <a:r>
              <a:rPr lang="ru-RU" altLang="ru-RU" sz="1600">
                <a:latin typeface="Calibri" pitchFamily="34" charset="0"/>
              </a:rPr>
              <a:t>Необходимо </a:t>
            </a:r>
            <a:r>
              <a:rPr lang="ru-RU" altLang="ru-RU" sz="1600" b="1">
                <a:latin typeface="Calibri" pitchFamily="34" charset="0"/>
              </a:rPr>
              <a:t>поощрять</a:t>
            </a:r>
            <a:r>
              <a:rPr lang="ru-RU" altLang="ru-RU" sz="1600">
                <a:latin typeface="Calibri" pitchFamily="34" charset="0"/>
              </a:rPr>
              <a:t> персонал за выявление отклонения  и </a:t>
            </a:r>
            <a:r>
              <a:rPr lang="ru-RU" altLang="ru-RU" sz="1600" b="1">
                <a:latin typeface="Calibri" pitchFamily="34" charset="0"/>
              </a:rPr>
              <a:t>привлекать к персональной ответственности </a:t>
            </a:r>
            <a:r>
              <a:rPr lang="ru-RU" altLang="ru-RU" sz="1600">
                <a:latin typeface="Calibri" pitchFamily="34" charset="0"/>
              </a:rPr>
              <a:t>за умышленное сокрытие отклонений, приведшее к пропуску дефектов к потребителю</a:t>
            </a:r>
            <a:endParaRPr lang="ru-RU" altLang="ru-RU" sz="16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ДК">
      <a:dk1>
        <a:sysClr val="windowText" lastClr="000000"/>
      </a:dk1>
      <a:lt1>
        <a:srgbClr val="FFFFFF"/>
      </a:lt1>
      <a:dk2>
        <a:srgbClr val="7F7F7F"/>
      </a:dk2>
      <a:lt2>
        <a:srgbClr val="BFBFBF"/>
      </a:lt2>
      <a:accent1>
        <a:srgbClr val="B00000"/>
      </a:accent1>
      <a:accent2>
        <a:srgbClr val="0D0D0D"/>
      </a:accent2>
      <a:accent3>
        <a:srgbClr val="595959"/>
      </a:accent3>
      <a:accent4>
        <a:srgbClr val="F2F2F2"/>
      </a:accent4>
      <a:accent5>
        <a:srgbClr val="92D050"/>
      </a:accent5>
      <a:accent6>
        <a:srgbClr val="FFC000"/>
      </a:accent6>
      <a:hlink>
        <a:srgbClr val="FF0000"/>
      </a:hlink>
      <a:folHlink>
        <a:srgbClr val="0066C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8291</TotalTime>
  <Words>477</Words>
  <Application>Microsoft Office PowerPoint</Application>
  <PresentationFormat>Произвольный</PresentationFormat>
  <Paragraphs>86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Calibri</vt:lpstr>
      <vt:lpstr>Arial</vt:lpstr>
      <vt:lpstr>Tahoma</vt:lpstr>
      <vt:lpstr>Wingdings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Когнитивные ошибки. Ошибка выживших. </vt:lpstr>
      <vt:lpstr>Слайд 10</vt:lpstr>
      <vt:lpstr>Слайд 11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Лукин Илья Евгеньевич</dc:creator>
  <cp:lastModifiedBy>User</cp:lastModifiedBy>
  <cp:revision>734</cp:revision>
  <cp:lastPrinted>2017-04-12T08:12:45Z</cp:lastPrinted>
  <dcterms:created xsi:type="dcterms:W3CDTF">2017-01-19T10:58:31Z</dcterms:created>
  <dcterms:modified xsi:type="dcterms:W3CDTF">2018-02-14T05:31:03Z</dcterms:modified>
</cp:coreProperties>
</file>