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4"/>
  </p:notesMasterIdLst>
  <p:sldIdLst>
    <p:sldId id="269" r:id="rId5"/>
    <p:sldId id="276" r:id="rId6"/>
    <p:sldId id="274" r:id="rId7"/>
    <p:sldId id="282" r:id="rId8"/>
    <p:sldId id="270" r:id="rId9"/>
    <p:sldId id="271" r:id="rId10"/>
    <p:sldId id="284" r:id="rId11"/>
    <p:sldId id="286" r:id="rId12"/>
    <p:sldId id="272" r:id="rId1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7CB93-3589-4577-89A0-79B1D4B8AC28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22869-59FF-42AD-969D-D451CAD9E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49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996" eaLnBrk="0" hangingPunct="0">
              <a:defRPr sz="1700" b="1">
                <a:solidFill>
                  <a:schemeClr val="tx1"/>
                </a:solidFill>
                <a:latin typeface="Arial" charset="0"/>
              </a:defRPr>
            </a:lvl1pPr>
            <a:lvl2pPr marL="749116" indent="-288122" defTabSz="937996" eaLnBrk="0" hangingPunct="0">
              <a:defRPr sz="1700" b="1">
                <a:solidFill>
                  <a:schemeClr val="tx1"/>
                </a:solidFill>
                <a:latin typeface="Arial" charset="0"/>
              </a:defRPr>
            </a:lvl2pPr>
            <a:lvl3pPr marL="1152487" indent="-230497" defTabSz="937996" eaLnBrk="0" hangingPunct="0">
              <a:defRPr sz="1700" b="1">
                <a:solidFill>
                  <a:schemeClr val="tx1"/>
                </a:solidFill>
                <a:latin typeface="Arial" charset="0"/>
              </a:defRPr>
            </a:lvl3pPr>
            <a:lvl4pPr marL="1613482" indent="-230497" defTabSz="937996" eaLnBrk="0" hangingPunct="0">
              <a:defRPr sz="1700" b="1">
                <a:solidFill>
                  <a:schemeClr val="tx1"/>
                </a:solidFill>
                <a:latin typeface="Arial" charset="0"/>
              </a:defRPr>
            </a:lvl4pPr>
            <a:lvl5pPr marL="2074476" indent="-230497" defTabSz="937996" eaLnBrk="0" hangingPunct="0">
              <a:defRPr sz="1700" b="1">
                <a:solidFill>
                  <a:schemeClr val="tx1"/>
                </a:solidFill>
                <a:latin typeface="Arial" charset="0"/>
              </a:defRPr>
            </a:lvl5pPr>
            <a:lvl6pPr marL="2535471" indent="-230497" defTabSz="937996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charset="0"/>
              </a:defRPr>
            </a:lvl6pPr>
            <a:lvl7pPr marL="2996466" indent="-230497" defTabSz="937996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charset="0"/>
              </a:defRPr>
            </a:lvl7pPr>
            <a:lvl8pPr marL="3457461" indent="-230497" defTabSz="937996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charset="0"/>
              </a:defRPr>
            </a:lvl8pPr>
            <a:lvl9pPr marL="3918455" indent="-230497" defTabSz="937996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8B3D40-4578-48A2-9C86-A69C31BB4353}" type="slidenum">
              <a:rPr lang="de-DE" sz="1200" b="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</a:t>
            </a:fld>
            <a:endParaRPr lang="de-DE" sz="1200" b="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8068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Термины и определения: </a:t>
            </a:r>
          </a:p>
          <a:p>
            <a:r>
              <a:rPr lang="ru-RU" altLang="ru-RU" smtClean="0"/>
              <a:t>Согласно ГОСТ РВ 52006-2003, жизненный цикл ВВСТ - это совокупность взаимосвязанных процессов последовательного изменения состояния изделий военной техники (материалов военного назначения) от формирования исходных требований к ним до снятия их с эксплуатации и списания (окончания применения и (или) хранения).</a:t>
            </a:r>
          </a:p>
          <a:p>
            <a:endParaRPr lang="ru-RU" altLang="ru-RU" smtClean="0"/>
          </a:p>
          <a:p>
            <a:r>
              <a:rPr lang="ru-RU" altLang="ru-RU" smtClean="0"/>
              <a:t>Управление жизненным циклом изделия – стратегия управления бизнесом, направленная на </a:t>
            </a:r>
            <a:r>
              <a:rPr lang="ru-RU" altLang="ru-RU" b="1" smtClean="0"/>
              <a:t>обеспечение заявленных характеристик изделия </a:t>
            </a:r>
            <a:r>
              <a:rPr lang="ru-RU" altLang="ru-RU" smtClean="0"/>
              <a:t>на каждом этапе жизненного цикла, на основе комплексного применения </a:t>
            </a:r>
            <a:r>
              <a:rPr lang="ru-RU" altLang="ru-RU" b="1" smtClean="0"/>
              <a:t>управленческих, инженерных и информационных технологий</a:t>
            </a:r>
            <a:r>
              <a:rPr lang="ru-RU" altLang="ru-RU" smtClean="0"/>
              <a:t>.</a:t>
            </a:r>
          </a:p>
          <a:p>
            <a:endParaRPr lang="ru-RU" altLang="ru-RU" smtClean="0"/>
          </a:p>
          <a:p>
            <a:r>
              <a:rPr lang="ru-RU" altLang="ru-RU" smtClean="0"/>
              <a:t>Система управления ЖЦ – это организационно-техническая система, предназначенная для осуществления деятельности по управлению ЖЦ. Эта система характеризуется целевым предназначением, структурой, элементами которой являются участники ЖЦ, распределением функций, полномочий и ответственности между участниками ЖЦ, механизмами их взаимодействия, применяемыми методами и средствами осуществления деятельности, способами информационного обмена и документирования результатов деятельности.</a:t>
            </a:r>
          </a:p>
          <a:p>
            <a:endParaRPr lang="ru-RU" altLang="ru-RU" smtClean="0"/>
          </a:p>
          <a:p>
            <a:endParaRPr lang="en-US" altLang="ru-RU" smtClean="0"/>
          </a:p>
          <a:p>
            <a:endParaRPr lang="ru-RU" altLang="ru-RU" smtClean="0"/>
          </a:p>
          <a:p>
            <a:endParaRPr lang="ru-RU" altLang="ru-RU" sz="1600" smtClean="0"/>
          </a:p>
          <a:p>
            <a:endParaRPr lang="ru-RU" altLang="ru-RU" smtClean="0"/>
          </a:p>
          <a:p>
            <a:endParaRPr lang="ru-RU" altLang="ru-RU" sz="1400" smtClean="0">
              <a:solidFill>
                <a:srgbClr val="161645"/>
              </a:solidFill>
            </a:endParaRP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5DE9B5-E282-40C9-8281-520E968084E4}" type="slidenum">
              <a:rPr lang="de-DE" altLang="ru-RU" smtClean="0"/>
              <a:pPr eaLnBrk="1" hangingPunct="1">
                <a:spcBef>
                  <a:spcPct val="0"/>
                </a:spcBef>
              </a:pPr>
              <a:t>2</a:t>
            </a:fld>
            <a:endParaRPr lang="de-DE" altLang="ru-RU" smtClean="0"/>
          </a:p>
        </p:txBody>
      </p:sp>
    </p:spTree>
    <p:extLst>
      <p:ext uri="{BB962C8B-B14F-4D97-AF65-F5344CB8AC3E}">
        <p14:creationId xmlns:p14="http://schemas.microsoft.com/office/powerpoint/2010/main" val="156348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C230-C455-48A0-8131-A53B6D0045A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08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C230-C455-48A0-8131-A53B6D0045A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4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Утверждение годового отчета общества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F73B0-C688-4976-8F7C-EAA8C288A46E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886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ru-RU" altLang="ru-RU" sz="700" dirty="0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0275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0275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0275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0275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C285263-B487-4B60-A612-7362F31A8286}" type="slidenum">
              <a:rPr lang="de-DE" altLang="ru-RU" sz="1200" b="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</a:t>
            </a:fld>
            <a:endParaRPr lang="de-DE" altLang="ru-RU" sz="1200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ru-RU" altLang="ru-RU" sz="700" dirty="0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0275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0275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0275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0275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C285263-B487-4B60-A612-7362F31A8286}" type="slidenum">
              <a:rPr lang="de-DE" altLang="ru-RU" sz="1200" b="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</a:t>
            </a:fld>
            <a:endParaRPr lang="de-DE" altLang="ru-RU" sz="1200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3C230-C455-48A0-8131-A53B6D0045A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73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21EA-7091-472F-B333-6015793D6ACB}" type="datetime1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2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A65D-D85F-4E5F-9A15-9537715CDE47}" type="datetime1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61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3842-577D-4F7F-84DD-637A46CCAD50}" type="datetime1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578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ontpp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59" y="296864"/>
            <a:ext cx="34671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7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79331" y="2682876"/>
            <a:ext cx="5767754" cy="1470025"/>
          </a:xfrm>
        </p:spPr>
        <p:txBody>
          <a:bodyPr/>
          <a:lstStyle>
            <a:lvl1pPr>
              <a:defRPr>
                <a:solidFill>
                  <a:srgbClr val="00237E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79331" y="4438651"/>
            <a:ext cx="5767754" cy="261610"/>
          </a:xfrm>
        </p:spPr>
        <p:txBody>
          <a:bodyPr/>
          <a:lstStyle>
            <a:lvl1pPr algn="ctr">
              <a:defRPr>
                <a:solidFill>
                  <a:srgbClr val="606A74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31531" y="6007100"/>
            <a:ext cx="2353408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14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4446" y="933451"/>
            <a:ext cx="8330712" cy="13603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9712C-D751-46F6-9893-07FECFCC2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8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4099123"/>
            <a:ext cx="777240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7AC5D-06C1-4F3F-AB21-ECB309CC6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7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4446" y="933451"/>
            <a:ext cx="4094285" cy="1717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9408" y="933451"/>
            <a:ext cx="4095750" cy="1717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864D5-3E47-4B77-9FEB-7B6AB28AF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9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5543"/>
            <a:ext cx="4040066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1495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70" y="1805543"/>
            <a:ext cx="4041531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1495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132F8-3A79-4BF5-BE1E-C065454A1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66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39716-2C23-4098-84C2-52691C2C4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0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E45F8-37C8-470C-97A9-CEECCEFC3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67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19697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86136-9168-4009-B3C2-C8B17703E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0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C46DB-7F23-4247-B55D-5CB1636AAC96}" type="datetime1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866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E823A-B256-4F73-AD7B-98493BFF4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63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28345" y="933451"/>
            <a:ext cx="2406813" cy="26161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AB3AF-21CB-4ACE-A4A8-E2D56AEF2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42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45923" y="47625"/>
            <a:ext cx="2180492" cy="3473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83264" y="47625"/>
            <a:ext cx="1621982" cy="3473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4BBDE-CE1C-4619-AF14-DA059E7B4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8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ontppt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6959" y="296864"/>
            <a:ext cx="34671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79331" y="2682902"/>
            <a:ext cx="5767754" cy="1470025"/>
          </a:xfrm>
        </p:spPr>
        <p:txBody>
          <a:bodyPr/>
          <a:lstStyle>
            <a:lvl1pPr>
              <a:defRPr>
                <a:solidFill>
                  <a:srgbClr val="00237E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79331" y="4438651"/>
            <a:ext cx="5767754" cy="261610"/>
          </a:xfrm>
        </p:spPr>
        <p:txBody>
          <a:bodyPr/>
          <a:lstStyle>
            <a:lvl1pPr algn="ctr">
              <a:defRPr>
                <a:solidFill>
                  <a:srgbClr val="606A74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46005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4446" y="933450"/>
            <a:ext cx="8330712" cy="13603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3354" y="6650063"/>
            <a:ext cx="280526" cy="2748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63354-440B-4B34-A31A-651085A1A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77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27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4099124"/>
            <a:ext cx="777240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770" indent="0">
              <a:buNone/>
              <a:defRPr sz="1800"/>
            </a:lvl2pPr>
            <a:lvl3pPr marL="911541" indent="0">
              <a:buNone/>
              <a:defRPr sz="1600"/>
            </a:lvl3pPr>
            <a:lvl4pPr marL="1367317" indent="0">
              <a:buNone/>
              <a:defRPr sz="1400"/>
            </a:lvl4pPr>
            <a:lvl5pPr marL="1823097" indent="0">
              <a:buNone/>
              <a:defRPr sz="1400"/>
            </a:lvl5pPr>
            <a:lvl6pPr marL="2278877" indent="0">
              <a:buNone/>
              <a:defRPr sz="1400"/>
            </a:lvl6pPr>
            <a:lvl7pPr marL="2734654" indent="0">
              <a:buNone/>
              <a:defRPr sz="1400"/>
            </a:lvl7pPr>
            <a:lvl8pPr marL="3190430" indent="0">
              <a:buNone/>
              <a:defRPr sz="1400"/>
            </a:lvl8pPr>
            <a:lvl9pPr marL="3646207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3354" y="6650063"/>
            <a:ext cx="280526" cy="2748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77C23-47E2-40A1-9E44-2D04B915B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21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4464" y="933451"/>
            <a:ext cx="4094285" cy="1717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9408" y="933451"/>
            <a:ext cx="4095750" cy="1717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3354" y="6650063"/>
            <a:ext cx="280526" cy="2748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A621C-91D6-4A6A-BEFB-0B3800A6B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32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1171"/>
            <a:ext cx="4040066" cy="3737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0" indent="0">
              <a:buNone/>
              <a:defRPr sz="2000" b="1"/>
            </a:lvl2pPr>
            <a:lvl3pPr marL="911541" indent="0">
              <a:buNone/>
              <a:defRPr sz="1800" b="1"/>
            </a:lvl3pPr>
            <a:lvl4pPr marL="1367317" indent="0">
              <a:buNone/>
              <a:defRPr sz="1600" b="1"/>
            </a:lvl4pPr>
            <a:lvl5pPr marL="1823097" indent="0">
              <a:buNone/>
              <a:defRPr sz="1600" b="1"/>
            </a:lvl5pPr>
            <a:lvl6pPr marL="2278877" indent="0">
              <a:buNone/>
              <a:defRPr sz="1600" b="1"/>
            </a:lvl6pPr>
            <a:lvl7pPr marL="2734654" indent="0">
              <a:buNone/>
              <a:defRPr sz="1600" b="1"/>
            </a:lvl7pPr>
            <a:lvl8pPr marL="3190430" indent="0">
              <a:buNone/>
              <a:defRPr sz="1600" b="1"/>
            </a:lvl8pPr>
            <a:lvl9pPr marL="364620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1495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96" y="1801171"/>
            <a:ext cx="4041531" cy="3737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0" indent="0">
              <a:buNone/>
              <a:defRPr sz="2000" b="1"/>
            </a:lvl2pPr>
            <a:lvl3pPr marL="911541" indent="0">
              <a:buNone/>
              <a:defRPr sz="1800" b="1"/>
            </a:lvl3pPr>
            <a:lvl4pPr marL="1367317" indent="0">
              <a:buNone/>
              <a:defRPr sz="1600" b="1"/>
            </a:lvl4pPr>
            <a:lvl5pPr marL="1823097" indent="0">
              <a:buNone/>
              <a:defRPr sz="1600" b="1"/>
            </a:lvl5pPr>
            <a:lvl6pPr marL="2278877" indent="0">
              <a:buNone/>
              <a:defRPr sz="1600" b="1"/>
            </a:lvl6pPr>
            <a:lvl7pPr marL="2734654" indent="0">
              <a:buNone/>
              <a:defRPr sz="1600" b="1"/>
            </a:lvl7pPr>
            <a:lvl8pPr marL="3190430" indent="0">
              <a:buNone/>
              <a:defRPr sz="1600" b="1"/>
            </a:lvl8pPr>
            <a:lvl9pPr marL="364620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96" y="2174875"/>
            <a:ext cx="4041531" cy="1495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3354" y="6650063"/>
            <a:ext cx="280526" cy="2748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A4467-713D-4E3C-971A-5B38B4353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88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3354" y="6650063"/>
            <a:ext cx="280526" cy="2748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683FD-78D8-4833-B047-E42820BE3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25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3354" y="6650063"/>
            <a:ext cx="280526" cy="2748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A05AA-D20D-452D-9BD7-1924F205A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0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BAFE7-E6D3-401B-A58F-AA0B2DE3B19B}" type="datetime1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80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19697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26"/>
            <a:ext cx="3008435" cy="219841"/>
          </a:xfrm>
        </p:spPr>
        <p:txBody>
          <a:bodyPr/>
          <a:lstStyle>
            <a:lvl1pPr marL="0" indent="0">
              <a:buNone/>
              <a:defRPr sz="1400"/>
            </a:lvl1pPr>
            <a:lvl2pPr marL="455770" indent="0">
              <a:buNone/>
              <a:defRPr sz="1200"/>
            </a:lvl2pPr>
            <a:lvl3pPr marL="911541" indent="0">
              <a:buNone/>
              <a:defRPr sz="1000"/>
            </a:lvl3pPr>
            <a:lvl4pPr marL="1367317" indent="0">
              <a:buNone/>
              <a:defRPr sz="900"/>
            </a:lvl4pPr>
            <a:lvl5pPr marL="1823097" indent="0">
              <a:buNone/>
              <a:defRPr sz="900"/>
            </a:lvl5pPr>
            <a:lvl6pPr marL="2278877" indent="0">
              <a:buNone/>
              <a:defRPr sz="900"/>
            </a:lvl6pPr>
            <a:lvl7pPr marL="2734654" indent="0">
              <a:buNone/>
              <a:defRPr sz="900"/>
            </a:lvl7pPr>
            <a:lvl8pPr marL="3190430" indent="0">
              <a:buNone/>
              <a:defRPr sz="900"/>
            </a:lvl8pPr>
            <a:lvl9pPr marL="364620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3354" y="6650063"/>
            <a:ext cx="280526" cy="2748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3C812-F204-4120-9BE3-D7909E4F0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63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6"/>
            <a:ext cx="54864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5770" indent="0">
              <a:buNone/>
              <a:defRPr sz="2800"/>
            </a:lvl2pPr>
            <a:lvl3pPr marL="911541" indent="0">
              <a:buNone/>
              <a:defRPr sz="2400"/>
            </a:lvl3pPr>
            <a:lvl4pPr marL="1367317" indent="0">
              <a:buNone/>
              <a:defRPr sz="2000"/>
            </a:lvl4pPr>
            <a:lvl5pPr marL="1823097" indent="0">
              <a:buNone/>
              <a:defRPr sz="2000"/>
            </a:lvl5pPr>
            <a:lvl6pPr marL="2278877" indent="0">
              <a:buNone/>
              <a:defRPr sz="2000"/>
            </a:lvl6pPr>
            <a:lvl7pPr marL="2734654" indent="0">
              <a:buNone/>
              <a:defRPr sz="2000"/>
            </a:lvl7pPr>
            <a:lvl8pPr marL="3190430" indent="0">
              <a:buNone/>
              <a:defRPr sz="2000"/>
            </a:lvl8pPr>
            <a:lvl9pPr marL="3646207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63"/>
            <a:ext cx="5486400" cy="219841"/>
          </a:xfrm>
        </p:spPr>
        <p:txBody>
          <a:bodyPr/>
          <a:lstStyle>
            <a:lvl1pPr marL="0" indent="0">
              <a:buNone/>
              <a:defRPr sz="1400"/>
            </a:lvl1pPr>
            <a:lvl2pPr marL="455770" indent="0">
              <a:buNone/>
              <a:defRPr sz="1200"/>
            </a:lvl2pPr>
            <a:lvl3pPr marL="911541" indent="0">
              <a:buNone/>
              <a:defRPr sz="1000"/>
            </a:lvl3pPr>
            <a:lvl4pPr marL="1367317" indent="0">
              <a:buNone/>
              <a:defRPr sz="900"/>
            </a:lvl4pPr>
            <a:lvl5pPr marL="1823097" indent="0">
              <a:buNone/>
              <a:defRPr sz="900"/>
            </a:lvl5pPr>
            <a:lvl6pPr marL="2278877" indent="0">
              <a:buNone/>
              <a:defRPr sz="900"/>
            </a:lvl6pPr>
            <a:lvl7pPr marL="2734654" indent="0">
              <a:buNone/>
              <a:defRPr sz="900"/>
            </a:lvl7pPr>
            <a:lvl8pPr marL="3190430" indent="0">
              <a:buNone/>
              <a:defRPr sz="900"/>
            </a:lvl8pPr>
            <a:lvl9pPr marL="364620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3354" y="6650063"/>
            <a:ext cx="280526" cy="2748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9DB69-78E5-4EF4-92AD-1780ABAD8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9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28371" y="933476"/>
            <a:ext cx="2406813" cy="26161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3354" y="6650063"/>
            <a:ext cx="280526" cy="2748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14C50-5232-496F-B259-55DC28B18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33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45923" y="47625"/>
            <a:ext cx="2180492" cy="3473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83264" y="47625"/>
            <a:ext cx="1621982" cy="3473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3354" y="6650063"/>
            <a:ext cx="280526" cy="27480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06F39-9326-48BC-8280-51BED8DBE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21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ontpp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60" y="296870"/>
            <a:ext cx="34671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7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79331" y="2682882"/>
            <a:ext cx="5767754" cy="1470025"/>
          </a:xfrm>
        </p:spPr>
        <p:txBody>
          <a:bodyPr/>
          <a:lstStyle>
            <a:lvl1pPr>
              <a:defRPr>
                <a:solidFill>
                  <a:srgbClr val="00237E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79331" y="4438651"/>
            <a:ext cx="5767754" cy="261610"/>
          </a:xfrm>
        </p:spPr>
        <p:txBody>
          <a:bodyPr/>
          <a:lstStyle>
            <a:lvl1pPr algn="ctr">
              <a:defRPr>
                <a:solidFill>
                  <a:srgbClr val="606A74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31531" y="6007100"/>
            <a:ext cx="2353408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FFFFFF"/>
                </a:solidFill>
                <a:cs typeface="Arial" charset="0"/>
              </a:rPr>
              <a:t>Поменять на дату и место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3098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4446" y="933451"/>
            <a:ext cx="8330712" cy="13603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92920-58E5-4C4C-AC0E-78479EE3B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5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07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4099129"/>
            <a:ext cx="777240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07E9A-9E25-4C12-A824-8E788DB42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7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4449" y="933453"/>
            <a:ext cx="4094285" cy="1717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9408" y="933453"/>
            <a:ext cx="4095750" cy="1717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F3E63-9F73-411C-8C47-580530740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31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5543"/>
            <a:ext cx="4040066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1495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73" y="1805543"/>
            <a:ext cx="4041531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73" y="2174875"/>
            <a:ext cx="4041531" cy="1495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FDE1-F44F-4F12-8AF2-F6A3818A3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6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A05B2-F6D2-4CE8-A48E-50FF69614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5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1AD6-7EA8-4D5B-9330-3ABAA1EDAAFF}" type="datetime1">
              <a:rPr lang="ru-RU" smtClean="0"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810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AFD64-DA8B-426C-88A1-E2F59E2F3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7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19697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1"/>
            <a:ext cx="3008435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9B64C-3E96-4BC8-A68C-6F3644BB2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47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8"/>
            <a:ext cx="54864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E4CD4-7F2A-4303-95A9-215BE506A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1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28348" y="933457"/>
            <a:ext cx="2406813" cy="26161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B0C1E-6C30-4F1E-8266-7A498973F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61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45923" y="47625"/>
            <a:ext cx="2180492" cy="3473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83264" y="47625"/>
            <a:ext cx="1621982" cy="3473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C4E30-A35F-41E6-A744-A0BCF2B3D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5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72B-5B30-4D2E-B930-7F56308EF00B}" type="datetime1">
              <a:rPr lang="ru-RU" smtClean="0"/>
              <a:t>13.02.2018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67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5997-FD63-47E0-83C2-C06CB21DC319}" type="datetime1">
              <a:rPr lang="ru-RU" smtClean="0"/>
              <a:t>13.02.2018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47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CA4BD-8EA7-4987-ABAD-415416FFA64A}" type="datetime1">
              <a:rPr lang="ru-RU" smtClean="0"/>
              <a:t>13.02.2018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34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9F9FC-53DF-4714-8CF1-4BEFC026A514}" type="datetime1">
              <a:rPr lang="ru-RU" smtClean="0"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22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DD3-7B05-438D-AF54-460831B82754}" type="datetime1">
              <a:rPr lang="ru-RU" smtClean="0"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E83D-CDC8-4A5E-A39B-744776534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30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C9464-5AC8-4818-B806-4600CF0522C9}" type="datetime1">
              <a:rPr lang="ru-RU" smtClean="0"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AE83D-CDC8-4A5E-A39B-744776534F6A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Picture 8" descr="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003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06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29962" y="47626"/>
            <a:ext cx="6796454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4446" y="933451"/>
            <a:ext cx="8330712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smtClean="0"/>
              <a:t>Click to change format</a:t>
            </a:r>
            <a:endParaRPr lang="en-US" smtClean="0"/>
          </a:p>
          <a:p>
            <a:pPr lvl="1"/>
            <a:r>
              <a:rPr lang="en-US" smtClean="0"/>
              <a:t>Level 1</a:t>
            </a:r>
          </a:p>
          <a:p>
            <a:pPr lvl="2"/>
            <a:r>
              <a:rPr lang="en-US" smtClean="0"/>
              <a:t>Level 2</a:t>
            </a:r>
          </a:p>
          <a:p>
            <a:pPr lvl="3"/>
            <a:r>
              <a:rPr lang="en-US" smtClean="0"/>
              <a:t>Level 3</a:t>
            </a:r>
          </a:p>
          <a:p>
            <a:pPr lvl="3"/>
            <a:r>
              <a:rPr lang="en-US" smtClean="0"/>
              <a:t>Level 3</a:t>
            </a:r>
          </a:p>
          <a:p>
            <a:pPr lvl="3"/>
            <a:r>
              <a:rPr lang="en-US" smtClean="0"/>
              <a:t>Level 3</a:t>
            </a:r>
          </a:p>
          <a:p>
            <a:pPr lvl="1"/>
            <a:r>
              <a:rPr lang="en-US" smtClean="0"/>
              <a:t>Level 1</a:t>
            </a:r>
          </a:p>
          <a:p>
            <a:pPr lvl="2"/>
            <a:r>
              <a:rPr lang="en-US" smtClean="0"/>
              <a:t>Level 2</a:t>
            </a:r>
          </a:p>
          <a:p>
            <a:pPr lvl="2"/>
            <a:r>
              <a:rPr lang="en-US" smtClean="0"/>
              <a:t>Level 2</a:t>
            </a:r>
          </a:p>
          <a:p>
            <a:pPr lvl="1"/>
            <a:r>
              <a:rPr lang="en-US" smtClean="0"/>
              <a:t>Level 1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8565174" y="6677026"/>
            <a:ext cx="0" cy="123825"/>
          </a:xfrm>
          <a:prstGeom prst="line">
            <a:avLst/>
          </a:prstGeom>
          <a:noFill/>
          <a:ln w="19050">
            <a:solidFill>
              <a:srgbClr val="DC241F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>
              <a:solidFill>
                <a:srgbClr val="000000"/>
              </a:solidFill>
            </a:endParaRPr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3354" y="6640513"/>
            <a:ext cx="1875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200">
                <a:solidFill>
                  <a:srgbClr val="606A74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E9769-D9D7-4858-81CE-A7E51F46A15F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38176"/>
            <a:ext cx="9144000" cy="36513"/>
          </a:xfrm>
          <a:prstGeom prst="rect">
            <a:avLst/>
          </a:prstGeom>
          <a:solidFill>
            <a:srgbClr val="606A74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>
              <a:solidFill>
                <a:srgbClr val="000000"/>
              </a:solidFill>
            </a:endParaRPr>
          </a:p>
        </p:txBody>
      </p:sp>
      <p:pic>
        <p:nvPicPr>
          <p:cNvPr id="2055" name="Picture 7" descr="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2238"/>
            <a:ext cx="175846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41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defTabSz="952500" rtl="0" eaLnBrk="0" fontAlgn="base" hangingPunct="0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+mn-ea"/>
          <a:cs typeface="+mn-cs"/>
        </a:defRPr>
      </a:lvl1pPr>
      <a:lvl2pPr marL="293688" indent="-292100" algn="l" defTabSz="952500" rtl="0" eaLnBrk="0" fontAlgn="base" hangingPunct="0">
        <a:spcBef>
          <a:spcPct val="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2pPr>
      <a:lvl3pPr marL="577850" indent="-282575" algn="l" defTabSz="952500" rtl="0" eaLnBrk="0" fontAlgn="base" hangingPunct="0">
        <a:spcBef>
          <a:spcPct val="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3pPr>
      <a:lvl4pPr marL="871538" indent="-284163" algn="l" defTabSz="952500" rtl="0" eaLnBrk="0" fontAlgn="base" hangingPunct="0">
        <a:spcBef>
          <a:spcPct val="0"/>
        </a:spcBef>
        <a:spcAft>
          <a:spcPct val="0"/>
        </a:spcAft>
        <a:buChar char="-"/>
        <a:defRPr sz="1700">
          <a:solidFill>
            <a:schemeClr val="tx1"/>
          </a:solidFill>
          <a:latin typeface="+mn-lt"/>
        </a:defRPr>
      </a:lvl4pPr>
      <a:lvl5pPr marL="2057400" indent="-228600" algn="l" defTabSz="95250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514600" indent="-228600" algn="l" defTabSz="95250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971800" indent="-228600" algn="l" defTabSz="95250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429000" indent="-228600" algn="l" defTabSz="95250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886200" indent="-228600" algn="l" defTabSz="95250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29962" y="47649"/>
            <a:ext cx="6796454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4446" y="933476"/>
            <a:ext cx="8330712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smtClean="0"/>
              <a:t>Click to change format</a:t>
            </a:r>
            <a:endParaRPr lang="en-US" altLang="ru-RU" smtClean="0"/>
          </a:p>
          <a:p>
            <a:pPr lvl="1"/>
            <a:r>
              <a:rPr lang="en-US" altLang="ru-RU" smtClean="0"/>
              <a:t>Level 1</a:t>
            </a:r>
          </a:p>
          <a:p>
            <a:pPr lvl="2"/>
            <a:r>
              <a:rPr lang="en-US" altLang="ru-RU" smtClean="0"/>
              <a:t>Level 2</a:t>
            </a:r>
          </a:p>
          <a:p>
            <a:pPr lvl="3"/>
            <a:r>
              <a:rPr lang="en-US" altLang="ru-RU" smtClean="0"/>
              <a:t>Level 3</a:t>
            </a:r>
          </a:p>
          <a:p>
            <a:pPr lvl="3"/>
            <a:r>
              <a:rPr lang="en-US" altLang="ru-RU" smtClean="0"/>
              <a:t>Level 3</a:t>
            </a:r>
          </a:p>
          <a:p>
            <a:pPr lvl="3"/>
            <a:r>
              <a:rPr lang="en-US" altLang="ru-RU" smtClean="0"/>
              <a:t>Level 3</a:t>
            </a:r>
          </a:p>
          <a:p>
            <a:pPr lvl="1"/>
            <a:r>
              <a:rPr lang="en-US" altLang="ru-RU" smtClean="0"/>
              <a:t>Level 1</a:t>
            </a:r>
          </a:p>
          <a:p>
            <a:pPr lvl="2"/>
            <a:r>
              <a:rPr lang="en-US" altLang="ru-RU" smtClean="0"/>
              <a:t>Level 2</a:t>
            </a:r>
          </a:p>
          <a:p>
            <a:pPr lvl="2"/>
            <a:r>
              <a:rPr lang="en-US" altLang="ru-RU" smtClean="0"/>
              <a:t>Level 2</a:t>
            </a:r>
          </a:p>
          <a:p>
            <a:pPr lvl="1"/>
            <a:r>
              <a:rPr lang="en-US" altLang="ru-RU" smtClean="0"/>
              <a:t>Level 1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565174" y="6677052"/>
            <a:ext cx="0" cy="123825"/>
          </a:xfrm>
          <a:prstGeom prst="line">
            <a:avLst/>
          </a:prstGeom>
          <a:noFill/>
          <a:ln w="19050">
            <a:solidFill>
              <a:srgbClr val="DC24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1541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Arial Cyr" pitchFamily="34" charset="0"/>
            </a:endParaRPr>
          </a:p>
        </p:txBody>
      </p:sp>
      <p:sp>
        <p:nvSpPr>
          <p:cNvPr id="1679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3354" y="6650038"/>
            <a:ext cx="190070" cy="18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b="1">
                <a:solidFill>
                  <a:srgbClr val="606A74"/>
                </a:solidFill>
                <a:latin typeface="+mn-lt"/>
              </a:defRPr>
            </a:lvl1pPr>
          </a:lstStyle>
          <a:p>
            <a:pPr defTabSz="911541" fontAlgn="base">
              <a:spcBef>
                <a:spcPct val="0"/>
              </a:spcBef>
              <a:spcAft>
                <a:spcPct val="0"/>
              </a:spcAft>
              <a:defRPr/>
            </a:pPr>
            <a:fld id="{E2B5C707-5A21-4C9C-B77C-5787CE5692BA}" type="slidenum">
              <a:rPr lang="en-US" sz="1200"/>
              <a:pPr defTabSz="91154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638176"/>
            <a:ext cx="9144000" cy="36513"/>
          </a:xfrm>
          <a:prstGeom prst="rect">
            <a:avLst/>
          </a:prstGeom>
          <a:solidFill>
            <a:srgbClr val="606A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200">
                <a:solidFill>
                  <a:schemeClr val="tx1"/>
                </a:solidFill>
                <a:latin typeface="Arial Cyr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 Cyr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 Cyr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 Cyr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 Cy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Cy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Cy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Cy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Cyr" pitchFamily="34" charset="0"/>
              </a:defRPr>
            </a:lvl9pPr>
          </a:lstStyle>
          <a:p>
            <a:pPr algn="ctr" defTabSz="911541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pic>
        <p:nvPicPr>
          <p:cNvPr id="1031" name="Picture 7" descr="logo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122238"/>
            <a:ext cx="175846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2pPr>
      <a:lvl3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3pPr>
      <a:lvl4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4pPr>
      <a:lvl5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5pPr>
      <a:lvl6pPr marL="455770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6pPr>
      <a:lvl7pPr marL="911541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7pPr>
      <a:lvl8pPr marL="1367317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8pPr>
      <a:lvl9pPr marL="1823097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</a:defRPr>
      </a:lvl9pPr>
    </p:titleStyle>
    <p:bodyStyle>
      <a:lvl1pPr marL="341834" indent="-341834" algn="l" defTabSz="949530" rtl="0" eaLnBrk="0" fontAlgn="base" hangingPunct="0">
        <a:spcBef>
          <a:spcPct val="0"/>
        </a:spcBef>
        <a:spcAft>
          <a:spcPct val="0"/>
        </a:spcAft>
        <a:buChar char="•"/>
        <a:defRPr sz="1700" b="1">
          <a:solidFill>
            <a:schemeClr val="tx1"/>
          </a:solidFill>
          <a:latin typeface="+mn-lt"/>
          <a:ea typeface="+mn-ea"/>
          <a:cs typeface="+mn-cs"/>
        </a:defRPr>
      </a:lvl1pPr>
      <a:lvl2pPr marL="292778" indent="-291190" algn="l" defTabSz="949530" rtl="0" eaLnBrk="0" fontAlgn="base" hangingPunct="0">
        <a:spcBef>
          <a:spcPct val="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2pPr>
      <a:lvl3pPr marL="576041" indent="-281691" algn="l" defTabSz="949530" rtl="0" eaLnBrk="0" fontAlgn="base" hangingPunct="0">
        <a:spcBef>
          <a:spcPct val="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3pPr>
      <a:lvl4pPr marL="868811" indent="-283279" algn="l" defTabSz="949530" rtl="0" eaLnBrk="0" fontAlgn="base" hangingPunct="0">
        <a:spcBef>
          <a:spcPct val="0"/>
        </a:spcBef>
        <a:spcAft>
          <a:spcPct val="0"/>
        </a:spcAft>
        <a:buChar char="-"/>
        <a:defRPr sz="1700">
          <a:solidFill>
            <a:schemeClr val="tx1"/>
          </a:solidFill>
          <a:latin typeface="+mn-lt"/>
        </a:defRPr>
      </a:lvl4pPr>
      <a:lvl5pPr marL="2050989" indent="-227886" algn="l" defTabSz="94953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506765" indent="-227886" algn="l" defTabSz="94953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962544" indent="-227886" algn="l" defTabSz="94953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418319" indent="-227886" algn="l" defTabSz="94953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874099" indent="-227886" algn="l" defTabSz="94953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15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70" algn="l" defTabSz="9115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41" algn="l" defTabSz="9115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17" algn="l" defTabSz="9115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097" algn="l" defTabSz="9115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877" algn="l" defTabSz="9115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654" algn="l" defTabSz="9115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430" algn="l" defTabSz="9115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207" algn="l" defTabSz="9115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29965" y="47632"/>
            <a:ext cx="6796454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  <a:endParaRPr lang="en-US" alt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4446" y="933457"/>
            <a:ext cx="8330712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smtClean="0"/>
              <a:t>Click to change format</a:t>
            </a:r>
            <a:endParaRPr lang="en-US" altLang="ru-RU" smtClean="0"/>
          </a:p>
          <a:p>
            <a:pPr lvl="1"/>
            <a:r>
              <a:rPr lang="en-US" altLang="ru-RU" smtClean="0"/>
              <a:t>Level 1</a:t>
            </a:r>
          </a:p>
          <a:p>
            <a:pPr lvl="2"/>
            <a:r>
              <a:rPr lang="en-US" altLang="ru-RU" smtClean="0"/>
              <a:t>Level 2</a:t>
            </a:r>
          </a:p>
          <a:p>
            <a:pPr lvl="3"/>
            <a:r>
              <a:rPr lang="en-US" altLang="ru-RU" smtClean="0"/>
              <a:t>Level 3</a:t>
            </a:r>
          </a:p>
          <a:p>
            <a:pPr lvl="3"/>
            <a:r>
              <a:rPr lang="en-US" altLang="ru-RU" smtClean="0"/>
              <a:t>Level 3</a:t>
            </a:r>
          </a:p>
          <a:p>
            <a:pPr lvl="3"/>
            <a:r>
              <a:rPr lang="en-US" altLang="ru-RU" smtClean="0"/>
              <a:t>Level 3</a:t>
            </a:r>
          </a:p>
          <a:p>
            <a:pPr lvl="1"/>
            <a:r>
              <a:rPr lang="en-US" altLang="ru-RU" smtClean="0"/>
              <a:t>Level 1</a:t>
            </a:r>
          </a:p>
          <a:p>
            <a:pPr lvl="2"/>
            <a:r>
              <a:rPr lang="en-US" altLang="ru-RU" smtClean="0"/>
              <a:t>Level 2</a:t>
            </a:r>
          </a:p>
          <a:p>
            <a:pPr lvl="2"/>
            <a:r>
              <a:rPr lang="en-US" altLang="ru-RU" smtClean="0"/>
              <a:t>Level 2</a:t>
            </a:r>
          </a:p>
          <a:p>
            <a:pPr lvl="1"/>
            <a:r>
              <a:rPr lang="en-US" altLang="ru-RU" smtClean="0"/>
              <a:t>Level 1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8565174" y="6677032"/>
            <a:ext cx="0" cy="123825"/>
          </a:xfrm>
          <a:prstGeom prst="line">
            <a:avLst/>
          </a:prstGeom>
          <a:noFill/>
          <a:ln w="19050">
            <a:solidFill>
              <a:srgbClr val="DC241F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3354" y="6640513"/>
            <a:ext cx="1875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200">
                <a:solidFill>
                  <a:srgbClr val="606A74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5A9B6A-1B90-4275-BA23-992BC57F9C12}" type="slidenum">
              <a:rPr lang="en-US" b="1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cs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38182"/>
            <a:ext cx="9144000" cy="36513"/>
          </a:xfrm>
          <a:prstGeom prst="rect">
            <a:avLst/>
          </a:prstGeom>
          <a:solidFill>
            <a:srgbClr val="606A74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5" name="Picture 7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3" y="122238"/>
            <a:ext cx="175846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43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r" rtl="0" fontAlgn="base">
        <a:lnSpc>
          <a:spcPct val="93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defTabSz="952500" rtl="0" eaLnBrk="0" fontAlgn="base" hangingPunct="0">
        <a:spcBef>
          <a:spcPct val="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+mn-ea"/>
          <a:cs typeface="+mn-cs"/>
        </a:defRPr>
      </a:lvl1pPr>
      <a:lvl2pPr marL="293688" indent="-292100" algn="l" defTabSz="952500" rtl="0" eaLnBrk="0" fontAlgn="base" hangingPunct="0">
        <a:spcBef>
          <a:spcPct val="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2pPr>
      <a:lvl3pPr marL="577850" indent="-282575" algn="l" defTabSz="952500" rtl="0" eaLnBrk="0" fontAlgn="base" hangingPunct="0">
        <a:spcBef>
          <a:spcPct val="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3pPr>
      <a:lvl4pPr marL="871538" indent="-284163" algn="l" defTabSz="952500" rtl="0" eaLnBrk="0" fontAlgn="base" hangingPunct="0">
        <a:spcBef>
          <a:spcPct val="0"/>
        </a:spcBef>
        <a:spcAft>
          <a:spcPct val="0"/>
        </a:spcAft>
        <a:buChar char="-"/>
        <a:defRPr sz="1700">
          <a:solidFill>
            <a:schemeClr val="tx1"/>
          </a:solidFill>
          <a:latin typeface="+mn-lt"/>
        </a:defRPr>
      </a:lvl4pPr>
      <a:lvl5pPr marL="2057400" indent="-228600" algn="l" defTabSz="952500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514600" indent="-228600" algn="l" defTabSz="95250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971800" indent="-228600" algn="l" defTabSz="95250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429000" indent="-228600" algn="l" defTabSz="95250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886200" indent="-228600" algn="l" defTabSz="952500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4324" y="2924944"/>
            <a:ext cx="7407226" cy="1748426"/>
          </a:xfrm>
        </p:spPr>
        <p:txBody>
          <a:bodyPr/>
          <a:lstStyle/>
          <a:p>
            <a:pPr eaLnBrk="1" hangingPunct="1"/>
            <a:r>
              <a:rPr lang="ru-RU" sz="2800" dirty="0"/>
              <a:t>Обеспечение качества разрабатываемой авиационной техники за счет использовании методов математического моделирования и цифрового проектирования, включая цифровые испытания</a:t>
            </a:r>
            <a:endParaRPr lang="ru-RU" sz="2800" dirty="0" smtClean="0">
              <a:solidFill>
                <a:srgbClr val="606A7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5733256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Форум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"</a:t>
            </a:r>
            <a:r>
              <a:rPr lang="ru-RU" sz="1600" dirty="0">
                <a:solidFill>
                  <a:schemeClr val="bg1"/>
                </a:solidFill>
              </a:rPr>
              <a:t>Качество ОПК</a:t>
            </a:r>
            <a:r>
              <a:rPr lang="ru-RU" sz="1600" dirty="0" smtClean="0">
                <a:solidFill>
                  <a:schemeClr val="bg1"/>
                </a:solidFill>
              </a:rPr>
              <a:t>",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14-15 февраля 2018, </a:t>
            </a:r>
            <a:r>
              <a:rPr lang="ru-RU" sz="1600" dirty="0">
                <a:solidFill>
                  <a:schemeClr val="bg1"/>
                </a:solidFill>
              </a:rPr>
              <a:t>Нижний Новгород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9952" y="551377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Заместитель директора департамента</a:t>
            </a:r>
            <a:br>
              <a:rPr lang="ru-RU" sz="1200" b="1" dirty="0" smtClean="0"/>
            </a:br>
            <a:r>
              <a:rPr lang="ru-RU" sz="1200" b="1" dirty="0" smtClean="0"/>
              <a:t>управления разработкой ПАО «ОАК»</a:t>
            </a:r>
          </a:p>
          <a:p>
            <a:r>
              <a:rPr lang="ru-RU" sz="1200" b="1" dirty="0" smtClean="0"/>
              <a:t>К.А. Костромин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3466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52"/>
          <p:cNvSpPr>
            <a:spLocks noChangeArrowheads="1"/>
          </p:cNvSpPr>
          <p:nvPr/>
        </p:nvSpPr>
        <p:spPr bwMode="auto">
          <a:xfrm>
            <a:off x="755650" y="1916832"/>
            <a:ext cx="8280400" cy="115180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50000">
                <a:srgbClr val="000099"/>
              </a:gs>
              <a:gs pos="100000">
                <a:srgbClr val="0070C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" name="Rectangle 15"/>
          <p:cNvSpPr>
            <a:spLocks noChangeArrowheads="1"/>
          </p:cNvSpPr>
          <p:nvPr/>
        </p:nvSpPr>
        <p:spPr bwMode="auto">
          <a:xfrm>
            <a:off x="1017588" y="849313"/>
            <a:ext cx="1484101" cy="923925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50000">
                <a:srgbClr val="007600"/>
              </a:gs>
              <a:gs pos="100000">
                <a:srgbClr val="00FF0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22" name="Rectangle 52"/>
          <p:cNvSpPr>
            <a:spLocks noChangeArrowheads="1"/>
          </p:cNvSpPr>
          <p:nvPr/>
        </p:nvSpPr>
        <p:spPr bwMode="auto">
          <a:xfrm>
            <a:off x="0" y="849313"/>
            <a:ext cx="974725" cy="923925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50000">
                <a:srgbClr val="007600"/>
              </a:gs>
              <a:gs pos="100000">
                <a:srgbClr val="00FF0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23" name="Rectangle 60"/>
          <p:cNvSpPr>
            <a:spLocks noChangeArrowheads="1"/>
          </p:cNvSpPr>
          <p:nvPr/>
        </p:nvSpPr>
        <p:spPr bwMode="auto">
          <a:xfrm>
            <a:off x="33338" y="1052513"/>
            <a:ext cx="920750" cy="587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altLang="ru-RU" sz="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4" name="Line 3"/>
          <p:cNvSpPr>
            <a:spLocks noChangeShapeType="1"/>
          </p:cNvSpPr>
          <p:nvPr/>
        </p:nvSpPr>
        <p:spPr bwMode="auto">
          <a:xfrm flipH="1" flipV="1">
            <a:off x="1835696" y="1712753"/>
            <a:ext cx="2628" cy="708135"/>
          </a:xfrm>
          <a:prstGeom prst="line">
            <a:avLst/>
          </a:prstGeom>
          <a:noFill/>
          <a:ln w="3175">
            <a:solidFill>
              <a:srgbClr val="96969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0" y="981075"/>
            <a:ext cx="1017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000">
                <a:solidFill>
                  <a:srgbClr val="000000"/>
                </a:solidFill>
              </a:rPr>
              <a:t>Формирование требований заказчика и/или рынка </a:t>
            </a:r>
            <a:endParaRPr lang="ru-RU" altLang="ru-RU" sz="1800"/>
          </a:p>
        </p:txBody>
      </p:sp>
      <p:sp>
        <p:nvSpPr>
          <p:cNvPr id="5133" name="Rectangle 15"/>
          <p:cNvSpPr>
            <a:spLocks noChangeArrowheads="1"/>
          </p:cNvSpPr>
          <p:nvPr/>
        </p:nvSpPr>
        <p:spPr bwMode="auto">
          <a:xfrm>
            <a:off x="2557823" y="849313"/>
            <a:ext cx="4260171" cy="923925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50000">
                <a:srgbClr val="007600"/>
              </a:gs>
              <a:gs pos="100000">
                <a:srgbClr val="00FF0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36" name="Line 23"/>
          <p:cNvSpPr>
            <a:spLocks noChangeShapeType="1"/>
          </p:cNvSpPr>
          <p:nvPr/>
        </p:nvSpPr>
        <p:spPr bwMode="auto">
          <a:xfrm flipV="1">
            <a:off x="3275856" y="1792288"/>
            <a:ext cx="0" cy="7381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9" name="Line 26"/>
          <p:cNvSpPr>
            <a:spLocks noChangeShapeType="1"/>
          </p:cNvSpPr>
          <p:nvPr/>
        </p:nvSpPr>
        <p:spPr bwMode="auto">
          <a:xfrm flipV="1">
            <a:off x="995363" y="728663"/>
            <a:ext cx="0" cy="1188169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40" name="Line 27"/>
          <p:cNvSpPr>
            <a:spLocks noChangeShapeType="1"/>
          </p:cNvSpPr>
          <p:nvPr/>
        </p:nvSpPr>
        <p:spPr bwMode="auto">
          <a:xfrm>
            <a:off x="2555776" y="1844674"/>
            <a:ext cx="720080" cy="1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41" name="Line 28"/>
          <p:cNvSpPr>
            <a:spLocks noChangeShapeType="1"/>
          </p:cNvSpPr>
          <p:nvPr/>
        </p:nvSpPr>
        <p:spPr bwMode="auto">
          <a:xfrm>
            <a:off x="3276672" y="1844675"/>
            <a:ext cx="66985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42" name="Line 29"/>
          <p:cNvSpPr>
            <a:spLocks noChangeShapeType="1"/>
          </p:cNvSpPr>
          <p:nvPr/>
        </p:nvSpPr>
        <p:spPr bwMode="auto">
          <a:xfrm>
            <a:off x="3952874" y="1847850"/>
            <a:ext cx="2865119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43" name="Line 30"/>
          <p:cNvSpPr>
            <a:spLocks noChangeShapeType="1"/>
          </p:cNvSpPr>
          <p:nvPr/>
        </p:nvSpPr>
        <p:spPr bwMode="auto">
          <a:xfrm>
            <a:off x="993775" y="1844674"/>
            <a:ext cx="1562001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44" name="Rectangle 31"/>
          <p:cNvSpPr>
            <a:spLocks noChangeArrowheads="1"/>
          </p:cNvSpPr>
          <p:nvPr/>
        </p:nvSpPr>
        <p:spPr bwMode="auto">
          <a:xfrm>
            <a:off x="2602756" y="906463"/>
            <a:ext cx="4117132" cy="165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900" dirty="0">
                <a:solidFill>
                  <a:srgbClr val="000000"/>
                </a:solidFill>
              </a:rPr>
              <a:t>С Т А Д И Я    </a:t>
            </a:r>
            <a:r>
              <a:rPr lang="ru-RU" altLang="ru-RU" sz="900" dirty="0" smtClean="0">
                <a:solidFill>
                  <a:srgbClr val="000000"/>
                </a:solidFill>
              </a:rPr>
              <a:t>ОКР</a:t>
            </a:r>
            <a:endParaRPr lang="ru-RU" altLang="ru-RU" sz="1800" dirty="0"/>
          </a:p>
        </p:txBody>
      </p:sp>
      <p:sp>
        <p:nvSpPr>
          <p:cNvPr id="5145" name="Rectangle 32"/>
          <p:cNvSpPr>
            <a:spLocks noChangeArrowheads="1"/>
          </p:cNvSpPr>
          <p:nvPr/>
        </p:nvSpPr>
        <p:spPr bwMode="auto">
          <a:xfrm>
            <a:off x="2602756" y="1273175"/>
            <a:ext cx="673100" cy="430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800" dirty="0">
                <a:solidFill>
                  <a:srgbClr val="000000"/>
                </a:solidFill>
              </a:rPr>
              <a:t>ЭТАП</a:t>
            </a:r>
            <a:br>
              <a:rPr lang="ru-RU" altLang="ru-RU" sz="800" dirty="0">
                <a:solidFill>
                  <a:srgbClr val="000000"/>
                </a:solidFill>
              </a:rPr>
            </a:br>
            <a:r>
              <a:rPr lang="ru-RU" altLang="ru-RU" sz="800" dirty="0">
                <a:solidFill>
                  <a:srgbClr val="000000"/>
                </a:solidFill>
              </a:rPr>
              <a:t>ЭСКИЗНОГО</a:t>
            </a:r>
            <a:br>
              <a:rPr lang="ru-RU" altLang="ru-RU" sz="800" dirty="0">
                <a:solidFill>
                  <a:srgbClr val="000000"/>
                </a:solidFill>
              </a:rPr>
            </a:br>
            <a:r>
              <a:rPr lang="ru-RU" altLang="ru-RU" sz="800" dirty="0">
                <a:solidFill>
                  <a:srgbClr val="000000"/>
                </a:solidFill>
              </a:rPr>
              <a:t>ПРОЕКТА</a:t>
            </a:r>
            <a:endParaRPr lang="ru-RU" altLang="ru-RU" sz="1800" dirty="0"/>
          </a:p>
        </p:txBody>
      </p:sp>
      <p:sp>
        <p:nvSpPr>
          <p:cNvPr id="5146" name="Rectangle 34"/>
          <p:cNvSpPr>
            <a:spLocks noChangeArrowheads="1"/>
          </p:cNvSpPr>
          <p:nvPr/>
        </p:nvSpPr>
        <p:spPr bwMode="auto">
          <a:xfrm>
            <a:off x="3312883" y="1273175"/>
            <a:ext cx="563791" cy="430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800" dirty="0">
                <a:solidFill>
                  <a:srgbClr val="000000"/>
                </a:solidFill>
              </a:rPr>
              <a:t>ЭТАП</a:t>
            </a:r>
            <a:br>
              <a:rPr lang="ru-RU" altLang="ru-RU" sz="800" dirty="0">
                <a:solidFill>
                  <a:srgbClr val="000000"/>
                </a:solidFill>
              </a:rPr>
            </a:br>
            <a:r>
              <a:rPr lang="ru-RU" altLang="ru-RU" sz="800" dirty="0">
                <a:solidFill>
                  <a:srgbClr val="000000"/>
                </a:solidFill>
              </a:rPr>
              <a:t>МАКЕТА</a:t>
            </a:r>
            <a:endParaRPr lang="ru-RU" altLang="ru-RU" sz="1800" dirty="0"/>
          </a:p>
        </p:txBody>
      </p:sp>
      <p:sp>
        <p:nvSpPr>
          <p:cNvPr id="5147" name="Rectangle 36"/>
          <p:cNvSpPr>
            <a:spLocks noChangeArrowheads="1"/>
          </p:cNvSpPr>
          <p:nvPr/>
        </p:nvSpPr>
        <p:spPr bwMode="auto">
          <a:xfrm>
            <a:off x="3995936" y="1273175"/>
            <a:ext cx="720080" cy="4302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800" dirty="0">
                <a:solidFill>
                  <a:srgbClr val="000000"/>
                </a:solidFill>
              </a:rPr>
              <a:t>ЭТАП</a:t>
            </a:r>
            <a:br>
              <a:rPr lang="ru-RU" altLang="ru-RU" sz="800" dirty="0">
                <a:solidFill>
                  <a:srgbClr val="000000"/>
                </a:solidFill>
              </a:rPr>
            </a:br>
            <a:r>
              <a:rPr lang="ru-RU" altLang="ru-RU" sz="800" dirty="0">
                <a:solidFill>
                  <a:srgbClr val="000000"/>
                </a:solidFill>
              </a:rPr>
              <a:t>РАЗРАБОТКИ РКД</a:t>
            </a:r>
            <a:endParaRPr lang="ru-RU" altLang="ru-RU" sz="1800" dirty="0"/>
          </a:p>
        </p:txBody>
      </p:sp>
      <p:sp>
        <p:nvSpPr>
          <p:cNvPr id="5148" name="Line 37"/>
          <p:cNvSpPr>
            <a:spLocks noChangeShapeType="1"/>
          </p:cNvSpPr>
          <p:nvPr/>
        </p:nvSpPr>
        <p:spPr bwMode="auto">
          <a:xfrm flipH="1" flipV="1">
            <a:off x="2469038" y="1844674"/>
            <a:ext cx="9842" cy="488654"/>
          </a:xfrm>
          <a:prstGeom prst="line">
            <a:avLst/>
          </a:prstGeom>
          <a:noFill/>
          <a:ln w="3175">
            <a:solidFill>
              <a:srgbClr val="96969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1" name="Rectangle 43"/>
          <p:cNvSpPr>
            <a:spLocks noChangeArrowheads="1"/>
          </p:cNvSpPr>
          <p:nvPr/>
        </p:nvSpPr>
        <p:spPr bwMode="auto">
          <a:xfrm>
            <a:off x="1057434" y="1273175"/>
            <a:ext cx="778262" cy="4373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800" dirty="0">
                <a:solidFill>
                  <a:srgbClr val="000000"/>
                </a:solidFill>
              </a:rPr>
              <a:t>ЭТАП</a:t>
            </a:r>
            <a:br>
              <a:rPr lang="ru-RU" altLang="ru-RU" sz="800" dirty="0">
                <a:solidFill>
                  <a:srgbClr val="000000"/>
                </a:solidFill>
              </a:rPr>
            </a:br>
            <a:r>
              <a:rPr lang="ru-RU" altLang="ru-RU" sz="800" dirty="0" smtClean="0">
                <a:solidFill>
                  <a:srgbClr val="000000"/>
                </a:solidFill>
              </a:rPr>
              <a:t>ИССЛЕДОВАНИЙ</a:t>
            </a:r>
            <a:endParaRPr lang="ru-RU" altLang="ru-RU" sz="1800" dirty="0"/>
          </a:p>
        </p:txBody>
      </p:sp>
      <p:sp>
        <p:nvSpPr>
          <p:cNvPr id="5155" name="Line 53"/>
          <p:cNvSpPr>
            <a:spLocks noChangeShapeType="1"/>
          </p:cNvSpPr>
          <p:nvPr/>
        </p:nvSpPr>
        <p:spPr bwMode="auto">
          <a:xfrm flipH="1" flipV="1">
            <a:off x="9151938" y="560388"/>
            <a:ext cx="0" cy="20351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6" name="Rectangle 54"/>
          <p:cNvSpPr>
            <a:spLocks noChangeArrowheads="1"/>
          </p:cNvSpPr>
          <p:nvPr/>
        </p:nvSpPr>
        <p:spPr bwMode="auto">
          <a:xfrm>
            <a:off x="6878638" y="876300"/>
            <a:ext cx="968375" cy="896938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50000">
                <a:srgbClr val="007600"/>
              </a:gs>
              <a:gs pos="100000">
                <a:srgbClr val="00FF0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57" name="Line 56"/>
          <p:cNvSpPr>
            <a:spLocks noChangeShapeType="1"/>
          </p:cNvSpPr>
          <p:nvPr/>
        </p:nvSpPr>
        <p:spPr bwMode="auto">
          <a:xfrm flipV="1">
            <a:off x="9151938" y="2581275"/>
            <a:ext cx="0" cy="25654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8" name="Rectangle 57"/>
          <p:cNvSpPr>
            <a:spLocks noChangeArrowheads="1"/>
          </p:cNvSpPr>
          <p:nvPr/>
        </p:nvSpPr>
        <p:spPr bwMode="auto">
          <a:xfrm>
            <a:off x="5796137" y="1281112"/>
            <a:ext cx="923751" cy="4222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800" dirty="0">
                <a:solidFill>
                  <a:srgbClr val="000000"/>
                </a:solidFill>
              </a:rPr>
              <a:t/>
            </a:r>
            <a:br>
              <a:rPr lang="ru-RU" altLang="ru-RU" sz="800" dirty="0">
                <a:solidFill>
                  <a:srgbClr val="000000"/>
                </a:solidFill>
              </a:rPr>
            </a:br>
            <a:r>
              <a:rPr lang="ru-RU" altLang="ru-RU" sz="800" dirty="0">
                <a:solidFill>
                  <a:srgbClr val="000000"/>
                </a:solidFill>
              </a:rPr>
              <a:t>ИСПЫТАНИЯ И  СЕРТИФИКАЦИЯ</a:t>
            </a:r>
            <a:endParaRPr lang="ru-RU" altLang="ru-RU" sz="1800" dirty="0"/>
          </a:p>
        </p:txBody>
      </p:sp>
      <p:sp>
        <p:nvSpPr>
          <p:cNvPr id="5159" name="Line 58"/>
          <p:cNvSpPr>
            <a:spLocks noChangeShapeType="1"/>
          </p:cNvSpPr>
          <p:nvPr/>
        </p:nvSpPr>
        <p:spPr bwMode="auto">
          <a:xfrm flipH="1" flipV="1">
            <a:off x="6842125" y="549275"/>
            <a:ext cx="0" cy="20351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60" name="Rectangle 59"/>
          <p:cNvSpPr>
            <a:spLocks noChangeArrowheads="1"/>
          </p:cNvSpPr>
          <p:nvPr/>
        </p:nvSpPr>
        <p:spPr bwMode="auto">
          <a:xfrm>
            <a:off x="7961313" y="882650"/>
            <a:ext cx="1158875" cy="890588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50000">
                <a:srgbClr val="007600"/>
              </a:gs>
              <a:gs pos="100000">
                <a:srgbClr val="00FF0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61" name="Rectangle 60"/>
          <p:cNvSpPr>
            <a:spLocks noChangeArrowheads="1"/>
          </p:cNvSpPr>
          <p:nvPr/>
        </p:nvSpPr>
        <p:spPr bwMode="auto">
          <a:xfrm>
            <a:off x="6900863" y="981075"/>
            <a:ext cx="919162" cy="587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altLang="ru-RU" sz="60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800">
                <a:solidFill>
                  <a:srgbClr val="000000"/>
                </a:solidFill>
              </a:rPr>
              <a:t>СТАДИЯ ПРОИЗВОДСТВА</a:t>
            </a:r>
            <a:endParaRPr lang="ru-RU" altLang="ru-RU" sz="1800"/>
          </a:p>
        </p:txBody>
      </p:sp>
      <p:sp>
        <p:nvSpPr>
          <p:cNvPr id="5162" name="Rectangle 61"/>
          <p:cNvSpPr>
            <a:spLocks noChangeArrowheads="1"/>
          </p:cNvSpPr>
          <p:nvPr/>
        </p:nvSpPr>
        <p:spPr bwMode="auto">
          <a:xfrm>
            <a:off x="7991475" y="989013"/>
            <a:ext cx="1092200" cy="568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altLang="ru-RU" sz="60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800">
                <a:solidFill>
                  <a:srgbClr val="000000"/>
                </a:solidFill>
              </a:rPr>
              <a:t>СТАДИЯ</a:t>
            </a:r>
            <a:br>
              <a:rPr lang="ru-RU" altLang="ru-RU" sz="800">
                <a:solidFill>
                  <a:srgbClr val="000000"/>
                </a:solidFill>
              </a:rPr>
            </a:br>
            <a:r>
              <a:rPr lang="ru-RU" altLang="ru-RU" sz="800">
                <a:solidFill>
                  <a:srgbClr val="000000"/>
                </a:solidFill>
              </a:rPr>
              <a:t>ЭКСПЛУАТАЦИИ</a:t>
            </a:r>
            <a:endParaRPr lang="ru-RU" altLang="ru-RU" sz="1800"/>
          </a:p>
        </p:txBody>
      </p:sp>
      <p:sp>
        <p:nvSpPr>
          <p:cNvPr id="5165" name="Line 65"/>
          <p:cNvSpPr>
            <a:spLocks noChangeShapeType="1"/>
          </p:cNvSpPr>
          <p:nvPr/>
        </p:nvSpPr>
        <p:spPr bwMode="auto">
          <a:xfrm flipV="1">
            <a:off x="3946525" y="1590056"/>
            <a:ext cx="4763" cy="515937"/>
          </a:xfrm>
          <a:prstGeom prst="line">
            <a:avLst/>
          </a:prstGeom>
          <a:noFill/>
          <a:ln w="3175">
            <a:solidFill>
              <a:srgbClr val="96969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87" name="Rectangle 52"/>
          <p:cNvSpPr>
            <a:spLocks noChangeArrowheads="1"/>
          </p:cNvSpPr>
          <p:nvPr/>
        </p:nvSpPr>
        <p:spPr bwMode="auto">
          <a:xfrm>
            <a:off x="755650" y="3163571"/>
            <a:ext cx="8280400" cy="360362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50000">
                <a:srgbClr val="000099"/>
              </a:gs>
              <a:gs pos="100000">
                <a:srgbClr val="0070C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88" name="Rectangle 43"/>
          <p:cNvSpPr>
            <a:spLocks noChangeArrowheads="1"/>
          </p:cNvSpPr>
          <p:nvPr/>
        </p:nvSpPr>
        <p:spPr bwMode="auto">
          <a:xfrm>
            <a:off x="954088" y="3235008"/>
            <a:ext cx="7974011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600" b="1"/>
              <a:t>Управление программой</a:t>
            </a:r>
          </a:p>
        </p:txBody>
      </p:sp>
      <p:sp>
        <p:nvSpPr>
          <p:cNvPr id="5189" name="Rectangle 52"/>
          <p:cNvSpPr>
            <a:spLocks noChangeArrowheads="1"/>
          </p:cNvSpPr>
          <p:nvPr/>
        </p:nvSpPr>
        <p:spPr bwMode="auto">
          <a:xfrm>
            <a:off x="755650" y="3595371"/>
            <a:ext cx="8280400" cy="360362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50000">
                <a:srgbClr val="000099"/>
              </a:gs>
              <a:gs pos="100000">
                <a:srgbClr val="0070C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90" name="Rectangle 43"/>
          <p:cNvSpPr>
            <a:spLocks noChangeArrowheads="1"/>
          </p:cNvSpPr>
          <p:nvPr/>
        </p:nvSpPr>
        <p:spPr bwMode="auto">
          <a:xfrm>
            <a:off x="954088" y="3666808"/>
            <a:ext cx="7974011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Управление конфигурацией</a:t>
            </a:r>
            <a:endParaRPr lang="ru-RU" altLang="ru-RU" sz="1600" b="1"/>
          </a:p>
        </p:txBody>
      </p:sp>
      <p:sp>
        <p:nvSpPr>
          <p:cNvPr id="5191" name="Rectangle 52"/>
          <p:cNvSpPr>
            <a:spLocks noChangeArrowheads="1"/>
          </p:cNvSpPr>
          <p:nvPr/>
        </p:nvSpPr>
        <p:spPr bwMode="auto">
          <a:xfrm>
            <a:off x="755650" y="4027171"/>
            <a:ext cx="8280400" cy="360362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50000">
                <a:srgbClr val="000099"/>
              </a:gs>
              <a:gs pos="100000">
                <a:srgbClr val="0070C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92" name="Rectangle 43"/>
          <p:cNvSpPr>
            <a:spLocks noChangeArrowheads="1"/>
          </p:cNvSpPr>
          <p:nvPr/>
        </p:nvSpPr>
        <p:spPr bwMode="auto">
          <a:xfrm>
            <a:off x="954089" y="4098608"/>
            <a:ext cx="7974010" cy="2174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</a:rPr>
              <a:t>Управление стоимостью</a:t>
            </a:r>
            <a:endParaRPr lang="ru-RU" altLang="ru-RU" sz="1600" b="1"/>
          </a:p>
        </p:txBody>
      </p:sp>
      <p:sp>
        <p:nvSpPr>
          <p:cNvPr id="5196" name="Rectangle 52"/>
          <p:cNvSpPr>
            <a:spLocks noChangeArrowheads="1"/>
          </p:cNvSpPr>
          <p:nvPr/>
        </p:nvSpPr>
        <p:spPr bwMode="auto">
          <a:xfrm>
            <a:off x="755650" y="5445224"/>
            <a:ext cx="8280400" cy="1152426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50000">
                <a:srgbClr val="00B050"/>
              </a:gs>
              <a:gs pos="100000">
                <a:srgbClr val="92D05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97" name="Rectangle 43"/>
          <p:cNvSpPr>
            <a:spLocks noChangeArrowheads="1"/>
          </p:cNvSpPr>
          <p:nvPr/>
        </p:nvSpPr>
        <p:spPr bwMode="auto">
          <a:xfrm>
            <a:off x="900114" y="5553867"/>
            <a:ext cx="8027986" cy="360363"/>
          </a:xfrm>
          <a:prstGeom prst="rect">
            <a:avLst/>
          </a:prstGeom>
          <a:pattFill prst="pct5">
            <a:fgClr>
              <a:srgbClr val="FFFFFF"/>
            </a:fgClr>
            <a:bgClr>
              <a:schemeClr val="bg1"/>
            </a:bgClr>
          </a:pattFill>
          <a:ln>
            <a:noFill/>
          </a:ln>
          <a:extLst/>
        </p:spPr>
        <p:txBody>
          <a:bodyPr lIns="0" tIns="0" rIns="0" bIns="0" anchor="ctr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</a:rPr>
              <a:t>Комплексное описание изделия: </a:t>
            </a:r>
            <a:r>
              <a:rPr lang="ru-RU" altLang="ru-RU" sz="1600" b="1" dirty="0" smtClean="0">
                <a:solidFill>
                  <a:srgbClr val="000000"/>
                </a:solidFill>
              </a:rPr>
              <a:t>ЭКД + ЭТД + ЭЭД </a:t>
            </a:r>
            <a:endParaRPr lang="ru-RU" altLang="ru-RU" sz="1600" b="1" dirty="0"/>
          </a:p>
        </p:txBody>
      </p:sp>
      <p:sp>
        <p:nvSpPr>
          <p:cNvPr id="5198" name="TextBox 104"/>
          <p:cNvSpPr txBox="1">
            <a:spLocks noChangeArrowheads="1"/>
          </p:cNvSpPr>
          <p:nvPr/>
        </p:nvSpPr>
        <p:spPr bwMode="auto">
          <a:xfrm rot="16200000">
            <a:off x="-710600" y="2977237"/>
            <a:ext cx="21593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Сквозные процессы</a:t>
            </a:r>
            <a:endParaRPr lang="ru-RU" altLang="ru-RU" sz="1600" b="1" dirty="0"/>
          </a:p>
        </p:txBody>
      </p:sp>
      <p:sp>
        <p:nvSpPr>
          <p:cNvPr id="5199" name="TextBox 105"/>
          <p:cNvSpPr txBox="1">
            <a:spLocks noChangeArrowheads="1"/>
          </p:cNvSpPr>
          <p:nvPr/>
        </p:nvSpPr>
        <p:spPr bwMode="auto">
          <a:xfrm rot="-5400000">
            <a:off x="-171449" y="5793308"/>
            <a:ext cx="1009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Данные</a:t>
            </a:r>
          </a:p>
        </p:txBody>
      </p:sp>
      <p:sp>
        <p:nvSpPr>
          <p:cNvPr id="107" name="Rectangle 52"/>
          <p:cNvSpPr>
            <a:spLocks noChangeArrowheads="1"/>
          </p:cNvSpPr>
          <p:nvPr/>
        </p:nvSpPr>
        <p:spPr bwMode="auto">
          <a:xfrm>
            <a:off x="755651" y="4544218"/>
            <a:ext cx="4104381" cy="831851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50000">
                <a:schemeClr val="accent1">
                  <a:lumMod val="50000"/>
                </a:schemeClr>
              </a:gs>
              <a:gs pos="100000">
                <a:srgbClr val="00B0F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201" name="Rectangle 43"/>
          <p:cNvSpPr>
            <a:spLocks noChangeArrowheads="1"/>
          </p:cNvSpPr>
          <p:nvPr/>
        </p:nvSpPr>
        <p:spPr bwMode="auto">
          <a:xfrm>
            <a:off x="900114" y="4637881"/>
            <a:ext cx="3761208" cy="6446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2400" b="1" dirty="0" smtClean="0">
                <a:solidFill>
                  <a:srgbClr val="000000"/>
                </a:solidFill>
              </a:rPr>
              <a:t>Проектирование</a:t>
            </a:r>
            <a:endParaRPr lang="ru-RU" altLang="ru-RU" sz="2400" b="1" dirty="0"/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4914107" y="4544218"/>
            <a:ext cx="1928018" cy="831851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50000">
                <a:schemeClr val="accent1">
                  <a:lumMod val="50000"/>
                </a:schemeClr>
              </a:gs>
              <a:gs pos="100000">
                <a:srgbClr val="00B0F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0" name="Rectangle 52"/>
          <p:cNvSpPr>
            <a:spLocks noChangeArrowheads="1"/>
          </p:cNvSpPr>
          <p:nvPr/>
        </p:nvSpPr>
        <p:spPr bwMode="auto">
          <a:xfrm>
            <a:off x="7999413" y="4541200"/>
            <a:ext cx="1036636" cy="834869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50000">
                <a:schemeClr val="accent1">
                  <a:lumMod val="50000"/>
                </a:schemeClr>
              </a:gs>
              <a:gs pos="100000">
                <a:srgbClr val="00B0F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204" name="Rectangle 43"/>
          <p:cNvSpPr>
            <a:spLocks noChangeArrowheads="1"/>
          </p:cNvSpPr>
          <p:nvPr/>
        </p:nvSpPr>
        <p:spPr bwMode="auto">
          <a:xfrm>
            <a:off x="5004048" y="4637882"/>
            <a:ext cx="792089" cy="6446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0000"/>
                </a:solidFill>
              </a:rPr>
              <a:t>ТПП, ОО </a:t>
            </a:r>
            <a:endParaRPr lang="ru-RU" altLang="ru-RU" sz="2000" b="1" dirty="0"/>
          </a:p>
        </p:txBody>
      </p:sp>
      <p:sp>
        <p:nvSpPr>
          <p:cNvPr id="5205" name="Rectangle 43"/>
          <p:cNvSpPr>
            <a:spLocks noChangeArrowheads="1"/>
          </p:cNvSpPr>
          <p:nvPr/>
        </p:nvSpPr>
        <p:spPr bwMode="auto">
          <a:xfrm>
            <a:off x="8162466" y="4637882"/>
            <a:ext cx="802022" cy="6446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/>
          <a:p>
            <a:pPr algn="ctr" defTabSz="952500">
              <a:spcBef>
                <a:spcPts val="150"/>
              </a:spcBef>
              <a:spcAft>
                <a:spcPts val="10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Calibri" pitchFamily="34" charset="0"/>
              </a:rPr>
              <a:t>ИЛП</a:t>
            </a:r>
          </a:p>
        </p:txBody>
      </p:sp>
      <p:sp>
        <p:nvSpPr>
          <p:cNvPr id="5206" name="TextBox 112"/>
          <p:cNvSpPr txBox="1">
            <a:spLocks noChangeArrowheads="1"/>
          </p:cNvSpPr>
          <p:nvPr/>
        </p:nvSpPr>
        <p:spPr bwMode="auto">
          <a:xfrm rot="16200000">
            <a:off x="-189040" y="4470033"/>
            <a:ext cx="11162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Процессы </a:t>
            </a:r>
            <a:br>
              <a:rPr lang="ru-RU" altLang="ru-RU" sz="1600" b="1" dirty="0"/>
            </a:br>
            <a:r>
              <a:rPr lang="ru-RU" altLang="ru-RU" sz="1600" b="1" dirty="0"/>
              <a:t>стадий</a:t>
            </a:r>
            <a:br>
              <a:rPr lang="ru-RU" altLang="ru-RU" sz="1600" b="1" dirty="0"/>
            </a:br>
            <a:r>
              <a:rPr lang="ru-RU" altLang="ru-RU" sz="1600" b="1" dirty="0"/>
              <a:t> ЖЦ</a:t>
            </a:r>
          </a:p>
        </p:txBody>
      </p:sp>
      <p:sp>
        <p:nvSpPr>
          <p:cNvPr id="115" name="Rectangle 4"/>
          <p:cNvSpPr>
            <a:spLocks noChangeArrowheads="1"/>
          </p:cNvSpPr>
          <p:nvPr/>
        </p:nvSpPr>
        <p:spPr bwMode="auto">
          <a:xfrm>
            <a:off x="250825" y="688975"/>
            <a:ext cx="8534400" cy="7620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>
                  <a:alpha val="60001"/>
                </a:srgbClr>
              </a:gs>
              <a:gs pos="70000">
                <a:srgbClr val="C4D6EB">
                  <a:alpha val="30000"/>
                </a:srgbClr>
              </a:gs>
              <a:gs pos="100000">
                <a:srgbClr val="FFEBF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1" name="Rectangle 43"/>
          <p:cNvSpPr>
            <a:spLocks noChangeArrowheads="1"/>
          </p:cNvSpPr>
          <p:nvPr/>
        </p:nvSpPr>
        <p:spPr bwMode="auto">
          <a:xfrm>
            <a:off x="954089" y="2276872"/>
            <a:ext cx="7974012" cy="71874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endParaRPr lang="ru-RU" altLang="ru-RU" sz="800" b="1" dirty="0" smtClean="0"/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altLang="ru-RU" sz="1600" b="1" dirty="0" smtClean="0"/>
              <a:t>Управление требованиями</a:t>
            </a:r>
          </a:p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600" b="1" dirty="0" smtClean="0"/>
              <a:t>Контроль исполнения требований ТТЗ на каждом этапе жизненного цикла АТ</a:t>
            </a:r>
            <a:endParaRPr lang="ru-RU" altLang="ru-RU" sz="1600" b="1" dirty="0"/>
          </a:p>
        </p:txBody>
      </p:sp>
      <p:sp>
        <p:nvSpPr>
          <p:cNvPr id="102" name="Rectangle 43"/>
          <p:cNvSpPr>
            <a:spLocks noChangeArrowheads="1"/>
          </p:cNvSpPr>
          <p:nvPr/>
        </p:nvSpPr>
        <p:spPr bwMode="auto">
          <a:xfrm>
            <a:off x="900113" y="5985284"/>
            <a:ext cx="3995737" cy="539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t" anchorCtr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</a:rPr>
              <a:t>Конструкторская информация об изделии</a:t>
            </a:r>
            <a:endParaRPr lang="ru-RU" altLang="ru-RU" sz="1600" b="1" dirty="0"/>
          </a:p>
        </p:txBody>
      </p:sp>
      <p:sp>
        <p:nvSpPr>
          <p:cNvPr id="104" name="Rectangle 43"/>
          <p:cNvSpPr>
            <a:spLocks noChangeArrowheads="1"/>
          </p:cNvSpPr>
          <p:nvPr/>
        </p:nvSpPr>
        <p:spPr bwMode="auto">
          <a:xfrm>
            <a:off x="5153025" y="5985284"/>
            <a:ext cx="1975258" cy="5399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</a:rPr>
              <a:t>Технологическая информация </a:t>
            </a:r>
            <a:endParaRPr lang="ru-RU" altLang="ru-RU" sz="1600" b="1" dirty="0"/>
          </a:p>
        </p:txBody>
      </p:sp>
      <p:sp>
        <p:nvSpPr>
          <p:cNvPr id="81" name="Rectangle 43"/>
          <p:cNvSpPr>
            <a:spLocks noChangeArrowheads="1"/>
          </p:cNvSpPr>
          <p:nvPr/>
        </p:nvSpPr>
        <p:spPr bwMode="auto">
          <a:xfrm>
            <a:off x="7236296" y="5985284"/>
            <a:ext cx="1691804" cy="5399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</a:rPr>
              <a:t>Эксплуатационная информация </a:t>
            </a:r>
            <a:endParaRPr lang="ru-RU" altLang="ru-RU" sz="1600" b="1" dirty="0"/>
          </a:p>
        </p:txBody>
      </p:sp>
      <p:sp>
        <p:nvSpPr>
          <p:cNvPr id="80" name="Заголовок 2"/>
          <p:cNvSpPr>
            <a:spLocks noGrp="1"/>
          </p:cNvSpPr>
          <p:nvPr>
            <p:ph type="title"/>
          </p:nvPr>
        </p:nvSpPr>
        <p:spPr>
          <a:xfrm>
            <a:off x="1763688" y="157282"/>
            <a:ext cx="6923112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l"/>
            <a:r>
              <a:rPr lang="ru-RU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Управление жизненным циклом изделия АТ</a:t>
            </a:r>
            <a:endParaRPr lang="ru-RU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3" name="Rectangle 31"/>
          <p:cNvSpPr>
            <a:spLocks noChangeArrowheads="1"/>
          </p:cNvSpPr>
          <p:nvPr/>
        </p:nvSpPr>
        <p:spPr bwMode="auto">
          <a:xfrm>
            <a:off x="1125459" y="906463"/>
            <a:ext cx="1292304" cy="165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900" dirty="0">
                <a:solidFill>
                  <a:srgbClr val="000000"/>
                </a:solidFill>
              </a:rPr>
              <a:t>С Т А Д И Я    </a:t>
            </a:r>
            <a:r>
              <a:rPr lang="ru-RU" altLang="ru-RU" sz="900" dirty="0" smtClean="0">
                <a:solidFill>
                  <a:srgbClr val="000000"/>
                </a:solidFill>
              </a:rPr>
              <a:t>НИР</a:t>
            </a:r>
            <a:endParaRPr lang="ru-RU" altLang="ru-RU" sz="1800" dirty="0"/>
          </a:p>
        </p:txBody>
      </p:sp>
      <p:sp>
        <p:nvSpPr>
          <p:cNvPr id="84" name="Rectangle 52"/>
          <p:cNvSpPr>
            <a:spLocks noChangeArrowheads="1"/>
          </p:cNvSpPr>
          <p:nvPr/>
        </p:nvSpPr>
        <p:spPr bwMode="auto">
          <a:xfrm>
            <a:off x="6900864" y="4544218"/>
            <a:ext cx="1060450" cy="831851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50000">
                <a:schemeClr val="accent1">
                  <a:lumMod val="50000"/>
                </a:schemeClr>
              </a:gs>
              <a:gs pos="100000">
                <a:srgbClr val="00B0F0"/>
              </a:gs>
            </a:gsLst>
            <a:lin ang="5400000" scaled="1"/>
          </a:gradFill>
          <a:ln w="3175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5" name="Rectangle 43"/>
          <p:cNvSpPr>
            <a:spLocks noChangeArrowheads="1"/>
          </p:cNvSpPr>
          <p:nvPr/>
        </p:nvSpPr>
        <p:spPr bwMode="auto">
          <a:xfrm>
            <a:off x="5868144" y="4637882"/>
            <a:ext cx="949851" cy="644681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lIns="0" tIns="0" rIns="0" bIns="0" anchor="t" anchorCtr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Испытания</a:t>
            </a:r>
            <a:endParaRPr lang="ru-RU" altLang="ru-RU" sz="1100" b="1" dirty="0"/>
          </a:p>
        </p:txBody>
      </p:sp>
      <p:sp>
        <p:nvSpPr>
          <p:cNvPr id="86" name="Rectangle 43"/>
          <p:cNvSpPr>
            <a:spLocks noChangeArrowheads="1"/>
          </p:cNvSpPr>
          <p:nvPr/>
        </p:nvSpPr>
        <p:spPr bwMode="auto">
          <a:xfrm>
            <a:off x="7000443" y="4637882"/>
            <a:ext cx="906895" cy="6446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Серийное </a:t>
            </a:r>
            <a:r>
              <a:rPr lang="ru-RU" altLang="ru-RU" sz="1400" b="1" dirty="0" err="1" smtClean="0">
                <a:solidFill>
                  <a:srgbClr val="000000"/>
                </a:solidFill>
              </a:rPr>
              <a:t>производ-ство</a:t>
            </a:r>
            <a:endParaRPr lang="ru-RU" altLang="ru-RU" sz="1400" b="1" dirty="0"/>
          </a:p>
        </p:txBody>
      </p:sp>
      <p:sp>
        <p:nvSpPr>
          <p:cNvPr id="88" name="Rectangle 43"/>
          <p:cNvSpPr>
            <a:spLocks noChangeArrowheads="1"/>
          </p:cNvSpPr>
          <p:nvPr/>
        </p:nvSpPr>
        <p:spPr bwMode="auto">
          <a:xfrm>
            <a:off x="1879552" y="1273175"/>
            <a:ext cx="609156" cy="4373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800" dirty="0" smtClean="0">
                <a:solidFill>
                  <a:srgbClr val="000000"/>
                </a:solidFill>
              </a:rPr>
              <a:t>АВАНПРОЕКТ</a:t>
            </a:r>
            <a:endParaRPr lang="ru-RU" altLang="ru-RU" sz="1800" dirty="0"/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1691681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трелка вниз 88"/>
          <p:cNvSpPr/>
          <p:nvPr/>
        </p:nvSpPr>
        <p:spPr>
          <a:xfrm rot="10800000">
            <a:off x="2338936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трелка вниз 89"/>
          <p:cNvSpPr/>
          <p:nvPr/>
        </p:nvSpPr>
        <p:spPr>
          <a:xfrm rot="10800000">
            <a:off x="3132657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трелка вниз 90"/>
          <p:cNvSpPr/>
          <p:nvPr/>
        </p:nvSpPr>
        <p:spPr>
          <a:xfrm rot="10800000">
            <a:off x="3802509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трелка вниз 91"/>
          <p:cNvSpPr/>
          <p:nvPr/>
        </p:nvSpPr>
        <p:spPr>
          <a:xfrm rot="10800000">
            <a:off x="4572000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трелка вниз 92"/>
          <p:cNvSpPr/>
          <p:nvPr/>
        </p:nvSpPr>
        <p:spPr>
          <a:xfrm rot="10800000">
            <a:off x="5580112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трелка вниз 93"/>
          <p:cNvSpPr/>
          <p:nvPr/>
        </p:nvSpPr>
        <p:spPr>
          <a:xfrm rot="10800000">
            <a:off x="6698109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трелка вниз 94"/>
          <p:cNvSpPr/>
          <p:nvPr/>
        </p:nvSpPr>
        <p:spPr>
          <a:xfrm rot="10800000">
            <a:off x="7740352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трелка вниз 95"/>
          <p:cNvSpPr/>
          <p:nvPr/>
        </p:nvSpPr>
        <p:spPr>
          <a:xfrm rot="10800000">
            <a:off x="8640068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1410" y="1719139"/>
            <a:ext cx="8283079" cy="7017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Стрелка вниз 97"/>
          <p:cNvSpPr/>
          <p:nvPr/>
        </p:nvSpPr>
        <p:spPr>
          <a:xfrm rot="10800000">
            <a:off x="8502650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Стрелка вниз 98"/>
          <p:cNvSpPr/>
          <p:nvPr/>
        </p:nvSpPr>
        <p:spPr>
          <a:xfrm rot="10800000">
            <a:off x="8373715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5796137" y="4541200"/>
            <a:ext cx="1104727" cy="8348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Rectangle 57"/>
          <p:cNvSpPr>
            <a:spLocks noChangeArrowheads="1"/>
          </p:cNvSpPr>
          <p:nvPr/>
        </p:nvSpPr>
        <p:spPr bwMode="auto">
          <a:xfrm>
            <a:off x="4788024" y="1281112"/>
            <a:ext cx="923751" cy="422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2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525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525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525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525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50"/>
              </a:spcBef>
              <a:spcAft>
                <a:spcPts val="1000"/>
              </a:spcAft>
              <a:buFontTx/>
              <a:buNone/>
            </a:pPr>
            <a:r>
              <a:rPr lang="ru-RU" altLang="ru-RU" sz="800" dirty="0" smtClean="0">
                <a:solidFill>
                  <a:srgbClr val="000000"/>
                </a:solidFill>
              </a:rPr>
              <a:t>ИЗГОТОВЛЕНИЕ </a:t>
            </a:r>
            <a:r>
              <a:rPr lang="ru-RU" altLang="ru-RU" sz="800" dirty="0">
                <a:solidFill>
                  <a:srgbClr val="000000"/>
                </a:solidFill>
              </a:rPr>
              <a:t>ОПЫТНОГО ОБРАЗЦА</a:t>
            </a:r>
            <a:br>
              <a:rPr lang="ru-RU" altLang="ru-RU" sz="800" dirty="0">
                <a:solidFill>
                  <a:srgbClr val="000000"/>
                </a:solidFill>
              </a:rPr>
            </a:br>
            <a:endParaRPr lang="ru-RU" altLang="ru-RU" sz="1800" dirty="0"/>
          </a:p>
        </p:txBody>
      </p:sp>
      <p:sp>
        <p:nvSpPr>
          <p:cNvPr id="108" name="Line 26"/>
          <p:cNvSpPr>
            <a:spLocks noChangeShapeType="1"/>
          </p:cNvSpPr>
          <p:nvPr/>
        </p:nvSpPr>
        <p:spPr bwMode="auto">
          <a:xfrm flipV="1">
            <a:off x="2555776" y="728663"/>
            <a:ext cx="0" cy="1188169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" name="Line 26"/>
          <p:cNvSpPr>
            <a:spLocks noChangeShapeType="1"/>
          </p:cNvSpPr>
          <p:nvPr/>
        </p:nvSpPr>
        <p:spPr bwMode="auto">
          <a:xfrm flipH="1" flipV="1">
            <a:off x="33338" y="1940422"/>
            <a:ext cx="648072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3" name="Line 26"/>
          <p:cNvSpPr>
            <a:spLocks noChangeShapeType="1"/>
          </p:cNvSpPr>
          <p:nvPr/>
        </p:nvSpPr>
        <p:spPr bwMode="auto">
          <a:xfrm flipH="1" flipV="1">
            <a:off x="33338" y="4387533"/>
            <a:ext cx="648072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" name="Line 26"/>
          <p:cNvSpPr>
            <a:spLocks noChangeShapeType="1"/>
          </p:cNvSpPr>
          <p:nvPr/>
        </p:nvSpPr>
        <p:spPr bwMode="auto">
          <a:xfrm flipH="1" flipV="1">
            <a:off x="33338" y="5381383"/>
            <a:ext cx="648072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6" name="Стрелка вниз 115"/>
          <p:cNvSpPr/>
          <p:nvPr/>
        </p:nvSpPr>
        <p:spPr>
          <a:xfrm rot="10800000">
            <a:off x="849759" y="1940422"/>
            <a:ext cx="288032" cy="286692"/>
          </a:xfrm>
          <a:prstGeom prst="down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788088" y="65810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901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265117"/>
            <a:ext cx="20923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764704"/>
            <a:ext cx="5556828" cy="503592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 smtClean="0"/>
              <a:t>Более </a:t>
            </a:r>
            <a:r>
              <a:rPr lang="ru-RU" sz="1800" u="sng" dirty="0" smtClean="0"/>
              <a:t>10 лет </a:t>
            </a:r>
            <a:r>
              <a:rPr lang="ru-RU" sz="1800" dirty="0" smtClean="0"/>
              <a:t>применения математических методов моделирования при разработке и испытаниях АТ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ru-RU" sz="1800" dirty="0" smtClean="0"/>
              <a:t>Решаемые задачи: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ru-RU" sz="1800" dirty="0" smtClean="0"/>
              <a:t>Расчетное </a:t>
            </a:r>
            <a:r>
              <a:rPr lang="ru-RU" sz="1800" dirty="0"/>
              <a:t>подтверждение достигаемых характеристик </a:t>
            </a:r>
            <a:r>
              <a:rPr lang="ru-RU" sz="1800" u="sng" dirty="0"/>
              <a:t>на всех этапах НИР и </a:t>
            </a:r>
            <a:r>
              <a:rPr lang="ru-RU" sz="1800" u="sng" dirty="0" smtClean="0"/>
              <a:t>ОКР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ru-RU" sz="1800" u="sng" dirty="0" smtClean="0"/>
              <a:t>Сокращение количества натурных экспериментов </a:t>
            </a:r>
            <a:r>
              <a:rPr lang="ru-RU" sz="1800" dirty="0" smtClean="0"/>
              <a:t>при испытаниях гражданской </a:t>
            </a:r>
            <a:r>
              <a:rPr lang="ru-RU" sz="1800" dirty="0"/>
              <a:t>и военной </a:t>
            </a:r>
            <a:r>
              <a:rPr lang="ru-RU" sz="1800" dirty="0" smtClean="0"/>
              <a:t>техники за счет вычислительных экспериментов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ru-RU" sz="1800" dirty="0" smtClean="0"/>
              <a:t>Проблема: </a:t>
            </a:r>
            <a:br>
              <a:rPr lang="ru-RU" sz="1800" dirty="0" smtClean="0"/>
            </a:br>
            <a:r>
              <a:rPr lang="ru-RU" sz="1800" dirty="0" smtClean="0"/>
              <a:t>Затруднено предъявление результатов математического моделирования в качестве доказательной документации в зачет испытаний </a:t>
            </a: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endParaRPr lang="ru-RU" sz="2000" dirty="0" smtClean="0"/>
          </a:p>
          <a:p>
            <a:pPr lvl="0">
              <a:spcBef>
                <a:spcPts val="0"/>
              </a:spcBef>
              <a:buFont typeface="+mj-lt"/>
              <a:buAutoNum type="arabicPeriod"/>
            </a:pPr>
            <a:endParaRPr lang="ru-RU" sz="20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157282"/>
            <a:ext cx="7560840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l"/>
            <a:r>
              <a:rPr lang="ru-RU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Цифровые испытания АТ в конструкторских бюро ОАК</a:t>
            </a:r>
            <a:endParaRPr lang="ru-RU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0825" y="688976"/>
            <a:ext cx="8492877" cy="5198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>
                  <a:alpha val="60001"/>
                </a:srgbClr>
              </a:gs>
              <a:gs pos="70000">
                <a:srgbClr val="C4D6EB">
                  <a:alpha val="30000"/>
                </a:srgbClr>
              </a:gs>
              <a:gs pos="100000">
                <a:srgbClr val="FFEBF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latin typeface="+mn-lt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47803"/>
            <a:ext cx="16430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8" descr="sssss_2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3" r="26944" b="27065"/>
          <a:stretch>
            <a:fillRect/>
          </a:stretch>
        </p:blipFill>
        <p:spPr bwMode="auto">
          <a:xfrm>
            <a:off x="5796136" y="2564904"/>
            <a:ext cx="31877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91" y="3717032"/>
            <a:ext cx="2918095" cy="1696143"/>
          </a:xfrm>
          <a:prstGeom prst="rect">
            <a:avLst/>
          </a:prstGeom>
        </p:spPr>
      </p:pic>
      <p:pic>
        <p:nvPicPr>
          <p:cNvPr id="10" name="Picture 37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05598"/>
            <a:ext cx="1928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157192"/>
            <a:ext cx="1368152" cy="13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18" y="688976"/>
            <a:ext cx="3164078" cy="1779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88088" y="65810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8167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157282"/>
            <a:ext cx="7560840" cy="4616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l"/>
            <a:r>
              <a:rPr lang="ru-RU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Цифровые испытания АТ в ОКБ Сухого</a:t>
            </a:r>
            <a:endParaRPr lang="ru-RU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0825" y="688976"/>
            <a:ext cx="8492877" cy="5198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>
                  <a:alpha val="60001"/>
                </a:srgbClr>
              </a:gs>
              <a:gs pos="70000">
                <a:srgbClr val="C4D6EB">
                  <a:alpha val="30000"/>
                </a:srgbClr>
              </a:gs>
              <a:gs pos="100000">
                <a:srgbClr val="FFEBF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latin typeface="+mn-lt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" y="1313887"/>
            <a:ext cx="9142175" cy="521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826" y="1313887"/>
            <a:ext cx="176186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804248" y="1313887"/>
            <a:ext cx="176186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95536" y="82570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2010-2013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851920" y="82570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2014-2015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164288" y="82570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2016-2017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788088" y="65810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145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634" name="Object 66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96"/>
          <p:cNvSpPr/>
          <p:nvPr/>
        </p:nvSpPr>
        <p:spPr>
          <a:xfrm>
            <a:off x="4139952" y="1491605"/>
            <a:ext cx="4870698" cy="884088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bIns="36000" anchor="ctr"/>
          <a:lstStyle/>
          <a:p>
            <a:pPr marL="171450" indent="-171450">
              <a:spcBef>
                <a:spcPts val="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 smtClean="0">
                <a:solidFill>
                  <a:srgbClr val="000000"/>
                </a:solidFill>
              </a:rPr>
              <a:t>Проекты изменений </a:t>
            </a:r>
            <a:r>
              <a:rPr lang="ru-RU" sz="1200" dirty="0">
                <a:solidFill>
                  <a:srgbClr val="000000"/>
                </a:solidFill>
              </a:rPr>
              <a:t>в: ОТТ ВВС, положение о порядке создания АТ ВН и СН, АП-25 (</a:t>
            </a:r>
            <a:r>
              <a:rPr lang="en-US" sz="1200" dirty="0">
                <a:solidFill>
                  <a:srgbClr val="000000"/>
                </a:solidFill>
              </a:rPr>
              <a:t>FAR-25, CCAR-25, CS-25</a:t>
            </a:r>
            <a:r>
              <a:rPr lang="ru-RU" sz="1200" dirty="0">
                <a:solidFill>
                  <a:srgbClr val="000000"/>
                </a:solidFill>
              </a:rPr>
              <a:t>) и МОС на их основе;</a:t>
            </a:r>
          </a:p>
          <a:p>
            <a:pPr marL="171450" indent="-171450">
              <a:spcBef>
                <a:spcPts val="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 smtClean="0">
                <a:solidFill>
                  <a:srgbClr val="000000"/>
                </a:solidFill>
              </a:rPr>
              <a:t>Новые </a:t>
            </a:r>
            <a:r>
              <a:rPr lang="ru-RU" sz="1200" dirty="0">
                <a:solidFill>
                  <a:srgbClr val="000000"/>
                </a:solidFill>
              </a:rPr>
              <a:t>документы: типовая программа испытаний, РИАТ, требования к математическим моделям, положение о порядке их аттестации;</a:t>
            </a:r>
          </a:p>
        </p:txBody>
      </p:sp>
      <p:sp>
        <p:nvSpPr>
          <p:cNvPr id="48" name="Rectangle 84"/>
          <p:cNvSpPr/>
          <p:nvPr/>
        </p:nvSpPr>
        <p:spPr>
          <a:xfrm>
            <a:off x="287366" y="1491606"/>
            <a:ext cx="3708569" cy="884088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bIns="36000" anchor="ctr"/>
          <a:lstStyle/>
          <a:p>
            <a:pPr marL="171450" indent="-171450" algn="just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Нормативные документы</a:t>
            </a:r>
            <a:r>
              <a:rPr lang="ru-RU" sz="1200" dirty="0" smtClean="0">
                <a:solidFill>
                  <a:schemeClr val="tx1"/>
                </a:solidFill>
              </a:rPr>
              <a:t>, регламентирующие </a:t>
            </a:r>
            <a:r>
              <a:rPr lang="ru-RU" sz="1200" dirty="0">
                <a:solidFill>
                  <a:schemeClr val="tx1"/>
                </a:solidFill>
              </a:rPr>
              <a:t>применение методов математического моделирования при испытаниях и сертификации АТ;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1984" y="802977"/>
            <a:ext cx="8748666" cy="537791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14" tIns="96214" rIns="96214" bIns="96214" anchor="ctr"/>
          <a:lstStyle/>
          <a:p>
            <a:pPr algn="just">
              <a:spcBef>
                <a:spcPts val="600"/>
              </a:spcBef>
              <a:defRPr/>
            </a:pPr>
            <a:r>
              <a:rPr lang="ru-RU" sz="1400" dirty="0">
                <a:solidFill>
                  <a:srgbClr val="000000"/>
                </a:solidFill>
              </a:rPr>
              <a:t>Сокращение объемов, сроков и стоимости государственных и сертификационных испытаний АТ, а также повышение их эффективности и безопасности за счет применения методов математического моделирования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9658" name="TextBox 50"/>
          <p:cNvSpPr txBox="1">
            <a:spLocks noChangeArrowheads="1"/>
          </p:cNvSpPr>
          <p:nvPr/>
        </p:nvSpPr>
        <p:spPr bwMode="auto">
          <a:xfrm>
            <a:off x="1094954" y="1372642"/>
            <a:ext cx="2324918" cy="184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1400" b="1" dirty="0">
                <a:solidFill>
                  <a:srgbClr val="000000"/>
                </a:solidFill>
              </a:rPr>
              <a:t>Ожидаемые результаты</a:t>
            </a:r>
          </a:p>
        </p:txBody>
      </p:sp>
      <p:sp>
        <p:nvSpPr>
          <p:cNvPr id="109659" name="TextBox 51"/>
          <p:cNvSpPr txBox="1">
            <a:spLocks noChangeArrowheads="1"/>
          </p:cNvSpPr>
          <p:nvPr/>
        </p:nvSpPr>
        <p:spPr bwMode="auto">
          <a:xfrm>
            <a:off x="5940152" y="1364933"/>
            <a:ext cx="1266304" cy="2154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</a:rPr>
              <a:t>Показатель</a:t>
            </a:r>
          </a:p>
        </p:txBody>
      </p:sp>
      <p:sp>
        <p:nvSpPr>
          <p:cNvPr id="55" name="Rectangle 96"/>
          <p:cNvSpPr/>
          <p:nvPr/>
        </p:nvSpPr>
        <p:spPr>
          <a:xfrm>
            <a:off x="4139952" y="2376263"/>
            <a:ext cx="4870698" cy="1331913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marL="171450" indent="-171450" defTabSz="957816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tx1"/>
                </a:solidFill>
              </a:rPr>
              <a:t>Положение о порядке создания и использования моделей образцов </a:t>
            </a:r>
            <a:r>
              <a:rPr lang="ru-RU" sz="1200" dirty="0" err="1">
                <a:solidFill>
                  <a:schemeClr val="tx1"/>
                </a:solidFill>
              </a:rPr>
              <a:t>АТиВ</a:t>
            </a:r>
            <a:endParaRPr lang="ru-RU" sz="1200" dirty="0">
              <a:solidFill>
                <a:schemeClr val="tx1"/>
              </a:solidFill>
            </a:endParaRPr>
          </a:p>
          <a:p>
            <a:pPr marL="171450" indent="-171450" defTabSz="957816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tx1"/>
                </a:solidFill>
              </a:rPr>
              <a:t>Общие технические требования к моделям и программно-аппаратным средствам моделирования</a:t>
            </a:r>
          </a:p>
          <a:p>
            <a:pPr marL="171450" indent="-171450" defTabSz="957816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chemeClr val="tx1"/>
                </a:solidFill>
              </a:rPr>
              <a:t>Общие методические указания по применению средств </a:t>
            </a:r>
            <a:r>
              <a:rPr lang="ru-RU" sz="1200" dirty="0" smtClean="0">
                <a:solidFill>
                  <a:schemeClr val="tx1"/>
                </a:solidFill>
              </a:rPr>
              <a:t>моделирования при подтверждении соответствия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6" name="Rectangle 84"/>
          <p:cNvSpPr/>
          <p:nvPr/>
        </p:nvSpPr>
        <p:spPr>
          <a:xfrm>
            <a:off x="287366" y="2376263"/>
            <a:ext cx="3708570" cy="1331913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marL="171450" indent="-171450" defTabSz="908803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b="1" dirty="0" smtClean="0">
                <a:solidFill>
                  <a:srgbClr val="000000"/>
                </a:solidFill>
              </a:rPr>
              <a:t>Методические рекомендации </a:t>
            </a:r>
            <a:r>
              <a:rPr lang="ru-RU" sz="1200" dirty="0">
                <a:solidFill>
                  <a:srgbClr val="000000"/>
                </a:solidFill>
              </a:rPr>
              <a:t>по </a:t>
            </a:r>
            <a:r>
              <a:rPr lang="ru-RU" sz="1200" dirty="0" smtClean="0">
                <a:solidFill>
                  <a:srgbClr val="000000"/>
                </a:solidFill>
              </a:rPr>
              <a:t>порядку  создания </a:t>
            </a:r>
            <a:r>
              <a:rPr lang="ru-RU" sz="1200" dirty="0">
                <a:solidFill>
                  <a:srgbClr val="000000"/>
                </a:solidFill>
              </a:rPr>
              <a:t>и </a:t>
            </a:r>
            <a:r>
              <a:rPr lang="ru-RU" sz="1200" dirty="0" err="1">
                <a:solidFill>
                  <a:srgbClr val="000000"/>
                </a:solidFill>
              </a:rPr>
              <a:t>валидации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dirty="0" smtClean="0">
                <a:solidFill>
                  <a:srgbClr val="000000"/>
                </a:solidFill>
              </a:rPr>
              <a:t>математических моделей в целях их </a:t>
            </a:r>
            <a:r>
              <a:rPr lang="ru-RU" sz="1200" dirty="0">
                <a:solidFill>
                  <a:srgbClr val="000000"/>
                </a:solidFill>
              </a:rPr>
              <a:t>предъявления </a:t>
            </a:r>
            <a:r>
              <a:rPr lang="ru-RU" sz="1200" dirty="0" smtClean="0">
                <a:solidFill>
                  <a:srgbClr val="000000"/>
                </a:solidFill>
              </a:rPr>
              <a:t>Заказчику </a:t>
            </a:r>
            <a:r>
              <a:rPr lang="ru-RU" sz="1200" dirty="0">
                <a:solidFill>
                  <a:srgbClr val="000000"/>
                </a:solidFill>
              </a:rPr>
              <a:t>и </a:t>
            </a:r>
            <a:r>
              <a:rPr lang="ru-RU" sz="1200" dirty="0" smtClean="0">
                <a:solidFill>
                  <a:srgbClr val="000000"/>
                </a:solidFill>
              </a:rPr>
              <a:t>применения </a:t>
            </a:r>
            <a:r>
              <a:rPr lang="ru-RU" sz="1200" dirty="0">
                <a:solidFill>
                  <a:srgbClr val="000000"/>
                </a:solidFill>
              </a:rPr>
              <a:t>при испытаниях;</a:t>
            </a:r>
          </a:p>
          <a:p>
            <a:pPr marL="171450" indent="-171450" defTabSz="908803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 smtClean="0">
                <a:solidFill>
                  <a:srgbClr val="000000"/>
                </a:solidFill>
              </a:rPr>
              <a:t>Предложения </a:t>
            </a:r>
            <a:r>
              <a:rPr lang="ru-RU" sz="1200" dirty="0">
                <a:solidFill>
                  <a:srgbClr val="000000"/>
                </a:solidFill>
              </a:rPr>
              <a:t>по порядку разработки и одобрения методов подтверждения </a:t>
            </a:r>
            <a:r>
              <a:rPr lang="ru-RU" sz="1200" dirty="0" smtClean="0">
                <a:solidFill>
                  <a:srgbClr val="000000"/>
                </a:solidFill>
              </a:rPr>
              <a:t>соответствия для РИАТ;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61" name="Rectangle 96"/>
          <p:cNvSpPr/>
          <p:nvPr/>
        </p:nvSpPr>
        <p:spPr>
          <a:xfrm>
            <a:off x="4139952" y="3708176"/>
            <a:ext cx="4870698" cy="1258887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marL="171450" indent="-171450" defTabSz="908803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rgbClr val="000000"/>
                </a:solidFill>
              </a:rPr>
              <a:t>Разработаны/адаптированы модели для </a:t>
            </a:r>
            <a:r>
              <a:rPr lang="ru-RU" sz="1200" dirty="0" smtClean="0">
                <a:solidFill>
                  <a:srgbClr val="000000"/>
                </a:solidFill>
              </a:rPr>
              <a:t>«цифровых испытаний»</a:t>
            </a:r>
            <a:endParaRPr lang="ru-RU" sz="1200" dirty="0">
              <a:solidFill>
                <a:srgbClr val="000000"/>
              </a:solidFill>
            </a:endParaRPr>
          </a:p>
          <a:p>
            <a:pPr marL="171450" indent="-171450" defTabSz="908803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rgbClr val="000000"/>
                </a:solidFill>
              </a:rPr>
              <a:t>Проведены </a:t>
            </a:r>
            <a:r>
              <a:rPr lang="ru-RU" sz="1200" dirty="0" smtClean="0">
                <a:solidFill>
                  <a:srgbClr val="000000"/>
                </a:solidFill>
              </a:rPr>
              <a:t>«цифровые испытания» </a:t>
            </a:r>
            <a:r>
              <a:rPr lang="ru-RU" sz="1200" dirty="0">
                <a:solidFill>
                  <a:srgbClr val="000000"/>
                </a:solidFill>
              </a:rPr>
              <a:t>выбранных моделей и проверена сходимость с имеющимися результатами натурных испытаний</a:t>
            </a:r>
          </a:p>
          <a:p>
            <a:pPr marL="171450" indent="-171450" defTabSz="908803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rgbClr val="000000"/>
                </a:solidFill>
              </a:rPr>
              <a:t>По результатам проведения испытаний разработан </a:t>
            </a:r>
            <a:r>
              <a:rPr lang="ru-RU" sz="1200" b="1" dirty="0">
                <a:solidFill>
                  <a:srgbClr val="000000"/>
                </a:solidFill>
              </a:rPr>
              <a:t>комплект </a:t>
            </a:r>
            <a:r>
              <a:rPr lang="ru-RU" sz="1200" b="1" dirty="0" smtClean="0">
                <a:solidFill>
                  <a:srgbClr val="000000"/>
                </a:solidFill>
              </a:rPr>
              <a:t>проектов РИАТ </a:t>
            </a:r>
            <a:r>
              <a:rPr lang="ru-RU" sz="1200" dirty="0">
                <a:solidFill>
                  <a:srgbClr val="000000"/>
                </a:solidFill>
              </a:rPr>
              <a:t>для выбранных математических моделей</a:t>
            </a:r>
          </a:p>
        </p:txBody>
      </p:sp>
      <p:sp>
        <p:nvSpPr>
          <p:cNvPr id="62" name="Rectangle 84"/>
          <p:cNvSpPr/>
          <p:nvPr/>
        </p:nvSpPr>
        <p:spPr>
          <a:xfrm>
            <a:off x="287366" y="3709664"/>
            <a:ext cx="3708568" cy="1258887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marL="171450" indent="-171450">
              <a:spcBef>
                <a:spcPts val="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 smtClean="0">
                <a:solidFill>
                  <a:srgbClr val="000000"/>
                </a:solidFill>
              </a:rPr>
              <a:t>Первоочередной </a:t>
            </a:r>
            <a:r>
              <a:rPr lang="ru-RU" sz="1200" b="1" dirty="0" smtClean="0">
                <a:solidFill>
                  <a:srgbClr val="000000"/>
                </a:solidFill>
              </a:rPr>
              <a:t>набор созданных </a:t>
            </a:r>
            <a:r>
              <a:rPr lang="ru-RU" sz="1200" b="1" dirty="0">
                <a:solidFill>
                  <a:srgbClr val="000000"/>
                </a:solidFill>
              </a:rPr>
              <a:t>ранее </a:t>
            </a:r>
            <a:r>
              <a:rPr lang="ru-RU" sz="1200" dirty="0">
                <a:solidFill>
                  <a:srgbClr val="000000"/>
                </a:solidFill>
              </a:rPr>
              <a:t>и применяемых в ДЗО ПАО «ОАК» математических </a:t>
            </a:r>
            <a:r>
              <a:rPr lang="ru-RU" sz="1200" b="1" dirty="0">
                <a:solidFill>
                  <a:srgbClr val="000000"/>
                </a:solidFill>
              </a:rPr>
              <a:t>моделей и методов </a:t>
            </a:r>
            <a:r>
              <a:rPr lang="ru-RU" sz="1200" dirty="0">
                <a:solidFill>
                  <a:srgbClr val="000000"/>
                </a:solidFill>
              </a:rPr>
              <a:t>моделирования для разработки и согласования методов подтверждения соответствия </a:t>
            </a:r>
            <a:r>
              <a:rPr lang="ru-RU" sz="1200" dirty="0" smtClean="0">
                <a:solidFill>
                  <a:srgbClr val="000000"/>
                </a:solidFill>
              </a:rPr>
              <a:t>для выбранных разделов </a:t>
            </a:r>
            <a:r>
              <a:rPr lang="ru-RU" sz="1200" dirty="0">
                <a:solidFill>
                  <a:srgbClr val="000000"/>
                </a:solidFill>
              </a:rPr>
              <a:t>норм летной годности АТ ГН и разделов ОТТ ВВС. </a:t>
            </a:r>
          </a:p>
        </p:txBody>
      </p:sp>
      <p:sp>
        <p:nvSpPr>
          <p:cNvPr id="63" name="Rectangle 96"/>
          <p:cNvSpPr/>
          <p:nvPr/>
        </p:nvSpPr>
        <p:spPr>
          <a:xfrm>
            <a:off x="4139952" y="4968551"/>
            <a:ext cx="4870698" cy="1163638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marL="171450" indent="-171450" defTabSz="908803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b="1" dirty="0" err="1" smtClean="0">
                <a:solidFill>
                  <a:srgbClr val="000000"/>
                </a:solidFill>
              </a:rPr>
              <a:t>РИАТы</a:t>
            </a:r>
            <a:r>
              <a:rPr lang="ru-RU" sz="1200" b="1" dirty="0" smtClean="0">
                <a:solidFill>
                  <a:srgbClr val="000000"/>
                </a:solidFill>
              </a:rPr>
              <a:t> </a:t>
            </a:r>
            <a:r>
              <a:rPr lang="ru-RU" sz="1200" dirty="0" smtClean="0">
                <a:solidFill>
                  <a:srgbClr val="000000"/>
                </a:solidFill>
              </a:rPr>
              <a:t>для «цифровых испытаний» </a:t>
            </a:r>
            <a:r>
              <a:rPr lang="ru-RU" sz="1200" b="1" dirty="0" smtClean="0">
                <a:solidFill>
                  <a:srgbClr val="000000"/>
                </a:solidFill>
              </a:rPr>
              <a:t>согласованы</a:t>
            </a:r>
            <a:r>
              <a:rPr lang="ru-RU" sz="1200" dirty="0" smtClean="0">
                <a:solidFill>
                  <a:srgbClr val="000000"/>
                </a:solidFill>
              </a:rPr>
              <a:t>  сертифицирующими органами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64" name="Rectangle 84"/>
          <p:cNvSpPr/>
          <p:nvPr/>
        </p:nvSpPr>
        <p:spPr>
          <a:xfrm>
            <a:off x="287365" y="4967063"/>
            <a:ext cx="3708568" cy="1163638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marL="171450" indent="-171450" defTabSz="908803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rgbClr val="000000"/>
                </a:solidFill>
              </a:rPr>
              <a:t>Предложения по применению выбранных методов математического моделирования </a:t>
            </a:r>
            <a:r>
              <a:rPr lang="ru-RU" sz="1200" b="1" dirty="0">
                <a:solidFill>
                  <a:srgbClr val="000000"/>
                </a:solidFill>
              </a:rPr>
              <a:t>представлены на согласование</a:t>
            </a:r>
            <a:r>
              <a:rPr lang="ru-RU" sz="1200" dirty="0">
                <a:solidFill>
                  <a:srgbClr val="000000"/>
                </a:solidFill>
              </a:rPr>
              <a:t> с Минтрансом России и Федеральным агентством по воздушному транспорту </a:t>
            </a:r>
            <a:r>
              <a:rPr lang="ru-RU" sz="1200" dirty="0" smtClean="0">
                <a:solidFill>
                  <a:srgbClr val="000000"/>
                </a:solidFill>
              </a:rPr>
              <a:t>РФ </a:t>
            </a:r>
            <a:r>
              <a:rPr lang="ru-RU" sz="1200" dirty="0">
                <a:solidFill>
                  <a:srgbClr val="000000"/>
                </a:solidFill>
              </a:rPr>
              <a:t>в части АТ ГН и/или с 929 ГЛИЦ (НИИ ВВС) Минобороны России в части АТ ВН и СН </a:t>
            </a:r>
          </a:p>
        </p:txBody>
      </p:sp>
      <p:sp>
        <p:nvSpPr>
          <p:cNvPr id="49" name="Rectangle 96"/>
          <p:cNvSpPr/>
          <p:nvPr/>
        </p:nvSpPr>
        <p:spPr>
          <a:xfrm>
            <a:off x="4139952" y="6132190"/>
            <a:ext cx="4870698" cy="537170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marL="171450" indent="-171450" defTabSz="908803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rgbClr val="000000"/>
                </a:solidFill>
              </a:rPr>
              <a:t>Набор учебных </a:t>
            </a:r>
            <a:r>
              <a:rPr lang="ru-RU" sz="1200" dirty="0" smtClean="0">
                <a:solidFill>
                  <a:srgbClr val="000000"/>
                </a:solidFill>
              </a:rPr>
              <a:t>программ, подготовленные специалисты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50" name="Rectangle 84"/>
          <p:cNvSpPr/>
          <p:nvPr/>
        </p:nvSpPr>
        <p:spPr>
          <a:xfrm>
            <a:off x="287366" y="6130702"/>
            <a:ext cx="3708567" cy="538658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marL="171450" indent="-171450" defTabSz="908803" fontAlgn="auto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srgbClr val="000000"/>
                </a:solidFill>
              </a:rPr>
              <a:t>Организована </a:t>
            </a:r>
            <a:r>
              <a:rPr lang="ru-RU" sz="1200" b="1" dirty="0">
                <a:solidFill>
                  <a:srgbClr val="000000"/>
                </a:solidFill>
              </a:rPr>
              <a:t>система подготовки кадров </a:t>
            </a:r>
            <a:r>
              <a:rPr lang="ru-RU" sz="1200" dirty="0">
                <a:solidFill>
                  <a:srgbClr val="000000"/>
                </a:solidFill>
              </a:rPr>
              <a:t>для обеспечения цифровых испытаний</a:t>
            </a:r>
          </a:p>
        </p:txBody>
      </p:sp>
      <p:sp>
        <p:nvSpPr>
          <p:cNvPr id="36" name="Заголовок 2"/>
          <p:cNvSpPr txBox="1">
            <a:spLocks/>
          </p:cNvSpPr>
          <p:nvPr/>
        </p:nvSpPr>
        <p:spPr>
          <a:xfrm>
            <a:off x="1763688" y="157282"/>
            <a:ext cx="6923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Проект «Цифровые испытания»</a:t>
            </a:r>
            <a:endParaRPr lang="ru-RU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250825" y="688976"/>
            <a:ext cx="8492877" cy="5198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>
                  <a:alpha val="60001"/>
                </a:srgbClr>
              </a:gs>
              <a:gs pos="70000">
                <a:srgbClr val="C4D6EB">
                  <a:alpha val="30000"/>
                </a:srgbClr>
              </a:gs>
              <a:gs pos="100000">
                <a:srgbClr val="FFEBF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latin typeface="+mn-lt"/>
              <a:cs typeface="+mn-cs"/>
            </a:endParaRPr>
          </a:p>
        </p:txBody>
      </p:sp>
      <p:sp>
        <p:nvSpPr>
          <p:cNvPr id="3" name="10-конечная звезда 2"/>
          <p:cNvSpPr/>
          <p:nvPr/>
        </p:nvSpPr>
        <p:spPr>
          <a:xfrm>
            <a:off x="35496" y="1773117"/>
            <a:ext cx="288032" cy="321066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10-конечная звезда 22"/>
          <p:cNvSpPr/>
          <p:nvPr/>
        </p:nvSpPr>
        <p:spPr>
          <a:xfrm>
            <a:off x="35496" y="2751586"/>
            <a:ext cx="288032" cy="321066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10-конечная звезда 23"/>
          <p:cNvSpPr/>
          <p:nvPr/>
        </p:nvSpPr>
        <p:spPr>
          <a:xfrm>
            <a:off x="35496" y="4177086"/>
            <a:ext cx="288032" cy="321066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10-конечная звезда 24"/>
          <p:cNvSpPr/>
          <p:nvPr/>
        </p:nvSpPr>
        <p:spPr>
          <a:xfrm>
            <a:off x="35496" y="5388349"/>
            <a:ext cx="288032" cy="321066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10-конечная звезда 25"/>
          <p:cNvSpPr/>
          <p:nvPr/>
        </p:nvSpPr>
        <p:spPr>
          <a:xfrm>
            <a:off x="35496" y="6239498"/>
            <a:ext cx="288032" cy="321066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9638" name="TextBox 23"/>
          <p:cNvSpPr txBox="1">
            <a:spLocks noChangeArrowheads="1"/>
          </p:cNvSpPr>
          <p:nvPr/>
        </p:nvSpPr>
        <p:spPr bwMode="auto">
          <a:xfrm>
            <a:off x="3131840" y="620688"/>
            <a:ext cx="2592288" cy="24622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Цели проекта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88088" y="65810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664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Box 1"/>
          <p:cNvSpPr txBox="1">
            <a:spLocks noChangeArrowheads="1"/>
          </p:cNvSpPr>
          <p:nvPr/>
        </p:nvSpPr>
        <p:spPr bwMode="auto">
          <a:xfrm>
            <a:off x="177800" y="692150"/>
            <a:ext cx="87487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latin typeface="Century Gothic" pitchFamily="34" charset="0"/>
              </a:rPr>
              <a:t>Разработка методических материалов для обеспечения сертификации гражданской АТ (SSJ-100, МС-21, ШФДМС, ИЛ-114) на основе математического моделирования по Авиационным </a:t>
            </a:r>
            <a:r>
              <a:rPr lang="ru-RU" sz="1200" dirty="0" smtClean="0">
                <a:latin typeface="Century Gothic" pitchFamily="34" charset="0"/>
              </a:rPr>
              <a:t>правилам </a:t>
            </a:r>
            <a:r>
              <a:rPr lang="ru-RU" sz="1200" dirty="0">
                <a:latin typeface="Century Gothic" pitchFamily="34" charset="0"/>
              </a:rPr>
              <a:t>часть 25 (гармонизированным с </a:t>
            </a:r>
            <a:r>
              <a:rPr lang="en-US" sz="1200" dirty="0">
                <a:latin typeface="Century Gothic" pitchFamily="34" charset="0"/>
              </a:rPr>
              <a:t>FAR25, CS25, CCAR25</a:t>
            </a:r>
            <a:r>
              <a:rPr lang="ru-RU" sz="1200" dirty="0">
                <a:latin typeface="Century Gothic" pitchFamily="34" charset="0"/>
              </a:rPr>
              <a:t>) пунктам:</a:t>
            </a:r>
          </a:p>
        </p:txBody>
      </p:sp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341438"/>
            <a:ext cx="8316912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0825" y="688976"/>
            <a:ext cx="8492877" cy="5198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>
                  <a:alpha val="60001"/>
                </a:srgbClr>
              </a:gs>
              <a:gs pos="70000">
                <a:srgbClr val="C4D6EB">
                  <a:alpha val="30000"/>
                </a:srgbClr>
              </a:gs>
              <a:gs pos="100000">
                <a:srgbClr val="FFEBF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latin typeface="+mn-lt"/>
              <a:cs typeface="+mn-cs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763688" y="157282"/>
            <a:ext cx="6923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Проект «Цифровые испытания»</a:t>
            </a:r>
            <a:endParaRPr lang="ru-RU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8088" y="65810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557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663354" y="6640513"/>
            <a:ext cx="84960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7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4C588A3-006B-4416-B2AF-AECB835D6CC7}" type="slidenum">
              <a:rPr lang="en-US" altLang="ru-RU" sz="1200" smtClean="0">
                <a:solidFill>
                  <a:srgbClr val="606A74"/>
                </a:solidFill>
              </a:rPr>
              <a:pPr eaLnBrk="1" hangingPunct="1"/>
              <a:t>7</a:t>
            </a:fld>
            <a:endParaRPr lang="en-US" altLang="ru-RU" sz="1200" smtClean="0">
              <a:solidFill>
                <a:srgbClr val="606A74"/>
              </a:solidFill>
            </a:endParaRPr>
          </a:p>
        </p:txBody>
      </p:sp>
      <p:sp>
        <p:nvSpPr>
          <p:cNvPr id="6148" name="Содержимое 5"/>
          <p:cNvSpPr>
            <a:spLocks noGrp="1"/>
          </p:cNvSpPr>
          <p:nvPr>
            <p:ph idx="1"/>
          </p:nvPr>
        </p:nvSpPr>
        <p:spPr>
          <a:xfrm>
            <a:off x="564068" y="692696"/>
            <a:ext cx="8579932" cy="6586418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ru-RU" altLang="ru-RU" sz="1200" b="1" dirty="0" smtClean="0"/>
              <a:t>КР1 - Определение потребности в ПО </a:t>
            </a:r>
            <a:r>
              <a:rPr lang="ru-RU" altLang="ru-RU" sz="1200" b="1" u="sng" dirty="0" smtClean="0"/>
              <a:t>предлагаемого класса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Для каких программ/задач применимо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В каких объемах может быть востребовано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Предполагаемые сроки применения (в соответствии с графиками программ/задач)</a:t>
            </a:r>
            <a:endParaRPr lang="en-US" altLang="ru-RU" sz="1200" dirty="0" smtClean="0"/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sz="1200" b="1" dirty="0" smtClean="0"/>
              <a:t>КР2 - Оценка имеющейся функциональности по описанию разработчика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Насколько имеющееся ПО удовлетворяет текущим и перспективным потребностям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Оценка «обещаний» поставщика о будущем функционале ПО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Оценка необходимой степени интеграции с ПО окружения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Формирование собственных требований к ПО 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Результат – </a:t>
            </a:r>
            <a:r>
              <a:rPr lang="ru-RU" altLang="ru-RU" sz="1200" b="1" i="1" dirty="0" smtClean="0"/>
              <a:t>дорожная карта взаимодействия</a:t>
            </a:r>
            <a:endParaRPr lang="en-US" altLang="ru-RU" sz="1200" b="1" i="1" dirty="0" smtClean="0"/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sz="1200" b="1" dirty="0" smtClean="0"/>
              <a:t>КР3 - Анализ плана разработки ПО, предлагаемого поставщиком, стоимости ПО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Экспертная оценка плана разработки ПО, контрольные рубежи, контролируемые параметры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/>
              <a:t>Определение пилотных проектов по оценке действующей функциональности и отработке вновь создаваемой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Оценка объемов финансирования и стоимости экземпляра ПО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Оценка «внешнего» рынка данного ПО и перспектив тиражирования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Результат – </a:t>
            </a:r>
            <a:r>
              <a:rPr lang="ru-RU" altLang="ru-RU" sz="1200" b="1" i="1" dirty="0" smtClean="0"/>
              <a:t>бизнес-план версии 1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sz="1200" b="1" dirty="0"/>
              <a:t>КР6 – Тестирование/ опытная эксплуатация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/>
              <a:t>Выполнение пилотных проектов по оценке действующей </a:t>
            </a:r>
            <a:r>
              <a:rPr lang="ru-RU" altLang="ru-RU" sz="1200" dirty="0" smtClean="0"/>
              <a:t>функциональности</a:t>
            </a:r>
            <a:endParaRPr lang="ru-RU" altLang="ru-RU" sz="1200" dirty="0"/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/>
              <a:t>Контроль выставленных требований и сравнение с другими решениями – лидерами </a:t>
            </a:r>
            <a:r>
              <a:rPr lang="ru-RU" altLang="ru-RU" sz="1200" dirty="0" smtClean="0"/>
              <a:t>рынка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Уточнение требований к разработке и организации сопровождения</a:t>
            </a:r>
            <a:endParaRPr lang="ru-RU" altLang="ru-RU" sz="1200" dirty="0"/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200" b="1" dirty="0" smtClean="0"/>
              <a:t>КР5 - Определение порядка и объемов финансирования проекта разработки</a:t>
            </a:r>
            <a:endParaRPr lang="ru-RU" altLang="ru-RU" sz="1200" b="1" dirty="0"/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Общая стоимость разработки и приобретения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Объем участия </a:t>
            </a:r>
            <a:r>
              <a:rPr lang="ru-RU" altLang="ru-RU" sz="1200" dirty="0" err="1" smtClean="0"/>
              <a:t>Минпромторга</a:t>
            </a:r>
            <a:endParaRPr lang="ru-RU" altLang="ru-RU" sz="1200" dirty="0" smtClean="0"/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Финансовые условия для заказчиков – участников проекта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b="1" i="1" dirty="0" smtClean="0"/>
              <a:t>Бизнес-план версии 2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200" b="1" dirty="0" smtClean="0"/>
              <a:t>КР6 - Заключение стартового контракта и контроль хода разработки 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r>
              <a:rPr lang="ru-RU" altLang="ru-RU" sz="1200" b="1" dirty="0" smtClean="0"/>
              <a:t>КР7 </a:t>
            </a:r>
            <a:r>
              <a:rPr lang="ru-RU" altLang="ru-RU" sz="1200" b="1" dirty="0"/>
              <a:t>– Тестирование/ опытная эксплуатация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/>
              <a:t>Выполнение пилотных проектов по оценке </a:t>
            </a:r>
            <a:r>
              <a:rPr lang="ru-RU" altLang="ru-RU" sz="1200" dirty="0" smtClean="0"/>
              <a:t>новой функциональности</a:t>
            </a:r>
            <a:endParaRPr lang="ru-RU" altLang="ru-RU" sz="1200" dirty="0"/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/>
              <a:t>Контроль выставленных требований и сравнение с другими решениями – лидерами </a:t>
            </a:r>
            <a:r>
              <a:rPr lang="ru-RU" altLang="ru-RU" sz="1200" dirty="0" smtClean="0"/>
              <a:t>рынка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dirty="0" smtClean="0"/>
              <a:t>Решение готово. Разработка плана тиражирования решения и сопровождения!</a:t>
            </a:r>
          </a:p>
          <a:p>
            <a:pPr lvl="2">
              <a:buFont typeface="Wingdings" pitchFamily="2" charset="2"/>
              <a:buChar char="Ø"/>
            </a:pPr>
            <a:r>
              <a:rPr lang="ru-RU" altLang="ru-RU" sz="1200" b="1" i="1" dirty="0" smtClean="0">
                <a:solidFill>
                  <a:srgbClr val="FF0000"/>
                </a:solidFill>
              </a:rPr>
              <a:t>Выход на рынок</a:t>
            </a:r>
            <a:endParaRPr lang="ru-RU" altLang="ru-RU" sz="1200" b="1" i="1" dirty="0">
              <a:solidFill>
                <a:srgbClr val="FF0000"/>
              </a:solidFill>
            </a:endParaRPr>
          </a:p>
          <a:p>
            <a:pPr lvl="1">
              <a:spcBef>
                <a:spcPts val="600"/>
              </a:spcBef>
              <a:buFont typeface="Wingdings" pitchFamily="2" charset="2"/>
              <a:buChar char="Ø"/>
            </a:pPr>
            <a:endParaRPr lang="ru-RU" altLang="ru-RU" sz="900" dirty="0" smtClean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10995" y="263691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НИР</a:t>
            </a: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53031" y="601897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ОКР</a:t>
            </a: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2231232" y="0"/>
            <a:ext cx="69127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i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К вопросу об ИТ и </a:t>
            </a:r>
            <a:r>
              <a:rPr lang="ru-RU" sz="1800" b="1" i="1" dirty="0" err="1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импортозамещении</a:t>
            </a:r>
            <a:r>
              <a:rPr lang="ru-RU" sz="1800" b="1" i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.</a:t>
            </a:r>
            <a:br>
              <a:rPr lang="ru-RU" sz="1800" b="1" i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</a:br>
            <a:r>
              <a:rPr lang="ru-RU" sz="1800" b="1" i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Порядок взаимодействия с отечественными разработчиками ПО</a:t>
            </a:r>
          </a:p>
        </p:txBody>
      </p:sp>
    </p:spTree>
    <p:extLst>
      <p:ext uri="{BB962C8B-B14F-4D97-AF65-F5344CB8AC3E}">
        <p14:creationId xmlns:p14="http://schemas.microsoft.com/office/powerpoint/2010/main" val="25652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170265" y="188640"/>
            <a:ext cx="3816424" cy="28623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r" eaLnBrk="1" hangingPunct="1"/>
            <a:r>
              <a:rPr lang="ru-RU" b="1" i="1" kern="1200" dirty="0">
                <a:solidFill>
                  <a:srgbClr val="C0504D"/>
                </a:solidFill>
                <a:latin typeface="Calibri"/>
              </a:rPr>
              <a:t>Что в итоге предлагаем:</a:t>
            </a:r>
            <a:endParaRPr lang="en-US" b="1" i="1" kern="1200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79391" y="6381750"/>
            <a:ext cx="51435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B1438718-0E76-428F-B854-CB81A57A8AAC}" type="slidenum">
              <a:rPr lang="en-US" smtClean="0">
                <a:solidFill>
                  <a:srgbClr val="808080"/>
                </a:solidFill>
              </a:rPr>
              <a:pPr algn="l"/>
              <a:t>8</a:t>
            </a:fld>
            <a:endParaRPr lang="en-US" smtClean="0">
              <a:solidFill>
                <a:srgbClr val="80808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44" y="2435910"/>
            <a:ext cx="903649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Разработку инженерного ПО ведем </a:t>
            </a:r>
            <a:r>
              <a:rPr lang="ru-RU" sz="1400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в контексте построения </a:t>
            </a: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отраслевых систем управления ЖЦИ для </a:t>
            </a:r>
            <a:r>
              <a:rPr lang="ru-RU" sz="1400" u="sng" dirty="0">
                <a:solidFill>
                  <a:srgbClr val="000000"/>
                </a:solidFill>
                <a:latin typeface="Arial" charset="0"/>
                <a:cs typeface="Arial" charset="0"/>
              </a:rPr>
              <a:t>для новых программ </a:t>
            </a:r>
            <a:r>
              <a:rPr lang="ru-RU" sz="1400" dirty="0">
                <a:solidFill>
                  <a:srgbClr val="000000"/>
                </a:solidFill>
                <a:latin typeface="Arial" charset="0"/>
                <a:cs typeface="Arial" charset="0"/>
              </a:rPr>
              <a:t>создания изделий</a:t>
            </a: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Концентрируемся </a:t>
            </a:r>
            <a:r>
              <a:rPr lang="ru-RU" sz="1400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на прорывных направлениях</a:t>
            </a: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дающих конкурентные преимущества промышленности. «Логос» – пример прорывного решения.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Отрабатываем стандартный порядок взаимодействия промышленности и поставщиков ПО. Консорциумы и иные формы взаимодействия появляются </a:t>
            </a:r>
            <a:r>
              <a:rPr lang="ru-RU" sz="1400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не перед, а в результате </a:t>
            </a: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прохождения цепочки стандартных действий (контрольных рубежей). «Логос» – пилотный проект по отработке порядка взаимодействия.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Государственная поддержка также осуществляется по результатам прохождения контрольных рубежей. Поддержка направляется не разработчикам, а потребителям. Они же несут ответственность за внедрение разработанного у себя.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Развиваем </a:t>
            </a:r>
            <a:r>
              <a:rPr lang="ru-RU" sz="1400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конкурентный рынок инженерного ПО</a:t>
            </a: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вместо замены импортного монополиста на отечественного.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К проведению технической экспертизы решений и прохождению КР </a:t>
            </a:r>
            <a:r>
              <a:rPr lang="ru-RU" sz="1400" dirty="0">
                <a:solidFill>
                  <a:srgbClr val="000000"/>
                </a:solidFill>
                <a:latin typeface="Arial" charset="0"/>
                <a:cs typeface="Arial" charset="0"/>
              </a:rPr>
              <a:t>привлечь </a:t>
            </a:r>
            <a:r>
              <a:rPr lang="ru-RU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Объединение </a:t>
            </a:r>
            <a:r>
              <a:rPr lang="ru-RU" sz="1400" dirty="0">
                <a:solidFill>
                  <a:srgbClr val="000000"/>
                </a:solidFill>
                <a:latin typeface="Arial" charset="0"/>
                <a:cs typeface="Arial" charset="0"/>
              </a:rPr>
              <a:t>пользователей систем управления жизненным циклом изделия</a:t>
            </a:r>
            <a:endParaRPr lang="ru-RU" sz="1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08104" y="836712"/>
            <a:ext cx="3140747" cy="122413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900430"/>
            <a:ext cx="1261884" cy="881843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79712" y="900431"/>
            <a:ext cx="1512168" cy="944393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72210" y="1252735"/>
            <a:ext cx="2448272" cy="721270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4069" y="141277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«Их»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PLM</a:t>
            </a:r>
            <a:endParaRPr 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969" y="120604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«Их»   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PLM</a:t>
            </a:r>
            <a:endParaRPr 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8794" y="87895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Наш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PLM+</a:t>
            </a:r>
            <a:endParaRPr 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33708" y="1465686"/>
            <a:ext cx="1008619" cy="46200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74360" y="1479407"/>
            <a:ext cx="997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Частичное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замещение</a:t>
            </a:r>
            <a:endParaRPr lang="ru-RU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3191" y="1187961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Наш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PLM</a:t>
            </a:r>
            <a:endParaRPr 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 flipV="1">
            <a:off x="83890" y="836712"/>
            <a:ext cx="1705744" cy="1008112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 flipH="1" flipV="1">
            <a:off x="83890" y="896046"/>
            <a:ext cx="1597732" cy="103164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Стрелка вправо 23"/>
          <p:cNvSpPr/>
          <p:nvPr/>
        </p:nvSpPr>
        <p:spPr>
          <a:xfrm>
            <a:off x="1681622" y="1293520"/>
            <a:ext cx="216024" cy="158214"/>
          </a:xfrm>
          <a:prstGeom prst="rightArrow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67944" y="1312963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? ИЛИ ?</a:t>
            </a:r>
            <a:endParaRPr 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3890" y="764704"/>
            <a:ext cx="3696022" cy="1296144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3995936" y="1187961"/>
            <a:ext cx="1368152" cy="656863"/>
          </a:xfrm>
          <a:prstGeom prst="rightArrow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6262" y="2066578"/>
            <a:ext cx="637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Не переписываем имеющееся, а развиваем и дополняем</a:t>
            </a:r>
            <a:endParaRPr lang="ru-RU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764704"/>
            <a:ext cx="8330712" cy="5904656"/>
          </a:xfrm>
        </p:spPr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ru-RU" sz="1800" dirty="0"/>
              <a:t>Цифровые испытания – </a:t>
            </a:r>
            <a:r>
              <a:rPr lang="ru-RU" sz="1800" dirty="0" smtClean="0"/>
              <a:t>важный элемент системы управления жизненным циклом изделия АТ. Целесообразно использовать практические наработки предприятий ОАК </a:t>
            </a:r>
            <a:r>
              <a:rPr lang="ru-RU" sz="1800" dirty="0"/>
              <a:t>(Т-50, </a:t>
            </a:r>
            <a:r>
              <a:rPr lang="en-US" sz="1800" dirty="0"/>
              <a:t>SSJ-100</a:t>
            </a:r>
            <a:r>
              <a:rPr lang="en-US" sz="1800" dirty="0" smtClean="0"/>
              <a:t>)</a:t>
            </a:r>
            <a:r>
              <a:rPr lang="ru-RU" sz="1800" dirty="0" smtClean="0"/>
              <a:t>. Проект «цифровые испытания» ОАК сформирован.</a:t>
            </a:r>
            <a:endParaRPr lang="ru-RU" sz="1800" dirty="0"/>
          </a:p>
          <a:p>
            <a:pPr lvl="0">
              <a:buFont typeface="+mj-lt"/>
              <a:buAutoNum type="arabicPeriod"/>
            </a:pPr>
            <a:r>
              <a:rPr lang="ru-RU" sz="1800" dirty="0" smtClean="0"/>
              <a:t>Необходим системный подход: </a:t>
            </a:r>
          </a:p>
          <a:p>
            <a:pPr lvl="1"/>
            <a:r>
              <a:rPr lang="ru-RU" sz="1800" dirty="0"/>
              <a:t>расчетное подтверждение заданных характеристик не только на этапе испытаний, но на каждом этапе создания </a:t>
            </a:r>
            <a:r>
              <a:rPr lang="ru-RU" sz="1800" dirty="0" smtClean="0"/>
              <a:t>АТ; </a:t>
            </a:r>
          </a:p>
          <a:p>
            <a:pPr lvl="1"/>
            <a:r>
              <a:rPr lang="ru-RU" sz="1800" dirty="0" smtClean="0"/>
              <a:t>прогнозирование и мониторинг ЭТХ </a:t>
            </a:r>
            <a:r>
              <a:rPr lang="ru-RU" sz="1800" dirty="0"/>
              <a:t>при </a:t>
            </a:r>
            <a:r>
              <a:rPr lang="ru-RU" sz="1800" dirty="0" smtClean="0"/>
              <a:t>переходе на эксплуатацию АТ по состоянию.</a:t>
            </a:r>
            <a:endParaRPr lang="ru-RU" sz="1800" dirty="0"/>
          </a:p>
          <a:p>
            <a:pPr lvl="0">
              <a:buFont typeface="+mj-lt"/>
              <a:buAutoNum type="arabicPeriod"/>
            </a:pPr>
            <a:r>
              <a:rPr lang="ru-RU" sz="1800" dirty="0" smtClean="0"/>
              <a:t>Для этого необходима совместная работа Минобороны России, предприятий промышленности и учебных заведений. </a:t>
            </a:r>
            <a:endParaRPr lang="ru-RU" sz="1800" dirty="0"/>
          </a:p>
          <a:p>
            <a:pPr lvl="0">
              <a:buFont typeface="+mj-lt"/>
              <a:buAutoNum type="arabicPeriod"/>
            </a:pPr>
            <a:r>
              <a:rPr lang="ru-RU" sz="1800" dirty="0" smtClean="0"/>
              <a:t>В части использования отечественного ПО – говорим о создании конкурентного рынка отечественного ПО и растим устойчивых игроков на рынке, а не отечественного монополиста. Используем стандартный метод контрольных рубежей для принятия решений об использовании решений.</a:t>
            </a:r>
            <a:endParaRPr lang="ru-RU" sz="18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153127"/>
            <a:ext cx="6923112" cy="58907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Выводы</a:t>
            </a:r>
            <a:endParaRPr lang="ru-RU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0825" y="688976"/>
            <a:ext cx="8492877" cy="5198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>
                  <a:alpha val="60001"/>
                </a:srgbClr>
              </a:gs>
              <a:gs pos="70000">
                <a:srgbClr val="C4D6EB">
                  <a:alpha val="30000"/>
                </a:srgbClr>
              </a:gs>
              <a:gs pos="100000">
                <a:srgbClr val="FFEBF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8088" y="65810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8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359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FFCD8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Шаблон презентации ОАК">
  <a:themeElements>
    <a:clrScheme name="Шаблон презентации ОАК 1">
      <a:dk1>
        <a:srgbClr val="000000"/>
      </a:dk1>
      <a:lt1>
        <a:srgbClr val="FFFFFF"/>
      </a:lt1>
      <a:dk2>
        <a:srgbClr val="000000"/>
      </a:dk2>
      <a:lt2>
        <a:srgbClr val="003F56"/>
      </a:lt2>
      <a:accent1>
        <a:srgbClr val="FFFFFF"/>
      </a:accent1>
      <a:accent2>
        <a:srgbClr val="B2D2DE"/>
      </a:accent2>
      <a:accent3>
        <a:srgbClr val="FFFFFF"/>
      </a:accent3>
      <a:accent4>
        <a:srgbClr val="000000"/>
      </a:accent4>
      <a:accent5>
        <a:srgbClr val="FFFFFF"/>
      </a:accent5>
      <a:accent6>
        <a:srgbClr val="A1BEC9"/>
      </a:accent6>
      <a:hlink>
        <a:srgbClr val="256885"/>
      </a:hlink>
      <a:folHlink>
        <a:srgbClr val="6CAAC0"/>
      </a:folHlink>
    </a:clrScheme>
    <a:fontScheme name="Шаблон презентации ОАК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r" defTabSz="952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7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r" defTabSz="952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7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Шаблон презентации ОАК 1">
        <a:dk1>
          <a:srgbClr val="000000"/>
        </a:dk1>
        <a:lt1>
          <a:srgbClr val="FFFFFF"/>
        </a:lt1>
        <a:dk2>
          <a:srgbClr val="000000"/>
        </a:dk2>
        <a:lt2>
          <a:srgbClr val="003F56"/>
        </a:lt2>
        <a:accent1>
          <a:srgbClr val="FFFFFF"/>
        </a:accent1>
        <a:accent2>
          <a:srgbClr val="B2D2DE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BEC9"/>
        </a:accent6>
        <a:hlink>
          <a:srgbClr val="256885"/>
        </a:hlink>
        <a:folHlink>
          <a:srgbClr val="6CAA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ОАК 2">
        <a:dk1>
          <a:srgbClr val="000000"/>
        </a:dk1>
        <a:lt1>
          <a:srgbClr val="D6CBC2"/>
        </a:lt1>
        <a:dk2>
          <a:srgbClr val="000000"/>
        </a:dk2>
        <a:lt2>
          <a:srgbClr val="09BAFF"/>
        </a:lt2>
        <a:accent1>
          <a:srgbClr val="FFFFFF"/>
        </a:accent1>
        <a:accent2>
          <a:srgbClr val="003F56"/>
        </a:accent2>
        <a:accent3>
          <a:srgbClr val="E8E2DD"/>
        </a:accent3>
        <a:accent4>
          <a:srgbClr val="000000"/>
        </a:accent4>
        <a:accent5>
          <a:srgbClr val="FFFFFF"/>
        </a:accent5>
        <a:accent6>
          <a:srgbClr val="00384D"/>
        </a:accent6>
        <a:hlink>
          <a:srgbClr val="256885"/>
        </a:hlink>
        <a:folHlink>
          <a:srgbClr val="6CAA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ОАК 3">
        <a:dk1>
          <a:srgbClr val="09BAFF"/>
        </a:dk1>
        <a:lt1>
          <a:srgbClr val="FFFFFF"/>
        </a:lt1>
        <a:dk2>
          <a:srgbClr val="003F56"/>
        </a:dk2>
        <a:lt2>
          <a:srgbClr val="FFFFFF"/>
        </a:lt2>
        <a:accent1>
          <a:srgbClr val="FFFFFF"/>
        </a:accent1>
        <a:accent2>
          <a:srgbClr val="B2D2DE"/>
        </a:accent2>
        <a:accent3>
          <a:srgbClr val="AAAFB4"/>
        </a:accent3>
        <a:accent4>
          <a:srgbClr val="DADADA"/>
        </a:accent4>
        <a:accent5>
          <a:srgbClr val="FFFFFF"/>
        </a:accent5>
        <a:accent6>
          <a:srgbClr val="A1BEC9"/>
        </a:accent6>
        <a:hlink>
          <a:srgbClr val="6CAAC0"/>
        </a:hlink>
        <a:folHlink>
          <a:srgbClr val="2568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ОАК 4">
        <a:dk1>
          <a:srgbClr val="FF960C"/>
        </a:dk1>
        <a:lt1>
          <a:srgbClr val="FFFFFF"/>
        </a:lt1>
        <a:dk2>
          <a:srgbClr val="003F56"/>
        </a:dk2>
        <a:lt2>
          <a:srgbClr val="FFFFFF"/>
        </a:lt2>
        <a:accent1>
          <a:srgbClr val="FFFFFF"/>
        </a:accent1>
        <a:accent2>
          <a:srgbClr val="B2D2DE"/>
        </a:accent2>
        <a:accent3>
          <a:srgbClr val="AAAFB4"/>
        </a:accent3>
        <a:accent4>
          <a:srgbClr val="DADADA"/>
        </a:accent4>
        <a:accent5>
          <a:srgbClr val="FFFFFF"/>
        </a:accent5>
        <a:accent6>
          <a:srgbClr val="A1BEC9"/>
        </a:accent6>
        <a:hlink>
          <a:srgbClr val="6CAAC0"/>
        </a:hlink>
        <a:folHlink>
          <a:srgbClr val="2568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Шаблон презентации ОАК">
  <a:themeElements>
    <a:clrScheme name="Шаблон презентации ОАК 1">
      <a:dk1>
        <a:srgbClr val="000000"/>
      </a:dk1>
      <a:lt1>
        <a:srgbClr val="FFFFFF"/>
      </a:lt1>
      <a:dk2>
        <a:srgbClr val="000000"/>
      </a:dk2>
      <a:lt2>
        <a:srgbClr val="003F56"/>
      </a:lt2>
      <a:accent1>
        <a:srgbClr val="FFFFFF"/>
      </a:accent1>
      <a:accent2>
        <a:srgbClr val="B2D2DE"/>
      </a:accent2>
      <a:accent3>
        <a:srgbClr val="FFFFFF"/>
      </a:accent3>
      <a:accent4>
        <a:srgbClr val="000000"/>
      </a:accent4>
      <a:accent5>
        <a:srgbClr val="FFFFFF"/>
      </a:accent5>
      <a:accent6>
        <a:srgbClr val="A1BEC9"/>
      </a:accent6>
      <a:hlink>
        <a:srgbClr val="256885"/>
      </a:hlink>
      <a:folHlink>
        <a:srgbClr val="6CAAC0"/>
      </a:folHlink>
    </a:clrScheme>
    <a:fontScheme name="Шаблон презентации ОАК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Cyr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Cyr" charset="-52"/>
          </a:defRPr>
        </a:defPPr>
      </a:lstStyle>
    </a:lnDef>
  </a:objectDefaults>
  <a:extraClrSchemeLst>
    <a:extraClrScheme>
      <a:clrScheme name="Шаблон презентации ОАК 1">
        <a:dk1>
          <a:srgbClr val="000000"/>
        </a:dk1>
        <a:lt1>
          <a:srgbClr val="FFFFFF"/>
        </a:lt1>
        <a:dk2>
          <a:srgbClr val="000000"/>
        </a:dk2>
        <a:lt2>
          <a:srgbClr val="003F56"/>
        </a:lt2>
        <a:accent1>
          <a:srgbClr val="FFFFFF"/>
        </a:accent1>
        <a:accent2>
          <a:srgbClr val="B2D2DE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BEC9"/>
        </a:accent6>
        <a:hlink>
          <a:srgbClr val="256885"/>
        </a:hlink>
        <a:folHlink>
          <a:srgbClr val="6CAA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ОАК 2">
        <a:dk1>
          <a:srgbClr val="000000"/>
        </a:dk1>
        <a:lt1>
          <a:srgbClr val="D6CBC2"/>
        </a:lt1>
        <a:dk2>
          <a:srgbClr val="000000"/>
        </a:dk2>
        <a:lt2>
          <a:srgbClr val="09BAFF"/>
        </a:lt2>
        <a:accent1>
          <a:srgbClr val="FFFFFF"/>
        </a:accent1>
        <a:accent2>
          <a:srgbClr val="003F56"/>
        </a:accent2>
        <a:accent3>
          <a:srgbClr val="E8E2DD"/>
        </a:accent3>
        <a:accent4>
          <a:srgbClr val="000000"/>
        </a:accent4>
        <a:accent5>
          <a:srgbClr val="FFFFFF"/>
        </a:accent5>
        <a:accent6>
          <a:srgbClr val="00384D"/>
        </a:accent6>
        <a:hlink>
          <a:srgbClr val="256885"/>
        </a:hlink>
        <a:folHlink>
          <a:srgbClr val="6CAA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ОАК 3">
        <a:dk1>
          <a:srgbClr val="09BAFF"/>
        </a:dk1>
        <a:lt1>
          <a:srgbClr val="FFFFFF"/>
        </a:lt1>
        <a:dk2>
          <a:srgbClr val="003F56"/>
        </a:dk2>
        <a:lt2>
          <a:srgbClr val="FFFFFF"/>
        </a:lt2>
        <a:accent1>
          <a:srgbClr val="FFFFFF"/>
        </a:accent1>
        <a:accent2>
          <a:srgbClr val="B2D2DE"/>
        </a:accent2>
        <a:accent3>
          <a:srgbClr val="AAAFB4"/>
        </a:accent3>
        <a:accent4>
          <a:srgbClr val="DADADA"/>
        </a:accent4>
        <a:accent5>
          <a:srgbClr val="FFFFFF"/>
        </a:accent5>
        <a:accent6>
          <a:srgbClr val="A1BEC9"/>
        </a:accent6>
        <a:hlink>
          <a:srgbClr val="6CAAC0"/>
        </a:hlink>
        <a:folHlink>
          <a:srgbClr val="2568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ОАК 4">
        <a:dk1>
          <a:srgbClr val="FF960C"/>
        </a:dk1>
        <a:lt1>
          <a:srgbClr val="FFFFFF"/>
        </a:lt1>
        <a:dk2>
          <a:srgbClr val="003F56"/>
        </a:dk2>
        <a:lt2>
          <a:srgbClr val="FFFFFF"/>
        </a:lt2>
        <a:accent1>
          <a:srgbClr val="FFFFFF"/>
        </a:accent1>
        <a:accent2>
          <a:srgbClr val="B2D2DE"/>
        </a:accent2>
        <a:accent3>
          <a:srgbClr val="AAAFB4"/>
        </a:accent3>
        <a:accent4>
          <a:srgbClr val="DADADA"/>
        </a:accent4>
        <a:accent5>
          <a:srgbClr val="FFFFFF"/>
        </a:accent5>
        <a:accent6>
          <a:srgbClr val="A1BEC9"/>
        </a:accent6>
        <a:hlink>
          <a:srgbClr val="6CAAC0"/>
        </a:hlink>
        <a:folHlink>
          <a:srgbClr val="2568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Шаблон презентации ОАК">
  <a:themeElements>
    <a:clrScheme name="Шаблон презентации ОАК 1">
      <a:dk1>
        <a:srgbClr val="000000"/>
      </a:dk1>
      <a:lt1>
        <a:srgbClr val="FFFFFF"/>
      </a:lt1>
      <a:dk2>
        <a:srgbClr val="000000"/>
      </a:dk2>
      <a:lt2>
        <a:srgbClr val="003F56"/>
      </a:lt2>
      <a:accent1>
        <a:srgbClr val="FFFFFF"/>
      </a:accent1>
      <a:accent2>
        <a:srgbClr val="B2D2DE"/>
      </a:accent2>
      <a:accent3>
        <a:srgbClr val="FFFFFF"/>
      </a:accent3>
      <a:accent4>
        <a:srgbClr val="000000"/>
      </a:accent4>
      <a:accent5>
        <a:srgbClr val="FFFFFF"/>
      </a:accent5>
      <a:accent6>
        <a:srgbClr val="A1BEC9"/>
      </a:accent6>
      <a:hlink>
        <a:srgbClr val="256885"/>
      </a:hlink>
      <a:folHlink>
        <a:srgbClr val="6CAAC0"/>
      </a:folHlink>
    </a:clrScheme>
    <a:fontScheme name="Шаблон презентации ОАК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r" defTabSz="952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7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r" defTabSz="952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7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Шаблон презентации ОАК 1">
        <a:dk1>
          <a:srgbClr val="000000"/>
        </a:dk1>
        <a:lt1>
          <a:srgbClr val="FFFFFF"/>
        </a:lt1>
        <a:dk2>
          <a:srgbClr val="000000"/>
        </a:dk2>
        <a:lt2>
          <a:srgbClr val="003F56"/>
        </a:lt2>
        <a:accent1>
          <a:srgbClr val="FFFFFF"/>
        </a:accent1>
        <a:accent2>
          <a:srgbClr val="B2D2DE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BEC9"/>
        </a:accent6>
        <a:hlink>
          <a:srgbClr val="256885"/>
        </a:hlink>
        <a:folHlink>
          <a:srgbClr val="6CAA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ОАК 2">
        <a:dk1>
          <a:srgbClr val="000000"/>
        </a:dk1>
        <a:lt1>
          <a:srgbClr val="D6CBC2"/>
        </a:lt1>
        <a:dk2>
          <a:srgbClr val="000000"/>
        </a:dk2>
        <a:lt2>
          <a:srgbClr val="09BAFF"/>
        </a:lt2>
        <a:accent1>
          <a:srgbClr val="FFFFFF"/>
        </a:accent1>
        <a:accent2>
          <a:srgbClr val="003F56"/>
        </a:accent2>
        <a:accent3>
          <a:srgbClr val="E8E2DD"/>
        </a:accent3>
        <a:accent4>
          <a:srgbClr val="000000"/>
        </a:accent4>
        <a:accent5>
          <a:srgbClr val="FFFFFF"/>
        </a:accent5>
        <a:accent6>
          <a:srgbClr val="00384D"/>
        </a:accent6>
        <a:hlink>
          <a:srgbClr val="256885"/>
        </a:hlink>
        <a:folHlink>
          <a:srgbClr val="6CAA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ОАК 3">
        <a:dk1>
          <a:srgbClr val="09BAFF"/>
        </a:dk1>
        <a:lt1>
          <a:srgbClr val="FFFFFF"/>
        </a:lt1>
        <a:dk2>
          <a:srgbClr val="003F56"/>
        </a:dk2>
        <a:lt2>
          <a:srgbClr val="FFFFFF"/>
        </a:lt2>
        <a:accent1>
          <a:srgbClr val="FFFFFF"/>
        </a:accent1>
        <a:accent2>
          <a:srgbClr val="B2D2DE"/>
        </a:accent2>
        <a:accent3>
          <a:srgbClr val="AAAFB4"/>
        </a:accent3>
        <a:accent4>
          <a:srgbClr val="DADADA"/>
        </a:accent4>
        <a:accent5>
          <a:srgbClr val="FFFFFF"/>
        </a:accent5>
        <a:accent6>
          <a:srgbClr val="A1BEC9"/>
        </a:accent6>
        <a:hlink>
          <a:srgbClr val="6CAAC0"/>
        </a:hlink>
        <a:folHlink>
          <a:srgbClr val="2568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ОАК 4">
        <a:dk1>
          <a:srgbClr val="FF960C"/>
        </a:dk1>
        <a:lt1>
          <a:srgbClr val="FFFFFF"/>
        </a:lt1>
        <a:dk2>
          <a:srgbClr val="003F56"/>
        </a:dk2>
        <a:lt2>
          <a:srgbClr val="FFFFFF"/>
        </a:lt2>
        <a:accent1>
          <a:srgbClr val="FFFFFF"/>
        </a:accent1>
        <a:accent2>
          <a:srgbClr val="B2D2DE"/>
        </a:accent2>
        <a:accent3>
          <a:srgbClr val="AAAFB4"/>
        </a:accent3>
        <a:accent4>
          <a:srgbClr val="DADADA"/>
        </a:accent4>
        <a:accent5>
          <a:srgbClr val="FFFFFF"/>
        </a:accent5>
        <a:accent6>
          <a:srgbClr val="A1BEC9"/>
        </a:accent6>
        <a:hlink>
          <a:srgbClr val="6CAAC0"/>
        </a:hlink>
        <a:folHlink>
          <a:srgbClr val="2568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FFCD8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1181</Words>
  <Application>Microsoft Office PowerPoint</Application>
  <PresentationFormat>Экран (4:3)</PresentationFormat>
  <Paragraphs>164</Paragraphs>
  <Slides>9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Тема Office</vt:lpstr>
      <vt:lpstr>Шаблон презентации ОАК</vt:lpstr>
      <vt:lpstr>1_Шаблон презентации ОАК</vt:lpstr>
      <vt:lpstr>3_Шаблон презентации ОАК</vt:lpstr>
      <vt:lpstr>think-cell Slide</vt:lpstr>
      <vt:lpstr>Обеспечение качества разрабатываемой авиационной техники за счет использовании методов математического моделирования и цифрового проектирования, включая цифровые испытания</vt:lpstr>
      <vt:lpstr>Управление жизненным циклом изделия АТ</vt:lpstr>
      <vt:lpstr>Цифровые испытания АТ в конструкторских бюро ОАК</vt:lpstr>
      <vt:lpstr>Цифровые испытания АТ в ОКБ Сухого</vt:lpstr>
      <vt:lpstr>Презентация PowerPoint</vt:lpstr>
      <vt:lpstr>Презентация PowerPoint</vt:lpstr>
      <vt:lpstr>Презентация PowerPoint</vt:lpstr>
      <vt:lpstr>Что в итоге предлагаем: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Непрерывная подготовка кадров</dc:title>
  <dc:creator>Берхен Александр Семенович</dc:creator>
  <cp:lastModifiedBy>Костромин Константин Александрович</cp:lastModifiedBy>
  <cp:revision>112</cp:revision>
  <cp:lastPrinted>2018-02-13T15:28:28Z</cp:lastPrinted>
  <dcterms:created xsi:type="dcterms:W3CDTF">2016-12-12T07:08:56Z</dcterms:created>
  <dcterms:modified xsi:type="dcterms:W3CDTF">2018-02-13T15:31:27Z</dcterms:modified>
</cp:coreProperties>
</file>