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56" r:id="rId3"/>
    <p:sldId id="273" r:id="rId4"/>
    <p:sldId id="257" r:id="rId5"/>
    <p:sldId id="259" r:id="rId6"/>
    <p:sldId id="274" r:id="rId7"/>
    <p:sldId id="275" r:id="rId8"/>
    <p:sldId id="271" r:id="rId9"/>
    <p:sldId id="277" r:id="rId10"/>
    <p:sldId id="276" r:id="rId11"/>
    <p:sldId id="278" r:id="rId12"/>
    <p:sldId id="279" r:id="rId13"/>
    <p:sldId id="280" r:id="rId14"/>
    <p:sldId id="268" r:id="rId15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D0D8E8"/>
    <a:srgbClr val="E9EDF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10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0941964-4345-475E-8571-39FE1F494CCB}" type="datetimeFigureOut">
              <a:rPr lang="ru-RU"/>
              <a:pPr>
                <a:defRPr/>
              </a:pPr>
              <a:t>13.02.2018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4230815-6F50-4415-B6F1-A74E58D20B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75F08-24F5-4A6F-81A3-70A813F651F6}" type="datetime1">
              <a:rPr lang="ru-RU"/>
              <a:pPr>
                <a:defRPr/>
              </a:pPr>
              <a:t>13.02.2018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A3420-4EA7-43EE-AC9C-AB7B8A8222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96908-851F-4A1D-861F-D462DB093BDC}" type="datetime1">
              <a:rPr lang="ru-RU"/>
              <a:pPr>
                <a:defRPr/>
              </a:pPr>
              <a:t>13.02.2018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0DBE1-C61B-4CEF-A267-6602F496EF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1D3E6-BACD-45A0-8069-5939B101EE8E}" type="datetime1">
              <a:rPr lang="ru-RU"/>
              <a:pPr>
                <a:defRPr/>
              </a:pPr>
              <a:t>13.02.2018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A2AA4-0B16-4099-8AA4-71E200A258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14E3F-25E6-4555-A5BB-D95E6539E51F}" type="datetime1">
              <a:rPr lang="ru-RU"/>
              <a:pPr>
                <a:defRPr/>
              </a:pPr>
              <a:t>13.02.2018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93199-4A05-4AD8-9352-F476FE674E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6F6D4-6295-4562-AC62-1776CA5533B0}" type="datetime1">
              <a:rPr lang="ru-RU"/>
              <a:pPr>
                <a:defRPr/>
              </a:pPr>
              <a:t>13.02.2018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E540D-EBFA-460E-B1DB-C278B9AC04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D8F3E-3456-4FCB-A95D-16CAFFE930FD}" type="datetime1">
              <a:rPr lang="ru-RU"/>
              <a:pPr>
                <a:defRPr/>
              </a:pPr>
              <a:t>13.02.2018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2D6F6-08E6-47ED-9437-9C5E81EC3F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7872E-1AC2-438C-BC49-E43454032C83}" type="datetime1">
              <a:rPr lang="ru-RU"/>
              <a:pPr>
                <a:defRPr/>
              </a:pPr>
              <a:t>13.02.2018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2959F-BE7C-4097-9EDB-BC85978F21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B3F96-42F9-4C4F-B86A-275989608BC5}" type="datetime1">
              <a:rPr lang="ru-RU"/>
              <a:pPr>
                <a:defRPr/>
              </a:pPr>
              <a:t>13.02.2018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DD3F3-8D37-4D5B-8D94-C5B976EB5D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E6D00-25F6-4D01-BCEE-E802BDC73190}" type="datetime1">
              <a:rPr lang="ru-RU"/>
              <a:pPr>
                <a:defRPr/>
              </a:pPr>
              <a:t>13.02.2018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903BF-F329-44CD-928B-C4D5C4939D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48ECE-6976-40C5-A25D-0E49A7106CA8}" type="datetime1">
              <a:rPr lang="ru-RU"/>
              <a:pPr>
                <a:defRPr/>
              </a:pPr>
              <a:t>13.02.2018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C33B3-03FD-4E22-BB01-B192A5B74F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39B37-AC01-4194-9FA9-2389454E0EFF}" type="datetime1">
              <a:rPr lang="ru-RU"/>
              <a:pPr>
                <a:defRPr/>
              </a:pPr>
              <a:t>13.02.2018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28ADC-7469-4BA9-937D-3848F41FE8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7">
              <a:schemeClr val="tx2">
                <a:lumMod val="60000"/>
                <a:lumOff val="40000"/>
              </a:schemeClr>
            </a:gs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bg1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D76CE1-730B-48C9-8A6E-1989A1B2C6AB}" type="datetime1">
              <a:rPr lang="ru-RU"/>
              <a:pPr>
                <a:defRPr/>
              </a:pPr>
              <a:t>13.02.2018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02255E-00E0-43F7-9A4E-ABA16E4C7C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323850" y="836613"/>
            <a:ext cx="8661400" cy="3313112"/>
          </a:xfrm>
        </p:spPr>
        <p:txBody>
          <a:bodyPr/>
          <a:lstStyle/>
          <a:p>
            <a:r>
              <a:rPr lang="ru-RU" sz="3000" b="1" smtClean="0"/>
              <a:t>Основные направления работ по развитию системы национальных общетехнических стандартов, в том числе в обеспечение применения новых инженерных  и информационных технологий  компьютерного проектирования и моделирования </a:t>
            </a:r>
            <a:endParaRPr lang="ru-RU" sz="3000" smtClean="0"/>
          </a:p>
        </p:txBody>
      </p:sp>
      <p:sp>
        <p:nvSpPr>
          <p:cNvPr id="14338" name="Заголовок 1"/>
          <p:cNvSpPr txBox="1">
            <a:spLocks/>
          </p:cNvSpPr>
          <p:nvPr/>
        </p:nvSpPr>
        <p:spPr bwMode="auto">
          <a:xfrm>
            <a:off x="1979613" y="4365625"/>
            <a:ext cx="6319837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>
                <a:latin typeface="Calibri" pitchFamily="34" charset="0"/>
              </a:rPr>
              <a:t>Судов Евгений Владимирович</a:t>
            </a:r>
          </a:p>
          <a:p>
            <a:r>
              <a:rPr lang="ru-RU" sz="2000">
                <a:latin typeface="Calibri" pitchFamily="34" charset="0"/>
              </a:rPr>
              <a:t>НИЦ «Прикладная логистика» </a:t>
            </a:r>
          </a:p>
          <a:p>
            <a:pPr algn="r"/>
            <a:endParaRPr lang="en-US" sz="2000">
              <a:latin typeface="Calibri" pitchFamily="34" charset="0"/>
            </a:endParaRPr>
          </a:p>
          <a:p>
            <a:r>
              <a:rPr lang="ru-RU" sz="2000">
                <a:latin typeface="Calibri" pitchFamily="34" charset="0"/>
              </a:rPr>
              <a:t>Заместитель руководителя ТК №482 «Поддержка жизненного цикла экспортируемой продукции военного и продукции двойного назначения»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89763" y="6491288"/>
            <a:ext cx="2133600" cy="365125"/>
          </a:xfrm>
        </p:spPr>
        <p:txBody>
          <a:bodyPr/>
          <a:lstStyle/>
          <a:p>
            <a:pPr>
              <a:defRPr/>
            </a:pPr>
            <a:fld id="{0E88B1E7-DA03-40F7-95D9-034594574214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  <p:pic>
        <p:nvPicPr>
          <p:cNvPr id="14340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1027113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 txBox="1">
            <a:spLocks/>
          </p:cNvSpPr>
          <p:nvPr/>
        </p:nvSpPr>
        <p:spPr>
          <a:xfrm>
            <a:off x="395288" y="1052513"/>
            <a:ext cx="8350250" cy="16557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  <a:defRPr/>
            </a:pPr>
            <a:endParaRPr lang="ru-RU" sz="1600" dirty="0">
              <a:latin typeface="+mn-lt"/>
            </a:endParaRPr>
          </a:p>
        </p:txBody>
      </p:sp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257175" y="630238"/>
            <a:ext cx="8496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alibri" pitchFamily="34" charset="0"/>
              </a:rPr>
              <a:t>Действующие стандарты в области САПР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81763"/>
            <a:ext cx="2133600" cy="365125"/>
          </a:xfrm>
        </p:spPr>
        <p:txBody>
          <a:bodyPr/>
          <a:lstStyle/>
          <a:p>
            <a:pPr>
              <a:defRPr/>
            </a:pPr>
            <a:fld id="{14E16F4B-0567-4010-AA7F-0C8E0C49B287}" type="slidenum">
              <a:rPr lang="ru-RU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1268413"/>
            <a:ext cx="3221037" cy="455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268413"/>
            <a:ext cx="3373437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58738"/>
            <a:ext cx="1027113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34299E-C3D3-47CC-A0C4-A04A96A52AEA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5888"/>
            <a:ext cx="88011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88913"/>
            <a:ext cx="6313487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765175"/>
            <a:ext cx="6337300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1341438"/>
            <a:ext cx="6683375" cy="393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2133600"/>
            <a:ext cx="63595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6BE1B-73E4-4AE6-8E48-44EB8074A430}" type="slidenum">
              <a:rPr lang="ru-RU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2560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250825" y="3141663"/>
            <a:ext cx="6134100" cy="3532187"/>
          </a:xfrm>
        </p:spPr>
      </p:pic>
      <p:pic>
        <p:nvPicPr>
          <p:cNvPr id="25607" name="Рисунок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950" y="58738"/>
            <a:ext cx="1027113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827088" y="44450"/>
            <a:ext cx="7067550" cy="635000"/>
          </a:xfrm>
        </p:spPr>
        <p:txBody>
          <a:bodyPr/>
          <a:lstStyle/>
          <a:p>
            <a:r>
              <a:rPr lang="ru-RU" sz="2400" b="1" smtClean="0"/>
              <a:t>Ожидаемые результаты работ в 2018-2019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323850" y="620713"/>
          <a:ext cx="8569325" cy="6102350"/>
        </p:xfrm>
        <a:graphic>
          <a:graphicData uri="http://schemas.openxmlformats.org/drawingml/2006/table">
            <a:tbl>
              <a:tblPr/>
              <a:tblGrid>
                <a:gridCol w="2519363"/>
                <a:gridCol w="3024187"/>
                <a:gridCol w="3025775"/>
              </a:tblGrid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2018 ( 7 ГОСТ Р)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2019 ( 8 ГОСТ Р)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2019 ( 6 ГОСТ  РВ)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72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ГОСТ Р Планирование и управление материально-техническим обеспечением. Формирование номенклатуры предметов снабжения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ГОСТ Р Интегрированная логистическая поддержка. Планирование технического обслуживания и ремонта. Анализ уровней ремонта. Основные положения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ГОСТ Р Управление данными об изделии. Порядок представления результатов проектно-конструкторских работ в электронной форме. Общие требования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ГОСТ Р Управление данными об изделии. Термины и определения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ГОСТ Р Управление данными об изделии. Электронный макет изделия. Общие требования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ГОСТ Р Управление стоимостью жизненного цикла. Номенклатура показателей для оценивания стоимости ЖЦ. Общие требования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ГОСТ Р Послепродажное обслуживание промышленной продукции. Основные положения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ГОСТ Р Управление данными об изделии. Порядок представления результатов технологической подготовки производства и технологических данных в электронной форме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ГОСТ Р Управление данными об изделии. Общие требования к автоматизированной системе управления данными об изделии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ГОСТ Р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Управление данными об изделии. Взаимное преобразование конструкторских документов и данных. Общие требования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ГОСТ Р Интегрированная логистическая поддержка  экспортируемой ПВН. Каталогизация предметов снабжения экспортируемой ПВН. Основные положения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ГОСТ Р Интегрированная логистическая поддержка  экспортируемой ПВН. Каталогизация предметов снабжения экспортируемой ПВН. Форматы описания характеристик предметов снабжения. Общие требования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ГОСТ Р Интегрированная логистическая поддержка экспортируемой ПВН. Исходные данные для каталогизации предметов снабжения. Общие положения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ГОСТ Р Программа обеспечения информационной поддержки процессов ЖЦ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ГОСТ Р Управление данными об изделии. Требования к составу, содержанию, оформлению, разработке и использованию нормативно-справочной документации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ГОСТ РВ Поддержка ЖЦ военной техники информационная. Управление электронными документами и данными об изделии. Общие положения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ГОСТ РВ Порядок выполнения работ по интегрированной логистической поддержке на стадиях жизненного цикла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ГОСТ РВ Поддержка ЖЦ военной техники информационная. УДИ. Порядок проверки, согласования и утверждения результатов ПКР в электронной форме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ГОСТ РВ Поддержка ЖЦ военной техники информационная. Порядок применения электронной цифровой подписи в электронной технической документации образцов ВВСТ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ГОСТ РВ Управление жизненным циклом ВВСТ. Основные термины и определения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ГОСТ РВ Управление жизненным циклом ВВСТ. Основные положения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1750"/>
            <a:ext cx="102870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1476375" y="2708275"/>
            <a:ext cx="59578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2060"/>
                </a:solidFill>
                <a:latin typeface="Calibri" pitchFamily="34" charset="0"/>
              </a:rPr>
              <a:t>Благодарю за внимание!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74740-8ECC-46CF-9B6E-642341EBD317}" type="slidenum">
              <a:rPr lang="ru-RU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77788"/>
            <a:ext cx="10287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4213" y="2997200"/>
            <a:ext cx="8061325" cy="2663825"/>
          </a:xfrm>
        </p:spPr>
        <p:txBody>
          <a:bodyPr rtlCol="0" anchor="t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i="1" dirty="0" smtClean="0">
                <a:latin typeface="+mn-lt"/>
              </a:rPr>
              <a:t>«1.2. </a:t>
            </a:r>
            <a:r>
              <a:rPr lang="ru-RU" sz="1600" i="1" u="sng" dirty="0" smtClean="0">
                <a:latin typeface="+mn-lt"/>
              </a:rPr>
              <a:t>Проведите инвентаризацию </a:t>
            </a:r>
            <a:r>
              <a:rPr lang="ru-RU" sz="1600" i="1" dirty="0" smtClean="0">
                <a:latin typeface="+mn-lt"/>
              </a:rPr>
              <a:t>и анализ нормативных правовых актов Российской Федерации, решений Военно-промышленной комиссии Российской Федерации и коллегии Военно-промышленной комиссии Российской Федерации, касающихся разработки отдельных видов вооружения, военной и специальной техники, а также </a:t>
            </a:r>
            <a:r>
              <a:rPr lang="ru-RU" sz="1600" i="1" u="sng" dirty="0" smtClean="0">
                <a:latin typeface="+mn-lt"/>
              </a:rPr>
              <a:t>нормативных документов, включая национальные стандарты Российской Федерации и государственные военные стандарты, устанавливающие требования к проектированию военной техники</a:t>
            </a:r>
            <a:r>
              <a:rPr lang="ru-RU" sz="1600" i="1" dirty="0" smtClean="0">
                <a:latin typeface="+mn-lt"/>
              </a:rPr>
              <a:t>, </a:t>
            </a:r>
            <a:r>
              <a:rPr lang="ru-RU" sz="1600" i="1" u="sng" dirty="0" smtClean="0">
                <a:latin typeface="+mn-lt"/>
              </a:rPr>
              <a:t>и по результатам работы представьте согласованные предложения о внесении в них изменений</a:t>
            </a:r>
            <a:r>
              <a:rPr lang="ru-RU" sz="1600" i="1" dirty="0" smtClean="0">
                <a:latin typeface="+mn-lt"/>
              </a:rPr>
              <a:t>, необходимых для перехода на разработку таких вооружения, военной и специальной техники с применением технологий компьютерного проектирования с  учетом подпункта 1.1 пункта 1 настоящего поручения»</a:t>
            </a:r>
            <a:endParaRPr lang="ru-RU" sz="1600" i="1" dirty="0">
              <a:latin typeface="+mn-lt"/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684213" y="1052513"/>
            <a:ext cx="8061325" cy="16557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  <a:defRPr/>
            </a:pPr>
            <a:r>
              <a:rPr lang="ru-RU" sz="1600" i="1" dirty="0" smtClean="0">
                <a:latin typeface="+mn-lt"/>
              </a:rPr>
              <a:t>«1.1. Представить согласованные предложения об установлении переходного периода (ориентировочно до 2021 – 2023 гг.), после которого разработка высокотехнологичных и перспективных изделий (образцов) вооружения, военной и специальной техники должна осуществляться только с применением современных технологий компьютерного проектирования, электронного математического моделирования, имитационных программ и моделирующих комплексов»</a:t>
            </a:r>
            <a:endParaRPr lang="ru-RU" sz="1600" i="1" dirty="0">
              <a:latin typeface="+mn-lt"/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519113" y="5876925"/>
            <a:ext cx="8350250" cy="431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(поручение Правительства РФ от 09.06.2017 № РД-П7-3706)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65888"/>
            <a:ext cx="2133600" cy="365125"/>
          </a:xfrm>
        </p:spPr>
        <p:txBody>
          <a:bodyPr/>
          <a:lstStyle/>
          <a:p>
            <a:pPr>
              <a:defRPr/>
            </a:pPr>
            <a:fld id="{71E631C0-F765-489B-BF14-4FA51073174C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D06B3-37C1-4048-99E5-B7235202C359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6386" name="Заголовок 5"/>
          <p:cNvSpPr>
            <a:spLocks noGrp="1"/>
          </p:cNvSpPr>
          <p:nvPr>
            <p:ph type="title"/>
          </p:nvPr>
        </p:nvSpPr>
        <p:spPr>
          <a:xfrm>
            <a:off x="457200" y="255588"/>
            <a:ext cx="8229600" cy="652462"/>
          </a:xfrm>
        </p:spPr>
        <p:txBody>
          <a:bodyPr/>
          <a:lstStyle/>
          <a:p>
            <a:r>
              <a:rPr lang="ru-RU" sz="2400" b="1" smtClean="0"/>
              <a:t>Интегрированная компьютерная модель изделия -</a:t>
            </a:r>
          </a:p>
        </p:txBody>
      </p:sp>
      <p:sp>
        <p:nvSpPr>
          <p:cNvPr id="16387" name="Прямоугольник 7"/>
          <p:cNvSpPr>
            <a:spLocks noChangeArrowheads="1"/>
          </p:cNvSpPr>
          <p:nvPr/>
        </p:nvSpPr>
        <p:spPr bwMode="auto">
          <a:xfrm>
            <a:off x="107950" y="908050"/>
            <a:ext cx="89281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Calibri" pitchFamily="34" charset="0"/>
              </a:rPr>
              <a:t>это совокупность взаимосвязанных компьютерных моделей, отражающих и подтверждающих  с заданной степенью точности заданные или достигнутые свойства изделия, процесса его производства и системы его эксплуатации.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4638" y="2144713"/>
            <a:ext cx="8734425" cy="22209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5963" y="2205038"/>
            <a:ext cx="6299200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10"/>
          <p:cNvSpPr txBox="1">
            <a:spLocks noChangeArrowheads="1"/>
          </p:cNvSpPr>
          <p:nvPr/>
        </p:nvSpPr>
        <p:spPr bwMode="auto">
          <a:xfrm>
            <a:off x="1200150" y="1744663"/>
            <a:ext cx="6891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Междисциплинарное моделирование (1</a:t>
            </a:r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D</a:t>
            </a:r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-моделирование)</a:t>
            </a:r>
          </a:p>
        </p:txBody>
      </p:sp>
      <p:sp>
        <p:nvSpPr>
          <p:cNvPr id="16391" name="Rectangle 28"/>
          <p:cNvSpPr>
            <a:spLocks noChangeArrowheads="1"/>
          </p:cNvSpPr>
          <p:nvPr/>
        </p:nvSpPr>
        <p:spPr bwMode="auto">
          <a:xfrm>
            <a:off x="687388" y="2292350"/>
            <a:ext cx="32131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altLang="ja-JP" sz="800">
                <a:solidFill>
                  <a:srgbClr val="000066"/>
                </a:solidFill>
                <a:latin typeface="Times New Roman" pitchFamily="18" charset="0"/>
                <a:ea typeface="ＭＳ 明朝"/>
                <a:cs typeface="ＭＳ 明朝"/>
              </a:rPr>
              <a:t>if(ic[0] == 0) </a:t>
            </a:r>
          </a:p>
          <a:p>
            <a:r>
              <a:rPr lang="en-US" altLang="ja-JP" sz="800">
                <a:solidFill>
                  <a:srgbClr val="000066"/>
                </a:solidFill>
                <a:latin typeface="Times New Roman" pitchFamily="18" charset="0"/>
                <a:ea typeface="ＭＳ 明朝"/>
                <a:cs typeface="ＭＳ 明朝"/>
              </a:rPr>
              <a:t>   {  /* Valve is moving freely */</a:t>
            </a:r>
          </a:p>
          <a:p>
            <a:r>
              <a:rPr lang="en-US" altLang="ja-JP" sz="800">
                <a:solidFill>
                  <a:srgbClr val="000066"/>
                </a:solidFill>
                <a:latin typeface="Times New Roman" pitchFamily="18" charset="0"/>
                <a:ea typeface="ＭＳ 明朝"/>
                <a:cs typeface="ＭＳ 明朝"/>
              </a:rPr>
              <a:t>      logi = ( ((*xv) &lt; -xvhys) || ((*xv) &gt; 1.0 + xvhys) );</a:t>
            </a:r>
          </a:p>
          <a:p>
            <a:r>
              <a:rPr lang="en-US" altLang="ja-JP" sz="800">
                <a:solidFill>
                  <a:srgbClr val="000066"/>
                </a:solidFill>
                <a:latin typeface="Times New Roman" pitchFamily="18" charset="0"/>
                <a:ea typeface="ＭＳ 明朝"/>
                <a:cs typeface="ＭＳ 明朝"/>
              </a:rPr>
              <a:t>       /* Check for saturation */</a:t>
            </a:r>
          </a:p>
          <a:p>
            <a:r>
              <a:rPr lang="en-US" altLang="ja-JP" sz="800">
                <a:solidFill>
                  <a:srgbClr val="000066"/>
                </a:solidFill>
                <a:latin typeface="Times New Roman" pitchFamily="18" charset="0"/>
                <a:ea typeface="ＭＳ 明朝"/>
                <a:cs typeface="ＭＳ 明朝"/>
              </a:rPr>
              <a:t>       area = (*xv)*amax;</a:t>
            </a:r>
          </a:p>
          <a:p>
            <a:r>
              <a:rPr lang="en-US" altLang="ja-JP" sz="800">
                <a:solidFill>
                  <a:srgbClr val="000066"/>
                </a:solidFill>
                <a:latin typeface="Times New Roman" pitchFamily="18" charset="0"/>
                <a:ea typeface="ＭＳ 明朝"/>
                <a:cs typeface="ＭＳ 明朝"/>
              </a:rPr>
              <a:t>       *qout = orif3_(pin, pout, &amp;area, &amp;hdiam, &amp;cqmax, &amp;lamc);}</a:t>
            </a:r>
            <a:endParaRPr lang="en-US" altLang="ja-JP" sz="80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3" name="Нашивка 12"/>
          <p:cNvSpPr/>
          <p:nvPr/>
        </p:nvSpPr>
        <p:spPr>
          <a:xfrm rot="16200000">
            <a:off x="2225675" y="4203700"/>
            <a:ext cx="303213" cy="36671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 rot="16200000">
            <a:off x="1501775" y="4203700"/>
            <a:ext cx="303213" cy="36671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 rot="16200000">
            <a:off x="682626" y="4195762"/>
            <a:ext cx="303212" cy="36671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 rot="16200000">
            <a:off x="4570412" y="4221163"/>
            <a:ext cx="301625" cy="3683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 rot="16200000">
            <a:off x="3845719" y="4221956"/>
            <a:ext cx="301625" cy="36671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Нашивка 17"/>
          <p:cNvSpPr/>
          <p:nvPr/>
        </p:nvSpPr>
        <p:spPr>
          <a:xfrm rot="16200000">
            <a:off x="3026569" y="4214019"/>
            <a:ext cx="301625" cy="36671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Нашивка 18"/>
          <p:cNvSpPr/>
          <p:nvPr/>
        </p:nvSpPr>
        <p:spPr>
          <a:xfrm rot="16200000">
            <a:off x="6831806" y="4229895"/>
            <a:ext cx="301625" cy="36671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Нашивка 19"/>
          <p:cNvSpPr/>
          <p:nvPr/>
        </p:nvSpPr>
        <p:spPr>
          <a:xfrm rot="16200000">
            <a:off x="6107906" y="4229895"/>
            <a:ext cx="301625" cy="36671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Нашивка 20"/>
          <p:cNvSpPr/>
          <p:nvPr/>
        </p:nvSpPr>
        <p:spPr>
          <a:xfrm rot="16200000">
            <a:off x="5287169" y="4221956"/>
            <a:ext cx="301625" cy="36671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Нашивка 21"/>
          <p:cNvSpPr/>
          <p:nvPr/>
        </p:nvSpPr>
        <p:spPr>
          <a:xfrm rot="16200000">
            <a:off x="8435181" y="4233070"/>
            <a:ext cx="301625" cy="36671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 rot="16200000">
            <a:off x="7616031" y="4225132"/>
            <a:ext cx="301625" cy="36671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6403" name="Рисунок 23" descr="Рис в СТО КИД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2275" y="5441950"/>
            <a:ext cx="2263775" cy="13716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404" name="TextBox 24"/>
          <p:cNvSpPr txBox="1">
            <a:spLocks noChangeArrowheads="1"/>
          </p:cNvSpPr>
          <p:nvPr/>
        </p:nvSpPr>
        <p:spPr bwMode="auto">
          <a:xfrm>
            <a:off x="2039938" y="4587875"/>
            <a:ext cx="5422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D</a:t>
            </a:r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 -моделирование физических свойств</a:t>
            </a:r>
          </a:p>
        </p:txBody>
      </p:sp>
      <p:pic>
        <p:nvPicPr>
          <p:cNvPr id="16405" name="Picture 3"/>
          <p:cNvPicPr>
            <a:picLocks noChangeAspect="1" noChangeArrowheads="1"/>
          </p:cNvPicPr>
          <p:nvPr/>
        </p:nvPicPr>
        <p:blipFill>
          <a:blip r:embed="rId4"/>
          <a:srcRect b="22298"/>
          <a:stretch>
            <a:fillRect/>
          </a:stretch>
        </p:blipFill>
        <p:spPr bwMode="auto">
          <a:xfrm>
            <a:off x="1839913" y="5824538"/>
            <a:ext cx="8604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6" name="Picture 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03763" y="5689600"/>
            <a:ext cx="947737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7" name="Рисунок 2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4375" y="5672138"/>
            <a:ext cx="12954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8" name="Picture 3" descr="LandingGear_Retraction_Rea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06700" y="5684838"/>
            <a:ext cx="1814513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474663" y="5018088"/>
            <a:ext cx="1400175" cy="3079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Гидродинамика</a:t>
            </a:r>
            <a:endParaRPr lang="ru-RU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1876425" y="5351463"/>
            <a:ext cx="1123950" cy="3079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  <a:cs typeface="+mn-cs"/>
              </a:rPr>
              <a:t>Теплообмен</a:t>
            </a:r>
            <a:endParaRPr lang="ru-RU" sz="1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00338" y="5018088"/>
            <a:ext cx="1069975" cy="3079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Гидравлика</a:t>
            </a:r>
            <a:endParaRPr lang="ru-RU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5545138" y="5351463"/>
            <a:ext cx="1111250" cy="3079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Пневматика</a:t>
            </a:r>
            <a:endParaRPr lang="ru-RU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3836988" y="5351463"/>
            <a:ext cx="954087" cy="3079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Механика</a:t>
            </a:r>
            <a:endParaRPr lang="ru-RU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4611688" y="5018088"/>
            <a:ext cx="863600" cy="3079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Акустика</a:t>
            </a:r>
            <a:endParaRPr lang="ru-RU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6232525" y="5013325"/>
            <a:ext cx="990600" cy="3079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Прочность</a:t>
            </a:r>
            <a:endParaRPr lang="ru-RU" sz="1400" dirty="0"/>
          </a:p>
        </p:txBody>
      </p:sp>
      <p:sp>
        <p:nvSpPr>
          <p:cNvPr id="16416" name="TextBox 36"/>
          <p:cNvSpPr txBox="1">
            <a:spLocks noChangeArrowheads="1"/>
          </p:cNvSpPr>
          <p:nvPr/>
        </p:nvSpPr>
        <p:spPr bwMode="auto">
          <a:xfrm>
            <a:off x="7642225" y="5013325"/>
            <a:ext cx="1322388" cy="30797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Calibri" pitchFamily="34" charset="0"/>
              </a:rPr>
              <a:t>Аэродинамика</a:t>
            </a:r>
          </a:p>
        </p:txBody>
      </p:sp>
      <p:pic>
        <p:nvPicPr>
          <p:cNvPr id="16417" name="Рисунок 3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9713" y="5603875"/>
            <a:ext cx="14605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7116763" y="5372100"/>
            <a:ext cx="971550" cy="3063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Электрика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 txBox="1">
            <a:spLocks/>
          </p:cNvSpPr>
          <p:nvPr/>
        </p:nvSpPr>
        <p:spPr>
          <a:xfrm>
            <a:off x="395288" y="1052513"/>
            <a:ext cx="8350250" cy="16557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  <a:defRPr/>
            </a:pPr>
            <a:endParaRPr lang="ru-RU" sz="1600" dirty="0"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388" y="827088"/>
          <a:ext cx="8785225" cy="5883275"/>
        </p:xfrm>
        <a:graphic>
          <a:graphicData uri="http://schemas.openxmlformats.org/drawingml/2006/table">
            <a:tbl>
              <a:tblPr/>
              <a:tblGrid>
                <a:gridCol w="4383087"/>
                <a:gridCol w="4402138"/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Национальные и межгосударственные стандарты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8476" marR="38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Государственные военные стандарты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975" marR="9975" marT="9975" marB="99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 Единая система конструкторской документации (ЕСКД)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8476" marR="38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0002 Единая система конструкторской документации. Военная техника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975" marR="9975" marT="9975" marB="99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 Единая система технологической документации (ЕСТД)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8476" marR="38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975" marR="9975" marT="9975" marB="99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 Система показателей качества продукции (СПКП)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8476" marR="38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975" marR="9975" marT="9975" marB="99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 Репрография. Микрография. Документы для микрофильмирования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8476" marR="38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0013 Система "Репрография"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975" marR="9975" marT="9975" marB="99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 Единая система технологической подготовки производства (ЕСТПП)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8476" marR="38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975" marR="9975" marT="9975" marB="99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  Система разработки и постановки продукции на производство (СРПП)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8476" marR="38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0015 Система разработки и постановки на производство военной техники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975" marR="9975" marT="9975" marB="99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 Единая система программной документации (ЕСПД)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8476" marR="38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0019 Программное обеспечение встроенных систем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975" marR="9975" marT="9975" marB="99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 Комплексные системы общих технических требований и контроля качества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8476" marR="38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0020 Комплексные системы общих технических требований и контроля качества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975" marR="9975" marT="9975" marB="99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24 Единая система стандартов автоматизированных систем управления (АСУ)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8476" marR="38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0024 Система автоматизированных систем управления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975" marR="9975" marT="9975" marB="99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 Средства измерений и автоматизации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8476" marR="38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975" marR="9975" marT="9975" marB="99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27 Система стандартов «Надежность в технике»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8476" marR="38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0027 Система "Надежность военной техники"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975" marR="9975" marT="9975" marB="99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28 Система технического обслуживания и ремонта техники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8476" marR="38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975" marR="9975" marT="9975" marB="99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29 Система стандартов эргономических требований и эргономического обеспечения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8476" marR="38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0029 Система эргономических требований и эргономического обеспечения. Система "человек- машина"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975" marR="9975" marT="9975" marB="99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 Система стандартов эргономики и технической эстетики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8476" marR="38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975" marR="9975" marT="9975" marB="99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31 Технологическая оснастка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8476" marR="38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975" marR="9975" marT="9975" marB="99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33 Единый Российский страховой фонд документации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8476" marR="38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0033 Система страхового фонда документации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975" marR="9975" marT="9975" marB="99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34 Информационные технологии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8476" marR="38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0034 Система "Информационная технология"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975" marR="9975" marT="9975" marB="99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7469" name="TextBox 1"/>
          <p:cNvSpPr txBox="1">
            <a:spLocks noChangeArrowheads="1"/>
          </p:cNvSpPr>
          <p:nvPr/>
        </p:nvSpPr>
        <p:spPr bwMode="auto">
          <a:xfrm>
            <a:off x="468313" y="11113"/>
            <a:ext cx="84963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alibri" pitchFamily="34" charset="0"/>
              </a:rPr>
              <a:t>Комплексы и системы общетехнических стандартов, используемые при разработке ВВСТ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C2670FF8-FF3F-4963-8D41-940738BA67AE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971550" y="1628775"/>
          <a:ext cx="7416800" cy="4695825"/>
        </p:xfrm>
        <a:graphic>
          <a:graphicData uri="http://schemas.openxmlformats.org/drawingml/2006/table">
            <a:tbl>
              <a:tblPr/>
              <a:tblGrid>
                <a:gridCol w="1566863"/>
                <a:gridCol w="5849937"/>
              </a:tblGrid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Обозначение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108183" marR="108183" marT="48683" marB="48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Наименование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108183" marR="108183" marT="48683" marB="48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ГОСТ 2.051-2013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108183" marR="108183" marT="48683" marB="48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ЕСКД. Электронные документы. Общие положения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108183" marR="108183" marT="48683" marB="48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ГОСТ 2.052-2013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108183" marR="108183" marT="48683" marB="48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ЕСКД. Электронная модель изделия. Общие положения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108183" marR="108183" marT="48683" marB="48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ГОСТ 2.053-2013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108183" marR="108183" marT="48683" marB="48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ЕСКД. Электронная структура изделия. Общие положения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108183" marR="108183" marT="48683" marB="48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ГОСТ 2.511-2011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108183" marR="108183" marT="48683" marB="48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ЕСКД. Правила передачи электронных конструкторских документов. Общие положения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108183" marR="108183" marT="48683" marB="48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ГОСТ 2.512-2011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108183" marR="108183" marT="48683" marB="48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ЕСКД. Правила выполнения пакета данных для передачи электронных конструкторских документов. Общие положения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108183" marR="108183" marT="48683" marB="48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ГОСТ 2.055-2014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108183" marR="108183" marT="48683" marB="48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ЕСКД. Электронная спецификация. Общие положения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108183" marR="108183" marT="48683" marB="48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ГОСТ 2.056-2014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108183" marR="108183" marT="48683" marB="48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ЕСКД. Электронная модель детали. Общие положения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108183" marR="108183" marT="48683" marB="48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ГОСТ 2.057-2014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108183" marR="108183" marT="48683" marB="48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ЕСКД. Электронная модель сборочной единицы. Общие положения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108183" marR="108183" marT="48683" marB="48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ГОСТ 2.058-2014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108183" marR="108183" marT="48683" marB="48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ЕСКД. Правила выполнения реквизитной части электронных конструкторских документов. Общие положения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108183" marR="108183" marT="48683" marB="48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ГОСТ 2.611-2011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108183" marR="108183" marT="48683" marB="48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ЕСКД. Электронный каталог изделий. Общие положения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108183" marR="108183" marT="48683" marB="48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ГОСТ 2.612-2011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108183" marR="108183" marT="48683" marB="48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ЕСКД. Электронный формуляр. Общие положения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108183" marR="108183" marT="48683" marB="48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62713"/>
            <a:ext cx="2133600" cy="365125"/>
          </a:xfrm>
        </p:spPr>
        <p:txBody>
          <a:bodyPr/>
          <a:lstStyle/>
          <a:p>
            <a:pPr>
              <a:defRPr/>
            </a:pPr>
            <a:fld id="{E21C29B4-70D3-47BD-AD6B-A131D1646AD8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18475" name="TextBox 3"/>
          <p:cNvSpPr txBox="1">
            <a:spLocks noChangeArrowheads="1"/>
          </p:cNvSpPr>
          <p:nvPr/>
        </p:nvSpPr>
        <p:spPr bwMode="auto">
          <a:xfrm>
            <a:off x="900113" y="404813"/>
            <a:ext cx="7416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alibri" pitchFamily="34" charset="0"/>
              </a:rPr>
              <a:t>Стандарты системы ЕСКД, регламентирующие представление КД в электронном виде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121C87-A1E8-4404-9E83-BA1B0AB8B047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5888"/>
            <a:ext cx="88011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7BFB2F-BA38-45DD-8201-BBB3BDB09C3C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34938"/>
            <a:ext cx="88011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5825" y="1052513"/>
            <a:ext cx="3948113" cy="5529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 txBox="1">
            <a:spLocks/>
          </p:cNvSpPr>
          <p:nvPr/>
        </p:nvSpPr>
        <p:spPr>
          <a:xfrm>
            <a:off x="395288" y="1052513"/>
            <a:ext cx="8350250" cy="16557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  <a:defRPr/>
            </a:pPr>
            <a:endParaRPr lang="ru-RU" sz="1600" dirty="0">
              <a:latin typeface="+mn-lt"/>
            </a:endParaRPr>
          </a:p>
        </p:txBody>
      </p:sp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539750" y="476250"/>
            <a:ext cx="84963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alibri" pitchFamily="34" charset="0"/>
              </a:rPr>
              <a:t>Комплекс стандартов (2-5): </a:t>
            </a:r>
          </a:p>
          <a:p>
            <a:pPr algn="ctr"/>
            <a:r>
              <a:rPr lang="ru-RU" sz="2400" b="1">
                <a:latin typeface="Calibri" pitchFamily="34" charset="0"/>
              </a:rPr>
              <a:t>«Управление цифровыми данными об изделии»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81763"/>
            <a:ext cx="2133600" cy="365125"/>
          </a:xfrm>
        </p:spPr>
        <p:txBody>
          <a:bodyPr/>
          <a:lstStyle/>
          <a:p>
            <a:pPr>
              <a:defRPr/>
            </a:pPr>
            <a:fld id="{A68CBAF1-F64E-435D-A1D9-EDD50CE9ECDA}" type="slidenum">
              <a:rPr lang="ru-RU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21508" name="Прямоугольник 3"/>
          <p:cNvSpPr>
            <a:spLocks noChangeArrowheads="1"/>
          </p:cNvSpPr>
          <p:nvPr/>
        </p:nvSpPr>
        <p:spPr bwMode="auto">
          <a:xfrm>
            <a:off x="587375" y="1673225"/>
            <a:ext cx="8401050" cy="38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90600" indent="-990600">
              <a:spcAft>
                <a:spcPts val="600"/>
              </a:spcAft>
            </a:pPr>
            <a:r>
              <a:rPr lang="ru-RU" sz="2300" b="1">
                <a:latin typeface="Calibri" pitchFamily="34" charset="0"/>
              </a:rPr>
              <a:t>ГОСТ Р  </a:t>
            </a:r>
            <a:r>
              <a:rPr lang="ru-RU" sz="2300">
                <a:latin typeface="Calibri" pitchFamily="34" charset="0"/>
              </a:rPr>
              <a:t>Управление данными об изделии. Термины и определения</a:t>
            </a:r>
          </a:p>
          <a:p>
            <a:pPr marL="990600" indent="-990600">
              <a:spcAft>
                <a:spcPts val="600"/>
              </a:spcAft>
            </a:pPr>
            <a:r>
              <a:rPr lang="ru-RU" sz="2300" b="1">
                <a:latin typeface="Calibri" pitchFamily="34" charset="0"/>
              </a:rPr>
              <a:t>ГОСТ Р </a:t>
            </a:r>
            <a:r>
              <a:rPr lang="ru-RU" sz="2300">
                <a:latin typeface="Calibri" pitchFamily="34" charset="0"/>
              </a:rPr>
              <a:t>Управление данными об изделии. Порядок представления результатов проектно-конструкторских работ в электронной форме. Общие требования»</a:t>
            </a:r>
          </a:p>
          <a:p>
            <a:pPr marL="990600" indent="-990600">
              <a:spcAft>
                <a:spcPts val="600"/>
              </a:spcAft>
            </a:pPr>
            <a:r>
              <a:rPr lang="ru-RU" sz="2300" b="1">
                <a:latin typeface="Calibri" pitchFamily="34" charset="0"/>
              </a:rPr>
              <a:t>ГОСТ Р </a:t>
            </a:r>
            <a:r>
              <a:rPr lang="ru-RU" sz="2300">
                <a:latin typeface="Calibri" pitchFamily="34" charset="0"/>
              </a:rPr>
              <a:t>Управление данными об изделии. Электронный макет изделия. Общие требования»</a:t>
            </a:r>
          </a:p>
          <a:p>
            <a:pPr marL="990600" indent="-990600">
              <a:spcAft>
                <a:spcPts val="600"/>
              </a:spcAft>
            </a:pPr>
            <a:r>
              <a:rPr lang="ru-RU" sz="2300" b="1">
                <a:latin typeface="Calibri" pitchFamily="34" charset="0"/>
              </a:rPr>
              <a:t>ГОСТ РВ</a:t>
            </a:r>
            <a:r>
              <a:rPr lang="ru-RU" sz="2300">
                <a:latin typeface="Calibri" pitchFamily="34" charset="0"/>
              </a:rPr>
              <a:t> Поддержка жизненного цикла военной техники информационная. Управление электронными документами и данными об изделии. Общие положения</a:t>
            </a:r>
          </a:p>
        </p:txBody>
      </p:sp>
      <p:pic>
        <p:nvPicPr>
          <p:cNvPr id="21509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13" y="188913"/>
            <a:ext cx="1027112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6B8FCC-FE44-489F-8B61-DB64F712DE34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5888"/>
            <a:ext cx="88011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931</Words>
  <Application>Microsoft Office PowerPoint</Application>
  <PresentationFormat>Экран (4:3)</PresentationFormat>
  <Paragraphs>135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Calibri</vt:lpstr>
      <vt:lpstr>Arial</vt:lpstr>
      <vt:lpstr>Times New Roman</vt:lpstr>
      <vt:lpstr>ＭＳ 明朝</vt:lpstr>
      <vt:lpstr>MS PGothic</vt:lpstr>
      <vt:lpstr>Arial Narrow</vt:lpstr>
      <vt:lpstr>Тема Office</vt:lpstr>
      <vt:lpstr>Основные направления работ по развитию системы национальных общетехнических стандартов, в том числе в обеспечение применения новых инженерных  и информационных технологий  компьютерного проектирования и моделирования </vt:lpstr>
      <vt:lpstr>«1.2. Проведите инвентаризацию и анализ нормативных правовых актов Российской Федерации, решений Военно-промышленной комиссии Российской Федерации и коллегии Военно-промышленной комиссии Российской Федерации, касающихся разработки отдельных видов вооружения, военной и специальной техники, а также нормативных документов, включая национальные стандарты Российской Федерации и государственные военные стандарты, устанавливающие требования к проектированию военной техники, и по результатам работы представьте согласованные предложения о внесении в них изменений, необходимых для перехода на разработку таких вооружения, военной и специальной техники с применением технологий компьютерного проектирования с  учетом подпункта 1.1 пункта 1 настоящего поручения»</vt:lpstr>
      <vt:lpstr>Интегрированная компьютерная модель изделия -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Ожидаемые результаты работ в 2018-2019</vt:lpstr>
      <vt:lpstr>Слайд 14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User</cp:lastModifiedBy>
  <cp:revision>54</cp:revision>
  <cp:lastPrinted>2016-09-12T11:50:30Z</cp:lastPrinted>
  <dcterms:created xsi:type="dcterms:W3CDTF">2016-09-12T08:34:24Z</dcterms:created>
  <dcterms:modified xsi:type="dcterms:W3CDTF">2018-02-13T14:16:40Z</dcterms:modified>
</cp:coreProperties>
</file>