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34" r:id="rId2"/>
    <p:sldMasterId id="2147484349" r:id="rId3"/>
  </p:sldMasterIdLst>
  <p:notesMasterIdLst>
    <p:notesMasterId r:id="rId15"/>
  </p:notesMasterIdLst>
  <p:sldIdLst>
    <p:sldId id="338" r:id="rId4"/>
    <p:sldId id="838" r:id="rId5"/>
    <p:sldId id="872" r:id="rId6"/>
    <p:sldId id="871" r:id="rId7"/>
    <p:sldId id="874" r:id="rId8"/>
    <p:sldId id="885" r:id="rId9"/>
    <p:sldId id="882" r:id="rId10"/>
    <p:sldId id="884" r:id="rId11"/>
    <p:sldId id="883" r:id="rId12"/>
    <p:sldId id="836" r:id="rId13"/>
    <p:sldId id="837" r:id="rId14"/>
  </p:sldIdLst>
  <p:sldSz cx="12192000" cy="6858000"/>
  <p:notesSz cx="6734175" cy="9853613"/>
  <p:defaultTextStyle>
    <a:defPPr>
      <a:defRPr lang="en-GB"/>
    </a:defPPr>
    <a:lvl1pPr algn="l" defTabSz="598488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989013" indent="-379413" algn="l" defTabSz="598488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522413" indent="-303213" algn="l" defTabSz="598488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2132013" indent="-303213" algn="l" defTabSz="598488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741613" indent="-303213" algn="l" defTabSz="598488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ветник Светлана Геннадьевна" initials="ССГ" lastIdx="2" clrIdx="0">
    <p:extLst>
      <p:ext uri="{19B8F6BF-5375-455C-9EA6-DF929625EA0E}">
        <p15:presenceInfo xmlns:p15="http://schemas.microsoft.com/office/powerpoint/2012/main" xmlns="" userId="S-1-5-21-3129024153-670949252-1693647456-1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595959"/>
    <a:srgbClr val="494949"/>
    <a:srgbClr val="4BACC6"/>
    <a:srgbClr val="F5F5F5"/>
    <a:srgbClr val="D5E2BC"/>
    <a:srgbClr val="B41E00"/>
    <a:srgbClr val="385D8A"/>
    <a:srgbClr val="F79646"/>
    <a:srgbClr val="EB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3" autoAdjust="0"/>
    <p:restoredTop sz="86358" autoAdjust="0"/>
  </p:normalViewPr>
  <p:slideViewPr>
    <p:cSldViewPr>
      <p:cViewPr>
        <p:scale>
          <a:sx n="82" d="100"/>
          <a:sy n="82" d="100"/>
        </p:scale>
        <p:origin x="-78" y="6"/>
      </p:cViewPr>
      <p:guideLst>
        <p:guide orient="horz" pos="2160"/>
        <p:guide pos="3840"/>
      </p:guideLst>
    </p:cSldViewPr>
  </p:slideViewPr>
  <p:outlineViewPr>
    <p:cViewPr varScale="1">
      <p:scale>
        <a:sx n="33" d="100"/>
        <a:sy n="33" d="100"/>
      </p:scale>
      <p:origin x="0" y="37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30"/>
    </p:cViewPr>
  </p:sorterViewPr>
  <p:notesViewPr>
    <p:cSldViewPr>
      <p:cViewPr varScale="1">
        <p:scale>
          <a:sx n="63" d="100"/>
          <a:sy n="63" d="100"/>
        </p:scale>
        <p:origin x="-2100" y="-126"/>
      </p:cViewPr>
      <p:guideLst>
        <p:guide orient="horz" pos="3104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AutoShape 1"/>
          <p:cNvSpPr>
            <a:spLocks noChangeArrowheads="1"/>
          </p:cNvSpPr>
          <p:nvPr/>
        </p:nvSpPr>
        <p:spPr bwMode="auto">
          <a:xfrm>
            <a:off x="0" y="0"/>
            <a:ext cx="6734175" cy="9853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92867" name="AutoShape 2"/>
          <p:cNvSpPr>
            <a:spLocks noChangeArrowheads="1"/>
          </p:cNvSpPr>
          <p:nvPr/>
        </p:nvSpPr>
        <p:spPr bwMode="auto">
          <a:xfrm>
            <a:off x="0" y="0"/>
            <a:ext cx="6734175" cy="9853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92868" name="AutoShape 3"/>
          <p:cNvSpPr>
            <a:spLocks noChangeArrowheads="1"/>
          </p:cNvSpPr>
          <p:nvPr/>
        </p:nvSpPr>
        <p:spPr bwMode="auto">
          <a:xfrm>
            <a:off x="0" y="0"/>
            <a:ext cx="6734175" cy="9853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92869" name="AutoShape 4"/>
          <p:cNvSpPr>
            <a:spLocks noChangeArrowheads="1"/>
          </p:cNvSpPr>
          <p:nvPr/>
        </p:nvSpPr>
        <p:spPr bwMode="auto">
          <a:xfrm>
            <a:off x="0" y="0"/>
            <a:ext cx="6734175" cy="9853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92870" name="Text Box 5"/>
          <p:cNvSpPr txBox="1">
            <a:spLocks noChangeArrowheads="1"/>
          </p:cNvSpPr>
          <p:nvPr/>
        </p:nvSpPr>
        <p:spPr bwMode="auto">
          <a:xfrm>
            <a:off x="0" y="0"/>
            <a:ext cx="29130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92871" name="Text Box 6"/>
          <p:cNvSpPr txBox="1">
            <a:spLocks noChangeArrowheads="1"/>
          </p:cNvSpPr>
          <p:nvPr/>
        </p:nvSpPr>
        <p:spPr bwMode="auto">
          <a:xfrm>
            <a:off x="3814763" y="0"/>
            <a:ext cx="29130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9287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5088" y="723900"/>
            <a:ext cx="6597650" cy="3711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79950"/>
            <a:ext cx="5381625" cy="442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256" tIns="46413" rIns="89256" bIns="46413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92874" name="Text Box 9"/>
          <p:cNvSpPr txBox="1">
            <a:spLocks noChangeArrowheads="1"/>
          </p:cNvSpPr>
          <p:nvPr/>
        </p:nvSpPr>
        <p:spPr bwMode="auto">
          <a:xfrm>
            <a:off x="0" y="9350375"/>
            <a:ext cx="29130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58313"/>
            <a:ext cx="29114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256" tIns="46413" rIns="89256" bIns="464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2913" algn="l"/>
                <a:tab pos="889000" algn="l"/>
                <a:tab pos="1333500" algn="l"/>
                <a:tab pos="1779588" algn="l"/>
                <a:tab pos="2225675" algn="l"/>
                <a:tab pos="2670175" algn="l"/>
                <a:tab pos="3116263" algn="l"/>
                <a:tab pos="3562350" algn="l"/>
                <a:tab pos="4006850" algn="l"/>
                <a:tab pos="4452938" algn="l"/>
                <a:tab pos="4899025" algn="l"/>
                <a:tab pos="5343525" algn="l"/>
                <a:tab pos="5789613" algn="l"/>
                <a:tab pos="6235700" algn="l"/>
                <a:tab pos="6680200" algn="l"/>
                <a:tab pos="7126288" algn="l"/>
                <a:tab pos="7572375" algn="l"/>
                <a:tab pos="8016875" algn="l"/>
                <a:tab pos="8462963" algn="l"/>
                <a:tab pos="8909050" algn="l"/>
              </a:tabLst>
              <a:defRPr sz="1100">
                <a:solidFill>
                  <a:srgbClr val="000000"/>
                </a:solidFill>
                <a:ea typeface="MS Gothic" pitchFamily="49" charset="-128"/>
              </a:defRPr>
            </a:lvl1pPr>
          </a:lstStyle>
          <a:p>
            <a:pPr>
              <a:defRPr/>
            </a:pPr>
            <a:fld id="{6D166CFB-0AE2-478B-A0DD-B4E1D81D4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6930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984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989013" indent="-379413" algn="l" defTabSz="5984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522413" indent="-303213" algn="l" defTabSz="5984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2132013" indent="-303213" algn="l" defTabSz="5984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741613" indent="-303213" algn="l" defTabSz="5984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A639534-DED7-4361-9927-1D17EE9E6077}" type="slidenum">
              <a:rPr lang="ru-RU" altLang="ru-RU" sz="1100" smtClean="0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z="1100">
              <a:latin typeface="Arial" charset="0"/>
            </a:endParaRPr>
          </a:p>
        </p:txBody>
      </p:sp>
      <p:sp>
        <p:nvSpPr>
          <p:cNvPr id="293891" name="Text Box 1"/>
          <p:cNvSpPr txBox="1">
            <a:spLocks noChangeArrowheads="1"/>
          </p:cNvSpPr>
          <p:nvPr/>
        </p:nvSpPr>
        <p:spPr bwMode="auto">
          <a:xfrm>
            <a:off x="3814763" y="9358313"/>
            <a:ext cx="29130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C548ED7-8471-4BAB-AFCE-2FCBAB6E76A9}" type="slidenum">
              <a:rPr lang="ru-RU" altLang="ru-RU" sz="12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93892" name="Text Box 2"/>
          <p:cNvSpPr txBox="1">
            <a:spLocks noChangeArrowheads="1"/>
          </p:cNvSpPr>
          <p:nvPr/>
        </p:nvSpPr>
        <p:spPr bwMode="auto">
          <a:xfrm>
            <a:off x="3814763" y="9358313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3550" algn="l"/>
                <a:tab pos="928688" algn="l"/>
                <a:tab pos="1393825" algn="l"/>
                <a:tab pos="1860550" algn="l"/>
                <a:tab pos="2325688" algn="l"/>
                <a:tab pos="2790825" algn="l"/>
                <a:tab pos="3257550" algn="l"/>
                <a:tab pos="3722688" algn="l"/>
                <a:tab pos="4187825" algn="l"/>
                <a:tab pos="4652963" algn="l"/>
                <a:tab pos="5119688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3963" algn="l"/>
                <a:tab pos="9309100" algn="l"/>
              </a:tabLst>
              <a:defRPr sz="1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CD61766-FE76-462E-9959-BFDA158B4CC8}" type="slidenum">
              <a:rPr lang="ru-RU" altLang="ru-RU" sz="12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93893" name="Text Box 3"/>
          <p:cNvSpPr txBox="1">
            <a:spLocks noChangeArrowheads="1"/>
          </p:cNvSpPr>
          <p:nvPr/>
        </p:nvSpPr>
        <p:spPr bwMode="auto">
          <a:xfrm>
            <a:off x="1122363" y="739775"/>
            <a:ext cx="4489450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93894" name="Rectangle 4"/>
          <p:cNvSpPr>
            <a:spLocks noGrp="1" noChangeArrowheads="1"/>
          </p:cNvSpPr>
          <p:nvPr>
            <p:ph type="body"/>
          </p:nvPr>
        </p:nvSpPr>
        <p:spPr>
          <a:xfrm>
            <a:off x="673100" y="4679950"/>
            <a:ext cx="538321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598488">
              <a:spcBef>
                <a:spcPct val="0"/>
              </a:spcBef>
            </a:pPr>
            <a:fld id="{0652DFA9-F0D7-4B5E-B478-22F5FD2700CF}" type="slidenum">
              <a:rPr lang="ru-RU" altLang="ru-RU" sz="1100" smtClean="0">
                <a:latin typeface="Arial" panose="020B0604020202020204" pitchFamily="34" charset="0"/>
              </a:rPr>
              <a:pPr defTabSz="598488">
                <a:spcBef>
                  <a:spcPct val="0"/>
                </a:spcBef>
              </a:pPr>
              <a:t>2</a:t>
            </a:fld>
            <a:endParaRPr lang="ru-RU" altLang="ru-RU" sz="1100">
              <a:latin typeface="Arial" panose="020B0604020202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08413" y="9358313"/>
            <a:ext cx="290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0617B8-73F9-4771-B809-28F1944CC0C6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08413" y="9358313"/>
            <a:ext cx="291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55455-5A1B-4A60-A981-D34378784F9E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120775" y="739775"/>
            <a:ext cx="4481513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4" name="Text Box 4"/>
          <p:cNvSpPr>
            <a:spLocks noGrp="1" noChangeArrowheads="1"/>
          </p:cNvSpPr>
          <p:nvPr>
            <p:ph type="body"/>
          </p:nvPr>
        </p:nvSpPr>
        <p:spPr>
          <a:xfrm>
            <a:off x="671513" y="4679950"/>
            <a:ext cx="5378450" cy="453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8"/>
              </a:spcBef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</a:pPr>
            <a:endParaRPr lang="ru-RU" alt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81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598488">
              <a:spcBef>
                <a:spcPct val="0"/>
              </a:spcBef>
            </a:pPr>
            <a:fld id="{0652DFA9-F0D7-4B5E-B478-22F5FD2700CF}" type="slidenum">
              <a:rPr lang="ru-RU" altLang="ru-RU" sz="1100" smtClean="0">
                <a:latin typeface="Arial" panose="020B0604020202020204" pitchFamily="34" charset="0"/>
              </a:rPr>
              <a:pPr defTabSz="598488">
                <a:spcBef>
                  <a:spcPct val="0"/>
                </a:spcBef>
              </a:pPr>
              <a:t>4</a:t>
            </a:fld>
            <a:endParaRPr lang="ru-RU" altLang="ru-RU" sz="1100">
              <a:latin typeface="Arial" panose="020B0604020202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08413" y="9358313"/>
            <a:ext cx="290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0617B8-73F9-4771-B809-28F1944CC0C6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08413" y="9358313"/>
            <a:ext cx="291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55455-5A1B-4A60-A981-D34378784F9E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120775" y="739775"/>
            <a:ext cx="4481513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4" name="Text Box 4"/>
          <p:cNvSpPr>
            <a:spLocks noGrp="1" noChangeArrowheads="1"/>
          </p:cNvSpPr>
          <p:nvPr>
            <p:ph type="body"/>
          </p:nvPr>
        </p:nvSpPr>
        <p:spPr>
          <a:xfrm>
            <a:off x="671513" y="4679950"/>
            <a:ext cx="5378450" cy="453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8"/>
              </a:spcBef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</a:pPr>
            <a:endParaRPr lang="ru-RU" alt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93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598488">
              <a:spcBef>
                <a:spcPct val="0"/>
              </a:spcBef>
            </a:pPr>
            <a:fld id="{0652DFA9-F0D7-4B5E-B478-22F5FD2700CF}" type="slidenum">
              <a:rPr lang="ru-RU" altLang="ru-RU" sz="1100" smtClean="0">
                <a:latin typeface="Arial" panose="020B0604020202020204" pitchFamily="34" charset="0"/>
              </a:rPr>
              <a:pPr defTabSz="598488">
                <a:spcBef>
                  <a:spcPct val="0"/>
                </a:spcBef>
              </a:pPr>
              <a:t>5</a:t>
            </a:fld>
            <a:endParaRPr lang="ru-RU" altLang="ru-RU" sz="1100">
              <a:latin typeface="Arial" panose="020B0604020202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08413" y="9358313"/>
            <a:ext cx="290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0617B8-73F9-4771-B809-28F1944CC0C6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08413" y="9358313"/>
            <a:ext cx="291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55455-5A1B-4A60-A981-D34378784F9E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120775" y="739775"/>
            <a:ext cx="4481513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4" name="Text Box 4"/>
          <p:cNvSpPr>
            <a:spLocks noGrp="1" noChangeArrowheads="1"/>
          </p:cNvSpPr>
          <p:nvPr>
            <p:ph type="body"/>
          </p:nvPr>
        </p:nvSpPr>
        <p:spPr>
          <a:xfrm>
            <a:off x="671513" y="4679950"/>
            <a:ext cx="5378450" cy="453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8"/>
              </a:spcBef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</a:pPr>
            <a:endParaRPr lang="ru-RU" alt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166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598488">
              <a:spcBef>
                <a:spcPct val="0"/>
              </a:spcBef>
            </a:pPr>
            <a:fld id="{0652DFA9-F0D7-4B5E-B478-22F5FD2700CF}" type="slidenum">
              <a:rPr lang="ru-RU" altLang="ru-RU" sz="1100" smtClean="0">
                <a:latin typeface="Arial" panose="020B0604020202020204" pitchFamily="34" charset="0"/>
              </a:rPr>
              <a:pPr defTabSz="598488">
                <a:spcBef>
                  <a:spcPct val="0"/>
                </a:spcBef>
              </a:pPr>
              <a:t>6</a:t>
            </a:fld>
            <a:endParaRPr lang="ru-RU" altLang="ru-RU" sz="1100">
              <a:latin typeface="Arial" panose="020B0604020202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08413" y="9358313"/>
            <a:ext cx="290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0617B8-73F9-4771-B809-28F1944CC0C6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08413" y="9358313"/>
            <a:ext cx="291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55455-5A1B-4A60-A981-D34378784F9E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120775" y="739775"/>
            <a:ext cx="4481513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4" name="Text Box 4"/>
          <p:cNvSpPr>
            <a:spLocks noGrp="1" noChangeArrowheads="1"/>
          </p:cNvSpPr>
          <p:nvPr>
            <p:ph type="body"/>
          </p:nvPr>
        </p:nvSpPr>
        <p:spPr>
          <a:xfrm>
            <a:off x="671513" y="4679950"/>
            <a:ext cx="5378450" cy="453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8"/>
              </a:spcBef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</a:pPr>
            <a:endParaRPr lang="ru-RU" alt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42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5984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/>
            </a:pPr>
            <a:fld id="{CA4B5EF9-8459-443C-8E34-8D1481C0BEF3}" type="slidenum">
              <a:rPr kumimoji="0" lang="ru-RU" altLang="ru-RU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59848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2913" algn="l"/>
                  <a:tab pos="887413" algn="l"/>
                  <a:tab pos="1333500" algn="l"/>
                  <a:tab pos="1779588" algn="l"/>
                  <a:tab pos="2224088" algn="l"/>
                  <a:tab pos="2670175" algn="l"/>
                  <a:tab pos="3116263" algn="l"/>
                  <a:tab pos="3560763" algn="l"/>
                  <a:tab pos="4006850" algn="l"/>
                  <a:tab pos="4451350" algn="l"/>
                  <a:tab pos="4899025" algn="l"/>
                  <a:tab pos="5343525" algn="l"/>
                  <a:tab pos="5788025" algn="l"/>
                  <a:tab pos="6235700" algn="l"/>
                  <a:tab pos="6680200" algn="l"/>
                  <a:tab pos="7124700" algn="l"/>
                  <a:tab pos="7572375" algn="l"/>
                  <a:tab pos="8016875" algn="l"/>
                  <a:tab pos="8461375" algn="l"/>
                  <a:tab pos="8907463" algn="l"/>
                </a:tabLst>
                <a:defRPr/>
              </a:pPr>
              <a:t>7</a:t>
            </a:fld>
            <a:endParaRPr kumimoji="0" lang="ru-RU" altLang="ru-RU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08413" y="9358313"/>
            <a:ext cx="290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AC28647-362F-466F-8506-2F224A90A524}" type="slidenum"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ru-RU" altLang="ru-R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3808413" y="9358313"/>
            <a:ext cx="291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D33211B-B322-429C-A524-A313FF7C1F93}" type="slidenum"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ru-RU" altLang="ru-R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1120775" y="739775"/>
            <a:ext cx="4481513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83" tIns="45342" rIns="90683" bIns="4534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854" name="Text Box 4"/>
          <p:cNvSpPr>
            <a:spLocks noGrp="1" noChangeArrowheads="1"/>
          </p:cNvSpPr>
          <p:nvPr>
            <p:ph type="body"/>
          </p:nvPr>
        </p:nvSpPr>
        <p:spPr>
          <a:xfrm>
            <a:off x="671513" y="4679950"/>
            <a:ext cx="5378450" cy="453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8"/>
              </a:spcBef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</a:pPr>
            <a:endParaRPr lang="ru-RU" alt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14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598488">
              <a:spcBef>
                <a:spcPct val="0"/>
              </a:spcBef>
            </a:pPr>
            <a:fld id="{0652DFA9-F0D7-4B5E-B478-22F5FD2700CF}" type="slidenum">
              <a:rPr lang="ru-RU" altLang="ru-RU" sz="1100" smtClean="0">
                <a:latin typeface="Arial" panose="020B0604020202020204" pitchFamily="34" charset="0"/>
              </a:rPr>
              <a:pPr defTabSz="598488">
                <a:spcBef>
                  <a:spcPct val="0"/>
                </a:spcBef>
              </a:pPr>
              <a:t>8</a:t>
            </a:fld>
            <a:endParaRPr lang="ru-RU" altLang="ru-RU" sz="1100">
              <a:latin typeface="Arial" panose="020B0604020202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08413" y="9358313"/>
            <a:ext cx="290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0617B8-73F9-4771-B809-28F1944CC0C6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08413" y="9358313"/>
            <a:ext cx="291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55455-5A1B-4A60-A981-D34378784F9E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120775" y="739775"/>
            <a:ext cx="4481513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4" name="Text Box 4"/>
          <p:cNvSpPr>
            <a:spLocks noGrp="1" noChangeArrowheads="1"/>
          </p:cNvSpPr>
          <p:nvPr>
            <p:ph type="body"/>
          </p:nvPr>
        </p:nvSpPr>
        <p:spPr>
          <a:xfrm>
            <a:off x="671513" y="4679950"/>
            <a:ext cx="5378450" cy="453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8"/>
              </a:spcBef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</a:pPr>
            <a:endParaRPr lang="ru-RU" alt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43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598488">
              <a:spcBef>
                <a:spcPct val="0"/>
              </a:spcBef>
            </a:pPr>
            <a:fld id="{0652DFA9-F0D7-4B5E-B478-22F5FD2700CF}" type="slidenum">
              <a:rPr lang="ru-RU" altLang="ru-RU" sz="1100" smtClean="0">
                <a:latin typeface="Arial" panose="020B0604020202020204" pitchFamily="34" charset="0"/>
              </a:rPr>
              <a:pPr defTabSz="598488">
                <a:spcBef>
                  <a:spcPct val="0"/>
                </a:spcBef>
              </a:pPr>
              <a:t>10</a:t>
            </a:fld>
            <a:endParaRPr lang="ru-RU" altLang="ru-RU" sz="1100">
              <a:latin typeface="Arial" panose="020B0604020202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08413" y="9358313"/>
            <a:ext cx="290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0617B8-73F9-4771-B809-28F1944CC0C6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08413" y="9358313"/>
            <a:ext cx="291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56" tIns="46413" rIns="89256" bIns="464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31988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6560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41132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570413" indent="-303213" defTabSz="5984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55455-5A1B-4A60-A981-D34378784F9E}" type="slidenum">
              <a:rPr lang="ru-RU" altLang="ru-R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120775" y="739775"/>
            <a:ext cx="4481513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83" tIns="45342" rIns="90683" bIns="4534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4" name="Text Box 4"/>
          <p:cNvSpPr>
            <a:spLocks noGrp="1" noChangeArrowheads="1"/>
          </p:cNvSpPr>
          <p:nvPr>
            <p:ph type="body"/>
          </p:nvPr>
        </p:nvSpPr>
        <p:spPr>
          <a:xfrm>
            <a:off x="671513" y="4679950"/>
            <a:ext cx="5378450" cy="453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8"/>
              </a:spcBef>
              <a:tabLst>
                <a:tab pos="0" algn="l"/>
                <a:tab pos="442913" algn="l"/>
                <a:tab pos="887413" algn="l"/>
                <a:tab pos="1333500" algn="l"/>
                <a:tab pos="1779588" algn="l"/>
                <a:tab pos="2224088" algn="l"/>
                <a:tab pos="2670175" algn="l"/>
                <a:tab pos="3116263" algn="l"/>
                <a:tab pos="3560763" algn="l"/>
                <a:tab pos="4006850" algn="l"/>
                <a:tab pos="4451350" algn="l"/>
                <a:tab pos="4899025" algn="l"/>
                <a:tab pos="5343525" algn="l"/>
                <a:tab pos="5788025" algn="l"/>
                <a:tab pos="6235700" algn="l"/>
                <a:tab pos="6680200" algn="l"/>
                <a:tab pos="7124700" algn="l"/>
                <a:tab pos="7572375" algn="l"/>
                <a:tab pos="8016875" algn="l"/>
                <a:tab pos="8461375" algn="l"/>
                <a:tab pos="8907463" algn="l"/>
              </a:tabLst>
            </a:pPr>
            <a:endParaRPr lang="ru-RU" alt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10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23900"/>
            <a:ext cx="6597650" cy="37115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4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6" descr="Рисунок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6405563"/>
            <a:ext cx="8670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7" descr="Безымянный-2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6116638"/>
            <a:ext cx="1576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760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9595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353668C4-22CE-451E-87EB-0CBB419A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59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9595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BC25FB85-8892-479D-9697-CB7A95EDC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27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9595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A867EBDC-8C2C-4CD6-971A-CD2D9F4D8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23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1" y="127002"/>
            <a:ext cx="2741083" cy="5997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7002"/>
            <a:ext cx="8020051" cy="5997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35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11625263" y="6465888"/>
            <a:ext cx="436562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rgbClr val="595959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595959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595959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59595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95511C7-ADD2-4641-83B6-AEB93122F67C}" type="slidenum">
              <a:rPr lang="ru-RU" altLang="ru-RU" sz="1600">
                <a:solidFill>
                  <a:srgbClr val="4D4D4D"/>
                </a:solidFill>
                <a:cs typeface="Arial" charset="0"/>
              </a:rPr>
              <a:pPr eaLnBrk="1" hangingPunct="1">
                <a:defRPr/>
              </a:pPr>
              <a:t>‹#›</a:t>
            </a:fld>
            <a:endParaRPr lang="ru-RU" altLang="ru-RU" sz="160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514138" y="6465888"/>
            <a:ext cx="436562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rgbClr val="595959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595959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595959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59595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977A7C-2EB9-4381-BDAB-DB422388D97A}" type="slidenum">
              <a:rPr lang="ru-RU" altLang="ru-RU" sz="1600">
                <a:solidFill>
                  <a:srgbClr val="4D4D4D"/>
                </a:solidFill>
                <a:cs typeface="Arial" charset="0"/>
              </a:rPr>
              <a:pPr eaLnBrk="1" hangingPunct="1">
                <a:defRPr/>
              </a:pPr>
              <a:t>‹#›</a:t>
            </a:fld>
            <a:endParaRPr lang="ru-RU" altLang="ru-RU" sz="160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5216" y="728640"/>
            <a:ext cx="11641552" cy="108014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altLang="ru-RU" sz="2400" b="1" kern="1200" dirty="0">
                <a:solidFill>
                  <a:srgbClr val="B41E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789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624734" y="6465889"/>
            <a:ext cx="436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1E1B953-829C-4E9F-92C4-B6577D71688C}" type="slidenum">
              <a:rPr lang="ru-RU" sz="1600" smtClean="0">
                <a:solidFill>
                  <a:srgbClr val="4D4D4D"/>
                </a:solidFill>
              </a:rPr>
              <a:pPr eaLnBrk="1" hangingPunct="1">
                <a:defRPr/>
              </a:pPr>
              <a:t>‹#›</a:t>
            </a:fld>
            <a:endParaRPr lang="ru-RU" sz="1600" dirty="0">
              <a:solidFill>
                <a:srgbClr val="4D4D4D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220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6" descr="Рисунок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6405563"/>
            <a:ext cx="8670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7" descr="Безымянный-2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6116638"/>
            <a:ext cx="1576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159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Прямоугольник 5"/>
          <p:cNvSpPr/>
          <p:nvPr userDrawn="1"/>
        </p:nvSpPr>
        <p:spPr bwMode="auto">
          <a:xfrm>
            <a:off x="373063" y="6573838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0415150-4109-4946-8AD6-623ABA35F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50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02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Прямоугольник 5"/>
          <p:cNvSpPr/>
          <p:nvPr userDrawn="1"/>
        </p:nvSpPr>
        <p:spPr bwMode="auto">
          <a:xfrm>
            <a:off x="373063" y="6573838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9595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8BA73338-74C6-4311-A9F8-16E840973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2923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09600" y="82550"/>
            <a:ext cx="11150600" cy="369888"/>
          </a:xfrm>
          <a:prstGeom prst="rect">
            <a:avLst/>
          </a:prstGeom>
          <a:ln>
            <a:noFill/>
          </a:ln>
        </p:spPr>
        <p:txBody>
          <a:bodyPr lIns="121920" tIns="60960" rIns="121920" bIns="6096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71B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1219170" fontAlgn="auto">
              <a:spcAft>
                <a:spcPts val="0"/>
              </a:spcAft>
              <a:defRPr/>
            </a:pPr>
            <a:r>
              <a:rPr lang="ru-RU" sz="2800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2" y="1604963"/>
            <a:ext cx="5380567" cy="45196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9" y="1604963"/>
            <a:ext cx="5380567" cy="45196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9603F3F-D467-4DBF-87C1-ABD9008B9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56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765E417-A887-4331-A77B-0F90B3EA7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3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6A4F0DA2-40FE-4E8E-93F0-490CA4DFC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63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817350" y="6564313"/>
            <a:ext cx="41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599002" eaLnBrk="1" hangingPunct="1">
              <a:defRPr/>
            </a:pPr>
            <a:fld id="{C7FB9BB1-BD81-49FF-9003-C30D6B2FD69D}" type="slidenum">
              <a:rPr lang="ru-RU" altLang="ru-RU" sz="1467">
                <a:solidFill>
                  <a:srgbClr val="4D4D4D"/>
                </a:solidFill>
              </a:rPr>
              <a:pPr defTabSz="599002" eaLnBrk="1" hangingPunct="1">
                <a:defRPr/>
              </a:pPr>
              <a:t>‹#›</a:t>
            </a:fld>
            <a:endParaRPr lang="ru-RU" altLang="ru-RU" sz="2133">
              <a:solidFill>
                <a:srgbClr val="4D4D4D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68113" y="6546850"/>
            <a:ext cx="43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582BE5CF-433E-478E-A979-955E4D95326B}" type="slidenum">
              <a:rPr lang="ru-RU" altLang="ru-RU" sz="16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defTabSz="914400" eaLnBrk="1" hangingPunct="1">
                <a:defRPr/>
              </a:pPr>
              <a:t>‹#›</a:t>
            </a:fld>
            <a:endParaRPr lang="ru-RU" altLang="ru-RU" sz="16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hlinkClick r:id="" action="ppaction://noaction"/>
          </p:cNvPr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r>
              <a:rPr lang="ru-RU" sz="1867" dirty="0">
                <a:solidFill>
                  <a:srgbClr val="0071BB"/>
                </a:solidFill>
                <a:cs typeface="Arial" panose="020B0604020202020204" pitchFamily="34" charset="0"/>
              </a:rPr>
              <a:t>/</a:t>
            </a: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HRMS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37659" y="82618"/>
            <a:ext cx="11151029" cy="370052"/>
          </a:xfrm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0071B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1834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андар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817350" y="6564313"/>
            <a:ext cx="41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599002" eaLnBrk="1" hangingPunct="1">
              <a:defRPr/>
            </a:pPr>
            <a:fld id="{C949E088-A89A-43E8-B32E-869B1B98089C}" type="slidenum">
              <a:rPr lang="ru-RU" altLang="ru-RU" sz="1467">
                <a:solidFill>
                  <a:srgbClr val="4D4D4D"/>
                </a:solidFill>
              </a:rPr>
              <a:pPr defTabSz="599002" eaLnBrk="1" hangingPunct="1">
                <a:defRPr/>
              </a:pPr>
              <a:t>‹#›</a:t>
            </a:fld>
            <a:endParaRPr lang="ru-RU" altLang="ru-RU" sz="2133">
              <a:solidFill>
                <a:srgbClr val="4D4D4D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Прямоугольник 5">
            <a:hlinkClick r:id="" action="ppaction://noaction"/>
          </p:cNvPr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68113" y="6546850"/>
            <a:ext cx="43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C38FE824-3C31-4723-B830-9E90ACAFCEA5}" type="slidenum">
              <a:rPr lang="ru-RU" altLang="ru-RU" sz="16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defTabSz="914400" eaLnBrk="1" hangingPunct="1">
                <a:defRPr/>
              </a:pPr>
              <a:t>‹#›</a:t>
            </a:fld>
            <a:endParaRPr lang="ru-RU" altLang="ru-RU" sz="16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9376" y="82618"/>
            <a:ext cx="11151029" cy="370052"/>
          </a:xfrm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0071B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18039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DFBA1CB1-51B9-4C3D-A636-C7DF95502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5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6A9164A-4558-4188-A7A5-317734433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91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DE8C9B95-887A-413C-90B3-3BCE1D40E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49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1" y="127002"/>
            <a:ext cx="2741083" cy="5997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7002"/>
            <a:ext cx="8020051" cy="5997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609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F74E8721-67FD-4BE8-8AE9-652F88AB57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7350" y="6564313"/>
            <a:ext cx="41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599002" eaLnBrk="1" hangingPunct="1">
              <a:defRPr/>
            </a:pPr>
            <a:fld id="{155C1133-E8DB-4978-9263-3B18C3AB8096}" type="slidenum">
              <a:rPr lang="ru-RU" altLang="ru-RU" sz="1467">
                <a:solidFill>
                  <a:srgbClr val="4D4D4D"/>
                </a:solidFill>
              </a:rPr>
              <a:pPr defTabSz="599002" eaLnBrk="1" hangingPunct="1">
                <a:defRPr/>
              </a:pPr>
              <a:t>‹#›</a:t>
            </a:fld>
            <a:endParaRPr lang="ru-RU" altLang="ru-RU" sz="2133">
              <a:solidFill>
                <a:srgbClr val="4D4D4D"/>
              </a:solidFill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D4A03746-1E29-453C-9DC2-0803F8028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AB15AFD5-0341-45C5-8F4A-7A9AAACF2AFB}"/>
              </a:ext>
            </a:extLst>
          </p:cNvPr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195CFE9-6648-48B0-B9E6-D497E4392F12}"/>
              </a:ext>
            </a:extLst>
          </p:cNvPr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r>
              <a:rPr lang="ru-RU" sz="1867" dirty="0">
                <a:solidFill>
                  <a:srgbClr val="0071BB"/>
                </a:solidFill>
                <a:cs typeface="Arial" panose="020B0604020202020204" pitchFamily="34" charset="0"/>
              </a:rPr>
              <a:t>/</a:t>
            </a: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HRMS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3277F2-CA36-4D33-A467-8D710680A3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68113" y="6546850"/>
            <a:ext cx="43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DE0BDFD7-2277-4630-8120-46D9A2CACB2F}" type="slidenum">
              <a:rPr lang="ru-RU" altLang="ru-RU" sz="16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defTabSz="914400" eaLnBrk="1" hangingPunct="1">
                <a:defRPr/>
              </a:pPr>
              <a:t>‹#›</a:t>
            </a:fld>
            <a:endParaRPr lang="ru-RU" altLang="ru-RU" sz="16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9376" y="82618"/>
            <a:ext cx="11151029" cy="370052"/>
          </a:xfrm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0071B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966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6601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1817350" y="6564313"/>
            <a:ext cx="41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fld id="{DC5A3BD3-93E2-4818-B120-38EA3EED1D6D}" type="slidenum">
              <a:rPr lang="ru-RU" altLang="ru-RU" sz="1400">
                <a:solidFill>
                  <a:srgbClr val="4D4D4D"/>
                </a:solidFill>
              </a:rPr>
              <a:pPr eaLnBrk="1" hangingPunct="1"/>
              <a:t>‹#›</a:t>
            </a:fld>
            <a:endParaRPr lang="ru-RU" altLang="ru-RU" sz="2100">
              <a:solidFill>
                <a:srgbClr val="4D4D4D"/>
              </a:solidFill>
            </a:endParaRPr>
          </a:p>
        </p:txBody>
      </p:sp>
      <p:pic>
        <p:nvPicPr>
          <p:cNvPr id="5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68113" y="6546850"/>
            <a:ext cx="43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defRPr/>
            </a:pPr>
            <a:fld id="{848A3F62-24B0-485F-85C6-DC09727AAB25}" type="slidenum">
              <a:rPr lang="ru-RU" altLang="ru-RU" sz="1600" smtClean="0">
                <a:solidFill>
                  <a:srgbClr val="4D4D4D"/>
                </a:solidFill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ru-RU" altLang="ru-RU" sz="160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6100" y="82618"/>
            <a:ext cx="11228321" cy="370052"/>
          </a:xfrm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0071B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2" y="740296"/>
            <a:ext cx="8534400" cy="744488"/>
          </a:xfrm>
        </p:spPr>
        <p:txBody>
          <a:bodyPr/>
          <a:lstStyle>
            <a:lvl1pPr marL="0" indent="0">
              <a:buNone/>
              <a:defRPr kumimoji="0" lang="ru-RU" sz="2400" b="1" i="0" u="none" strike="noStrike" kern="1200" cap="none" spc="0" normalizeH="0" baseline="0">
                <a:ln>
                  <a:noFill/>
                </a:ln>
                <a:solidFill>
                  <a:srgbClr val="B41E00"/>
                </a:solidFill>
                <a:effectLst/>
                <a:uLnTx/>
                <a:uFillTx/>
                <a:latin typeface="Arial"/>
                <a:cs typeface="Arial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717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6" descr="Рисунок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6405563"/>
            <a:ext cx="8670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7" descr="Безымянный-2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6116638"/>
            <a:ext cx="1576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1916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Прямоугольник 5"/>
          <p:cNvSpPr/>
          <p:nvPr userDrawn="1"/>
        </p:nvSpPr>
        <p:spPr bwMode="auto">
          <a:xfrm>
            <a:off x="373063" y="6573838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16E68E5-299D-4E13-9ADC-BDA87E8F3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91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6133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09600" y="82550"/>
            <a:ext cx="11150600" cy="369888"/>
          </a:xfrm>
          <a:prstGeom prst="rect">
            <a:avLst/>
          </a:prstGeom>
          <a:ln>
            <a:noFill/>
          </a:ln>
        </p:spPr>
        <p:txBody>
          <a:bodyPr lIns="121920" tIns="60960" rIns="121920" bIns="6096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71B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1219170" fontAlgn="auto">
              <a:spcAft>
                <a:spcPts val="0"/>
              </a:spcAft>
              <a:defRPr/>
            </a:pPr>
            <a:r>
              <a:rPr lang="ru-RU" sz="2800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2" y="1604963"/>
            <a:ext cx="5380567" cy="45196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9" y="1604963"/>
            <a:ext cx="5380567" cy="45196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87DC2222-25E1-429D-8DB4-B4B281718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22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27CBBB7-3C8A-42ED-96A1-779FB2012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84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08C87C6-AB05-4F89-B9CA-B201EDEB5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95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817350" y="6564313"/>
            <a:ext cx="41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599002" eaLnBrk="1" hangingPunct="1">
              <a:defRPr/>
            </a:pPr>
            <a:fld id="{1DB05885-F17C-4F28-B6A1-4F53AFAF923E}" type="slidenum">
              <a:rPr lang="ru-RU" altLang="ru-RU" sz="1467">
                <a:solidFill>
                  <a:srgbClr val="4D4D4D"/>
                </a:solidFill>
              </a:rPr>
              <a:pPr defTabSz="599002" eaLnBrk="1" hangingPunct="1">
                <a:defRPr/>
              </a:pPr>
              <a:t>‹#›</a:t>
            </a:fld>
            <a:endParaRPr lang="ru-RU" altLang="ru-RU" sz="2133">
              <a:solidFill>
                <a:srgbClr val="4D4D4D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496600" y="6546850"/>
            <a:ext cx="43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97F63BED-4B3C-4D01-90E5-DAB40F123C8A}" type="slidenum">
              <a:rPr lang="ru-RU" altLang="ru-RU" sz="16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defTabSz="914400" eaLnBrk="1" hangingPunct="1">
                <a:defRPr/>
              </a:pPr>
              <a:t>‹#›</a:t>
            </a:fld>
            <a:endParaRPr lang="ru-RU" altLang="ru-RU" sz="16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407368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9587" y="82618"/>
            <a:ext cx="11151029" cy="370052"/>
          </a:xfrm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0071B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329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817350" y="6564313"/>
            <a:ext cx="41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599002" eaLnBrk="1" hangingPunct="1">
              <a:defRPr/>
            </a:pPr>
            <a:fld id="{51567E9B-5ADD-4802-9331-6BD8D51B45BD}" type="slidenum">
              <a:rPr lang="ru-RU" altLang="ru-RU" sz="1467">
                <a:solidFill>
                  <a:srgbClr val="4D4D4D"/>
                </a:solidFill>
              </a:rPr>
              <a:pPr defTabSz="599002" eaLnBrk="1" hangingPunct="1">
                <a:defRPr/>
              </a:pPr>
              <a:t>‹#›</a:t>
            </a:fld>
            <a:endParaRPr lang="ru-RU" altLang="ru-RU" sz="2133">
              <a:solidFill>
                <a:srgbClr val="4D4D4D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Прямоугольник 5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68113" y="6546850"/>
            <a:ext cx="43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183EF497-FE07-4A42-BEEC-5319E25B64E9}" type="slidenum">
              <a:rPr lang="ru-RU" altLang="ru-RU" sz="16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defTabSz="914400" eaLnBrk="1" hangingPunct="1">
                <a:defRPr/>
              </a:pPr>
              <a:t>‹#›</a:t>
            </a:fld>
            <a:endParaRPr lang="ru-RU" altLang="ru-RU" sz="16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9376" y="82618"/>
            <a:ext cx="11151029" cy="370052"/>
          </a:xfrm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0071B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7324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EE99E66-4E28-42F3-B4DD-D6DE4C97E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09600" y="82550"/>
            <a:ext cx="11150600" cy="369888"/>
          </a:xfrm>
          <a:prstGeom prst="rect">
            <a:avLst/>
          </a:prstGeom>
          <a:ln>
            <a:noFill/>
          </a:ln>
        </p:spPr>
        <p:txBody>
          <a:bodyPr lIns="121920" tIns="60960" rIns="121920" bIns="6096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71B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1219170" fontAlgn="auto">
              <a:spcAft>
                <a:spcPts val="0"/>
              </a:spcAft>
              <a:defRPr/>
            </a:pPr>
            <a:r>
              <a:rPr lang="ru-RU" sz="2800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2" y="1604963"/>
            <a:ext cx="5380567" cy="45196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9" y="1604963"/>
            <a:ext cx="5380567" cy="45196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9595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B988FDF8-5A0C-4A24-AD0F-C6DBE93B74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676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041481F-EC60-4EA9-ABDA-B95DF5EAB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14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/>
          <a:lstStyle>
            <a:lvl1pPr algn="r" defTabSz="599002">
              <a:defRPr sz="1867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05A2668-1182-44B3-B837-F752EE1C0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06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1" y="127002"/>
            <a:ext cx="2741083" cy="5997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7002"/>
            <a:ext cx="8020051" cy="5997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962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9595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5B9BF3AE-9FAF-4CC2-BF5D-DDA5ED33F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80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609600" y="82550"/>
            <a:ext cx="1115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 anchor="ctr"/>
          <a:lstStyle>
            <a:lvl1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31988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6560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41132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570413" indent="-3032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>
                <a:solidFill>
                  <a:srgbClr val="0071BB"/>
                </a:solidFill>
                <a:latin typeface="Arial Narrow" panose="020B0606020202030204" pitchFamily="34" charset="0"/>
              </a:rPr>
              <a:t>Образец 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alfahrms.ru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867775" y="65198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9595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03EC7F04-F609-43FE-8604-9D347900C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86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1817350" y="6564313"/>
            <a:ext cx="41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fld id="{DC5A3BD3-93E2-4818-B120-38EA3EED1D6D}" type="slidenum">
              <a:rPr lang="ru-RU" altLang="ru-RU" sz="1400">
                <a:solidFill>
                  <a:srgbClr val="4D4D4D"/>
                </a:solidFill>
              </a:rPr>
              <a:pPr eaLnBrk="1" hangingPunct="1"/>
              <a:t>‹#›</a:t>
            </a:fld>
            <a:endParaRPr lang="ru-RU" altLang="ru-RU" sz="2100">
              <a:solidFill>
                <a:srgbClr val="4D4D4D"/>
              </a:solidFill>
            </a:endParaRPr>
          </a:p>
        </p:txBody>
      </p:sp>
      <p:pic>
        <p:nvPicPr>
          <p:cNvPr id="5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68113" y="6546850"/>
            <a:ext cx="43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defRPr/>
            </a:pPr>
            <a:fld id="{848A3F62-24B0-485F-85C6-DC09727AAB25}" type="slidenum">
              <a:rPr lang="ru-RU" altLang="ru-RU" sz="1600" smtClean="0">
                <a:solidFill>
                  <a:srgbClr val="4D4D4D"/>
                </a:solidFill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ru-RU" altLang="ru-RU" sz="160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6100" y="82618"/>
            <a:ext cx="11228321" cy="370052"/>
          </a:xfrm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0071B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2" y="740296"/>
            <a:ext cx="8534400" cy="744488"/>
          </a:xfrm>
        </p:spPr>
        <p:txBody>
          <a:bodyPr/>
          <a:lstStyle>
            <a:lvl1pPr marL="0" indent="0">
              <a:buNone/>
              <a:defRPr kumimoji="0" lang="ru-RU" sz="2400" b="1" i="0" u="none" strike="noStrike" kern="1200" cap="none" spc="0" normalizeH="0" baseline="0">
                <a:ln>
                  <a:noFill/>
                </a:ln>
                <a:solidFill>
                  <a:srgbClr val="B41E00"/>
                </a:solidFill>
                <a:effectLst/>
                <a:uLnTx/>
                <a:uFillTx/>
                <a:latin typeface="Arial"/>
                <a:cs typeface="Arial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402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_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1817350" y="6564313"/>
            <a:ext cx="41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fld id="{2A4AFC24-F976-4970-A404-2A985D25A2DF}" type="slidenum">
              <a:rPr lang="ru-RU" altLang="ru-RU" sz="1400">
                <a:solidFill>
                  <a:srgbClr val="4D4D4D"/>
                </a:solidFill>
              </a:rPr>
              <a:pPr eaLnBrk="1" hangingPunct="1"/>
              <a:t>‹#›</a:t>
            </a:fld>
            <a:endParaRPr lang="ru-RU" altLang="ru-RU" sz="2100">
              <a:solidFill>
                <a:srgbClr val="4D4D4D"/>
              </a:solidFill>
            </a:endParaRPr>
          </a:p>
        </p:txBody>
      </p:sp>
      <p:pic>
        <p:nvPicPr>
          <p:cNvPr id="5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68113" y="6546850"/>
            <a:ext cx="43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defRPr/>
            </a:pPr>
            <a:fld id="{5A9719AB-7D73-4FA3-8B91-09677020A034}" type="slidenum">
              <a:rPr lang="ru-RU" altLang="ru-RU" sz="1600" smtClean="0">
                <a:solidFill>
                  <a:srgbClr val="4D4D4D"/>
                </a:solidFill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ru-RU" altLang="ru-RU" sz="160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6100" y="82618"/>
            <a:ext cx="11228321" cy="370052"/>
          </a:xfrm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0071B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2" y="740296"/>
            <a:ext cx="11233646" cy="744488"/>
          </a:xfrm>
        </p:spPr>
        <p:txBody>
          <a:bodyPr/>
          <a:lstStyle>
            <a:lvl1pPr marL="0" indent="0">
              <a:buNone/>
              <a:defRPr kumimoji="0" lang="ru-RU" sz="2400" b="1" i="0" u="none" strike="noStrike" kern="1200" cap="none" spc="0" normalizeH="0" baseline="0">
                <a:ln>
                  <a:noFill/>
                </a:ln>
                <a:solidFill>
                  <a:srgbClr val="B41E00"/>
                </a:solidFill>
                <a:effectLst/>
                <a:uLnTx/>
                <a:uFillTx/>
                <a:latin typeface="Arial"/>
                <a:cs typeface="Arial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055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817350" y="6564313"/>
            <a:ext cx="41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fld id="{78E4CB4D-C477-46FB-BEE8-FFB244862CF1}" type="slidenum">
              <a:rPr lang="ru-RU" altLang="ru-RU" sz="1400">
                <a:solidFill>
                  <a:srgbClr val="4D4D4D"/>
                </a:solidFill>
              </a:rPr>
              <a:pPr eaLnBrk="1" hangingPunct="1"/>
              <a:t>‹#›</a:t>
            </a:fld>
            <a:endParaRPr lang="ru-RU" altLang="ru-RU" sz="2100">
              <a:solidFill>
                <a:srgbClr val="4D4D4D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46100" y="525463"/>
            <a:ext cx="113109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Прямоугольник 5"/>
          <p:cNvSpPr/>
          <p:nvPr userDrawn="1"/>
        </p:nvSpPr>
        <p:spPr bwMode="auto">
          <a:xfrm>
            <a:off x="373063" y="6588125"/>
            <a:ext cx="2668587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defTabSz="1219170" eaLnBrk="1" hangingPunct="1">
              <a:defRPr/>
            </a:pPr>
            <a:r>
              <a:rPr lang="en-US" sz="1867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alfasystem.ru</a:t>
            </a:r>
            <a:endParaRPr lang="ru-RU" sz="1867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68113" y="6546850"/>
            <a:ext cx="43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defRPr/>
            </a:pPr>
            <a:fld id="{ED38A98F-FB2E-4644-8693-C3BBF07600FB}" type="slidenum">
              <a:rPr lang="ru-RU" altLang="ru-RU" sz="1600" smtClean="0">
                <a:solidFill>
                  <a:srgbClr val="4D4D4D"/>
                </a:solidFill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ru-RU" altLang="ru-RU" sz="160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9376" y="82618"/>
            <a:ext cx="11151029" cy="370052"/>
          </a:xfrm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0071B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92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 userDrawn="1"/>
        </p:nvSpPr>
        <p:spPr bwMode="auto">
          <a:xfrm>
            <a:off x="769938" y="6199188"/>
            <a:ext cx="106521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7000"/>
            <a:ext cx="109648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8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16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  <p:sldLayoutId id="2147484317" r:id="rId13"/>
    <p:sldLayoutId id="2147484330" r:id="rId14"/>
    <p:sldLayoutId id="2147484331" r:id="rId15"/>
    <p:sldLayoutId id="2147484332" r:id="rId16"/>
  </p:sldLayoutIdLst>
  <p:txStyles>
    <p:titleStyle>
      <a:lvl1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3352716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3962301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4571886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5181470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455613" indent="-455613" algn="l" defTabSz="598488" rtl="0" eaLnBrk="0" fontAlgn="base" hangingPunct="0">
        <a:spcBef>
          <a:spcPts val="10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989013" indent="-379413" algn="l" defTabSz="598488" rtl="0" eaLnBrk="0" fontAlgn="base" hangingPunct="0">
        <a:spcBef>
          <a:spcPts val="9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700">
          <a:solidFill>
            <a:srgbClr val="000000"/>
          </a:solidFill>
          <a:latin typeface="+mn-lt"/>
          <a:ea typeface="+mn-ea"/>
          <a:cs typeface="+mn-cs"/>
        </a:defRPr>
      </a:lvl2pPr>
      <a:lvl3pPr marL="1522413" indent="-303213" algn="l" defTabSz="598488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2132013" indent="-303213" algn="l" defTabSz="598488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741613" indent="-303213" algn="l" defTabSz="598488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3352716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6pPr>
      <a:lvl7pPr marL="3962301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7pPr>
      <a:lvl8pPr marL="4571886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8pPr>
      <a:lvl9pPr marL="5181470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 userDrawn="1"/>
        </p:nvSpPr>
        <p:spPr bwMode="auto">
          <a:xfrm>
            <a:off x="769938" y="6199188"/>
            <a:ext cx="106521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7000"/>
            <a:ext cx="109648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2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8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14752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  <p:sldLayoutId id="2147484347" r:id="rId13"/>
    <p:sldLayoutId id="2147484348" r:id="rId14"/>
  </p:sldLayoutIdLst>
  <p:txStyles>
    <p:titleStyle>
      <a:lvl1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3352716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3962301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4571886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5181470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455613" indent="-455613" algn="l" defTabSz="598488" rtl="0" eaLnBrk="0" fontAlgn="base" hangingPunct="0">
        <a:spcBef>
          <a:spcPts val="10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989013" indent="-379413" algn="l" defTabSz="598488" rtl="0" eaLnBrk="0" fontAlgn="base" hangingPunct="0">
        <a:spcBef>
          <a:spcPts val="9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3700">
          <a:solidFill>
            <a:srgbClr val="000000"/>
          </a:solidFill>
          <a:latin typeface="+mn-lt"/>
          <a:ea typeface="+mn-ea"/>
          <a:cs typeface="+mn-cs"/>
        </a:defRPr>
      </a:lvl2pPr>
      <a:lvl3pPr marL="1522413" indent="-303213" algn="l" defTabSz="598488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2132013" indent="-303213" algn="l" defTabSz="598488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741613" indent="-303213" algn="l" defTabSz="598488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3352716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6pPr>
      <a:lvl7pPr marL="3962301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7pPr>
      <a:lvl8pPr marL="4571886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8pPr>
      <a:lvl9pPr marL="5181470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 userDrawn="1"/>
        </p:nvSpPr>
        <p:spPr bwMode="auto">
          <a:xfrm>
            <a:off x="769938" y="6199188"/>
            <a:ext cx="106521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7000"/>
            <a:ext cx="109648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8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887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</p:sldLayoutIdLst>
  <p:txStyles>
    <p:titleStyle>
      <a:lvl1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5984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3352716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3962301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4571886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5181470" indent="-304792" algn="ctr" defTabSz="59900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867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455613" indent="-455613" algn="l" defTabSz="598488" rtl="0" eaLnBrk="0" fontAlgn="base" hangingPunct="0">
        <a:spcBef>
          <a:spcPts val="10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989013" indent="-379413" algn="l" defTabSz="598488" rtl="0" eaLnBrk="0" fontAlgn="base" hangingPunct="0">
        <a:spcBef>
          <a:spcPts val="9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3700">
          <a:solidFill>
            <a:srgbClr val="000000"/>
          </a:solidFill>
          <a:latin typeface="+mn-lt"/>
          <a:ea typeface="+mn-ea"/>
          <a:cs typeface="+mn-cs"/>
        </a:defRPr>
      </a:lvl2pPr>
      <a:lvl3pPr marL="1522413" indent="-303213" algn="l" defTabSz="598488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2132013" indent="-303213" algn="l" defTabSz="598488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741613" indent="-303213" algn="l" defTabSz="598488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3352716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6pPr>
      <a:lvl7pPr marL="3962301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7pPr>
      <a:lvl8pPr marL="4571886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8pPr>
      <a:lvl9pPr marL="5181470" indent="-304792" algn="l" defTabSz="599002" rtl="0" eaLnBrk="0" fontAlgn="base" hangingPunct="0">
        <a:spcBef>
          <a:spcPts val="66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67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82340" y="2236594"/>
            <a:ext cx="7898036" cy="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0000" tIns="62400" rIns="120000" bIns="624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599002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5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Alfa-MNF </a:t>
            </a:r>
            <a:r>
              <a:rPr lang="ru-RU" altLang="ru-RU" sz="5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гарант качества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582340" y="3501008"/>
            <a:ext cx="3865588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kern="0" dirty="0">
                <a:solidFill>
                  <a:srgbClr val="595959"/>
                </a:solidFill>
                <a:latin typeface="Arial Narrow" pitchFamily="34" charset="0"/>
              </a:rPr>
              <a:t>Система </a:t>
            </a:r>
            <a:r>
              <a:rPr lang="en-US" altLang="ru-RU" sz="3600" kern="0" dirty="0">
                <a:solidFill>
                  <a:srgbClr val="595959"/>
                </a:solidFill>
                <a:latin typeface="Arial Narrow" pitchFamily="34" charset="0"/>
              </a:rPr>
              <a:t>Alfa</a:t>
            </a:r>
            <a:endParaRPr lang="ru-RU" altLang="ru-RU" sz="3600" kern="0" dirty="0">
              <a:solidFill>
                <a:srgbClr val="595959"/>
              </a:solidFill>
              <a:latin typeface="Arial Narrow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 flipH="1">
            <a:off x="1533175" y="2319703"/>
            <a:ext cx="1" cy="185865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82340" y="3948683"/>
            <a:ext cx="3241675" cy="22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US" altLang="ru-RU" sz="1050" dirty="0">
                <a:solidFill>
                  <a:srgbClr val="595959"/>
                </a:solidFill>
                <a:latin typeface="Arial Narrow" pitchFamily="34" charset="0"/>
              </a:rPr>
              <a:t>©</a:t>
            </a:r>
            <a:r>
              <a:rPr lang="ru-RU" altLang="ru-RU" sz="1050" dirty="0">
                <a:solidFill>
                  <a:srgbClr val="595959"/>
                </a:solidFill>
                <a:latin typeface="Arial Narrow" pitchFamily="34" charset="0"/>
              </a:rPr>
              <a:t> ЗАО «Компания </a:t>
            </a:r>
            <a:r>
              <a:rPr lang="ru-RU" altLang="ru-RU" sz="1050" dirty="0" err="1">
                <a:solidFill>
                  <a:srgbClr val="595959"/>
                </a:solidFill>
                <a:latin typeface="Arial Narrow" pitchFamily="34" charset="0"/>
              </a:rPr>
              <a:t>Информконтакт</a:t>
            </a:r>
            <a:r>
              <a:rPr lang="ru-RU" altLang="ru-RU" sz="1050" dirty="0">
                <a:solidFill>
                  <a:srgbClr val="595959"/>
                </a:solidFill>
                <a:latin typeface="Arial Narrow" pitchFamily="34" charset="0"/>
              </a:rPr>
              <a:t>», версия  1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335360" y="116632"/>
            <a:ext cx="12169775" cy="369887"/>
          </a:xfrm>
        </p:spPr>
        <p:txBody>
          <a:bodyPr/>
          <a:lstStyle/>
          <a:p>
            <a:r>
              <a:rPr lang="ru-RU" altLang="ru-RU" dirty="0"/>
              <a:t> «Личное дело» изделия – база для анализа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A42CAD-7EE2-4E92-A3D2-DDF754137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843480"/>
            <a:ext cx="6413435" cy="41012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2A47765-178E-4216-891C-5A6D16C866CA}"/>
              </a:ext>
            </a:extLst>
          </p:cNvPr>
          <p:cNvSpPr/>
          <p:nvPr/>
        </p:nvSpPr>
        <p:spPr>
          <a:xfrm>
            <a:off x="478056" y="646471"/>
            <a:ext cx="324168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Что знаем?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731EF033-FDD0-4976-BBC9-7BF23A2A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56" y="1051385"/>
            <a:ext cx="2881640" cy="49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buSzTx/>
              <a:tabLst/>
              <a:defRPr/>
            </a:pPr>
            <a:r>
              <a:rPr lang="ru-RU" sz="2000" kern="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Из чего сделано?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buSzTx/>
              <a:tabLst/>
              <a:defRPr/>
            </a:pPr>
            <a:r>
              <a:rPr lang="ru-RU" kern="0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rPr>
              <a:t>Фактический состав изделия - до партии материалов и комплектующих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buSzTx/>
              <a:tabLst/>
              <a:defRPr/>
            </a:pPr>
            <a:r>
              <a:rPr lang="ru-RU" sz="2000" kern="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Кто и на чём делал? </a:t>
            </a:r>
          </a:p>
          <a:p>
            <a:pPr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defRPr/>
            </a:pPr>
            <a:r>
              <a:rPr lang="ru-RU" kern="0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rPr>
              <a:t>Персонализация операций</a:t>
            </a:r>
          </a:p>
          <a:p>
            <a:pPr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defRPr/>
            </a:pPr>
            <a:r>
              <a:rPr lang="ru-RU" kern="0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rPr>
              <a:t>Данные о рабочем центре</a:t>
            </a:r>
          </a:p>
          <a:p>
            <a:pPr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defRPr/>
            </a:pPr>
            <a:r>
              <a:rPr lang="ru-RU" sz="2000" kern="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Что с качеством?</a:t>
            </a:r>
          </a:p>
          <a:p>
            <a:pPr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defRPr/>
            </a:pPr>
            <a:r>
              <a:rPr lang="ru-RU" kern="0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rPr>
              <a:t>Результаты контроля качества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buSzTx/>
              <a:tabLst/>
              <a:defRPr/>
            </a:pPr>
            <a:r>
              <a:rPr lang="ru-RU" sz="2000" kern="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Куда потрачены деньги?</a:t>
            </a:r>
          </a:p>
          <a:p>
            <a:pPr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defRPr/>
            </a:pPr>
            <a:r>
              <a:rPr lang="ru-RU" kern="0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rPr>
              <a:t>Раздельный учёт затрат</a:t>
            </a:r>
          </a:p>
          <a:p>
            <a:pPr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defRPr/>
            </a:pPr>
            <a:r>
              <a:rPr lang="ru-RU" sz="2000" kern="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Что было потом?</a:t>
            </a:r>
          </a:p>
          <a:p>
            <a:pPr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B41E00"/>
              </a:buClr>
              <a:defRPr/>
            </a:pPr>
            <a:r>
              <a:rPr lang="ru-RU" kern="0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rPr>
              <a:t>История </a:t>
            </a:r>
            <a:r>
              <a:rPr lang="ru-RU" kern="0" dirty="0" err="1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rPr>
              <a:t>постпродажного</a:t>
            </a:r>
            <a:r>
              <a:rPr lang="ru-RU" kern="0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rPr>
              <a:t> обслуживания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4655201-8256-4B4D-914D-D3381C0F64F4}"/>
              </a:ext>
            </a:extLst>
          </p:cNvPr>
          <p:cNvSpPr/>
          <p:nvPr/>
        </p:nvSpPr>
        <p:spPr>
          <a:xfrm>
            <a:off x="10528384" y="937463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89013" indent="-379413"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522413" indent="-303213"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2132013" indent="-303213"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741613" indent="-303213"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Например,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всегда известно: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6580335-D97D-4414-B2F7-EE7A1A1CB1C3}"/>
              </a:ext>
            </a:extLst>
          </p:cNvPr>
          <p:cNvSpPr/>
          <p:nvPr/>
        </p:nvSpPr>
        <p:spPr>
          <a:xfrm>
            <a:off x="10528384" y="1771377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какая партия изделий…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ECACC07-5F2B-428A-9CD8-9EE8240769D4}"/>
              </a:ext>
            </a:extLst>
          </p:cNvPr>
          <p:cNvSpPr/>
          <p:nvPr/>
        </p:nvSpPr>
        <p:spPr>
          <a:xfrm>
            <a:off x="10528384" y="3143870"/>
            <a:ext cx="144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…из каких материалов, комплектующих и ДСЕ…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F2CC48A-6633-42BD-8058-C7A957C2543A}"/>
              </a:ext>
            </a:extLst>
          </p:cNvPr>
          <p:cNvSpPr/>
          <p:nvPr/>
        </p:nvSpPr>
        <p:spPr>
          <a:xfrm>
            <a:off x="10528384" y="4860449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…каких партий поставки…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3911D33-D2DC-4229-B265-2C28051851DC}"/>
              </a:ext>
            </a:extLst>
          </p:cNvPr>
          <p:cNvSpPr/>
          <p:nvPr/>
        </p:nvSpPr>
        <p:spPr>
          <a:xfrm>
            <a:off x="10528384" y="5661248"/>
            <a:ext cx="178998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89013" indent="-379413"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522413" indent="-303213"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2132013" indent="-303213"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741613" indent="-303213" algn="l" defTabSz="59848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изготовлена</a:t>
            </a:r>
          </a:p>
        </p:txBody>
      </p:sp>
      <p:sp>
        <p:nvSpPr>
          <p:cNvPr id="21" name="Выноска: изогнутая линия с чертой 20">
            <a:extLst>
              <a:ext uri="{FF2B5EF4-FFF2-40B4-BE49-F238E27FC236}">
                <a16:creationId xmlns:a16="http://schemas.microsoft.com/office/drawing/2014/main" xmlns="" id="{08B2A07E-D7A0-4520-90A3-BB13D780E32B}"/>
              </a:ext>
            </a:extLst>
          </p:cNvPr>
          <p:cNvSpPr/>
          <p:nvPr/>
        </p:nvSpPr>
        <p:spPr bwMode="auto">
          <a:xfrm>
            <a:off x="10632504" y="1772816"/>
            <a:ext cx="1656184" cy="60043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23128"/>
              <a:gd name="adj5" fmla="val 98549"/>
              <a:gd name="adj6" fmla="val -89181"/>
            </a:avLst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Выноска: изогнутая линия с чертой 21">
            <a:extLst>
              <a:ext uri="{FF2B5EF4-FFF2-40B4-BE49-F238E27FC236}">
                <a16:creationId xmlns:a16="http://schemas.microsoft.com/office/drawing/2014/main" xmlns="" id="{98DCF3CF-F182-460F-9CA7-09A52A898790}"/>
              </a:ext>
            </a:extLst>
          </p:cNvPr>
          <p:cNvSpPr/>
          <p:nvPr/>
        </p:nvSpPr>
        <p:spPr bwMode="auto">
          <a:xfrm>
            <a:off x="10560496" y="3143870"/>
            <a:ext cx="1656184" cy="1077218"/>
          </a:xfrm>
          <a:prstGeom prst="accentCallout2">
            <a:avLst>
              <a:gd name="adj1" fmla="val 17847"/>
              <a:gd name="adj2" fmla="val -5396"/>
              <a:gd name="adj3" fmla="val 17130"/>
              <a:gd name="adj4" fmla="val -18727"/>
              <a:gd name="adj5" fmla="val 94347"/>
              <a:gd name="adj6" fmla="val -83457"/>
            </a:avLst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Выноска: изогнутая линия с чертой 22">
            <a:extLst>
              <a:ext uri="{FF2B5EF4-FFF2-40B4-BE49-F238E27FC236}">
                <a16:creationId xmlns:a16="http://schemas.microsoft.com/office/drawing/2014/main" xmlns="" id="{E7362205-3614-46F7-949A-75ED8B856A18}"/>
              </a:ext>
            </a:extLst>
          </p:cNvPr>
          <p:cNvSpPr/>
          <p:nvPr/>
        </p:nvSpPr>
        <p:spPr bwMode="auto">
          <a:xfrm>
            <a:off x="10595286" y="4869160"/>
            <a:ext cx="1656184" cy="612648"/>
          </a:xfrm>
          <a:prstGeom prst="accentCallout2">
            <a:avLst>
              <a:gd name="adj1" fmla="val 18750"/>
              <a:gd name="adj2" fmla="val -8333"/>
              <a:gd name="adj3" fmla="val 17163"/>
              <a:gd name="adj4" fmla="val -22843"/>
              <a:gd name="adj5" fmla="val 125041"/>
              <a:gd name="adj6" fmla="val -89249"/>
            </a:avLst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2BD64E7-2A56-4800-A93C-C977E17665D3}"/>
              </a:ext>
            </a:extLst>
          </p:cNvPr>
          <p:cNvSpPr/>
          <p:nvPr/>
        </p:nvSpPr>
        <p:spPr>
          <a:xfrm>
            <a:off x="3610715" y="476672"/>
            <a:ext cx="6773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F81BD"/>
                </a:solidFill>
                <a:latin typeface="Arial Narrow" panose="020B0606020202030204" pitchFamily="34" charset="0"/>
              </a:rPr>
              <a:t>Знать всю «биографию» изделия – одна из ключевых задач любого производственного предприятия. Система </a:t>
            </a:r>
            <a:r>
              <a:rPr lang="en-US" sz="2000" dirty="0">
                <a:solidFill>
                  <a:srgbClr val="4F81BD"/>
                </a:solidFill>
                <a:latin typeface="Arial Narrow" panose="020B0606020202030204" pitchFamily="34" charset="0"/>
              </a:rPr>
              <a:t>Alfa </a:t>
            </a:r>
            <a:r>
              <a:rPr lang="ru-RU" sz="2000" dirty="0">
                <a:solidFill>
                  <a:srgbClr val="4F81BD"/>
                </a:solidFill>
                <a:latin typeface="Arial Narrow" panose="020B0606020202030204" pitchFamily="34" charset="0"/>
              </a:rPr>
              <a:t>устроена так,</a:t>
            </a:r>
            <a:r>
              <a:rPr lang="en-US" sz="2000" dirty="0">
                <a:solidFill>
                  <a:srgbClr val="4F81BD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rgbClr val="4F81BD"/>
                </a:solidFill>
                <a:latin typeface="Arial Narrow" panose="020B0606020202030204" pitchFamily="34" charset="0"/>
              </a:rPr>
              <a:t>что все данные об изделии – естественный результат правильно выстроенных процессов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68F29CD-1348-42B2-80AE-6176D97154D5}"/>
              </a:ext>
            </a:extLst>
          </p:cNvPr>
          <p:cNvSpPr/>
          <p:nvPr/>
        </p:nvSpPr>
        <p:spPr>
          <a:xfrm>
            <a:off x="2937926" y="5991671"/>
            <a:ext cx="6316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6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dirty="0">
                <a:solidFill>
                  <a:srgbClr val="B41E00"/>
                </a:solidFill>
                <a:latin typeface="Arial Narrow" panose="020B0606020202030204" pitchFamily="34" charset="0"/>
              </a:rPr>
              <a:t>«Личное дело» изделия собирается автоматически</a:t>
            </a:r>
          </a:p>
        </p:txBody>
      </p:sp>
    </p:spTree>
    <p:extLst>
      <p:ext uri="{BB962C8B-B14F-4D97-AF65-F5344CB8AC3E}">
        <p14:creationId xmlns:p14="http://schemas.microsoft.com/office/powerpoint/2010/main" val="1299769714"/>
      </p:ext>
    </p:extLst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ABD76AC-8BD0-4C87-98FF-DCC8C9938F73}"/>
              </a:ext>
            </a:extLst>
          </p:cNvPr>
          <p:cNvSpPr/>
          <p:nvPr/>
        </p:nvSpPr>
        <p:spPr bwMode="auto">
          <a:xfrm>
            <a:off x="1134799" y="1772816"/>
            <a:ext cx="10001761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14499"/>
            <a:ext cx="11341507" cy="362173"/>
          </a:xfrm>
        </p:spPr>
        <p:txBody>
          <a:bodyPr/>
          <a:lstStyle/>
          <a:p>
            <a:r>
              <a:rPr lang="ru-RU" sz="3000" dirty="0"/>
              <a:t>Подведём итоги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1134800" y="1268760"/>
            <a:ext cx="10145776" cy="43924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ts val="1200"/>
              </a:spcBef>
              <a:buClr>
                <a:srgbClr val="C00000"/>
              </a:buClr>
              <a:buSzPct val="100000"/>
            </a:pPr>
            <a:endParaRPr lang="ru-RU" sz="2800" dirty="0">
              <a:solidFill>
                <a:srgbClr val="59595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E1FFB4F-7C8D-42E7-BE82-37817F453DC0}"/>
              </a:ext>
            </a:extLst>
          </p:cNvPr>
          <p:cNvSpPr/>
          <p:nvPr/>
        </p:nvSpPr>
        <p:spPr>
          <a:xfrm>
            <a:off x="1743191" y="2247879"/>
            <a:ext cx="87849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Качество продукции - это кумулятивный эффект от множества факторов, и каждая мелочь влияет на результат. </a:t>
            </a:r>
          </a:p>
          <a:p>
            <a:pPr lvl="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Информационная система позволяет не думать о деталях, а сконцентрироваться на главном - непосредственно на 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2971328600"/>
      </p:ext>
    </p:extLst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50A6416-1DF9-4B05-ABCC-43B12D0E4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"/>
          <a:stretch/>
        </p:blipFill>
        <p:spPr>
          <a:xfrm>
            <a:off x="551384" y="548680"/>
            <a:ext cx="11305256" cy="590465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CCE296-EBFF-47DD-B799-49536C03E140}"/>
              </a:ext>
            </a:extLst>
          </p:cNvPr>
          <p:cNvSpPr/>
          <p:nvPr/>
        </p:nvSpPr>
        <p:spPr bwMode="auto">
          <a:xfrm>
            <a:off x="551384" y="4725144"/>
            <a:ext cx="9182846" cy="1512168"/>
          </a:xfrm>
          <a:prstGeom prst="rect">
            <a:avLst/>
          </a:prstGeom>
          <a:solidFill>
            <a:schemeClr val="bg1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9425" y="106363"/>
            <a:ext cx="12169775" cy="369887"/>
          </a:xfrm>
        </p:spPr>
        <p:txBody>
          <a:bodyPr/>
          <a:lstStyle/>
          <a:p>
            <a:r>
              <a:rPr lang="ru-RU" altLang="ru-RU" dirty="0"/>
              <a:t>Вызовы времени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B573E68-0A75-4D4E-9940-C4D519B97560}"/>
              </a:ext>
            </a:extLst>
          </p:cNvPr>
          <p:cNvSpPr/>
          <p:nvPr/>
        </p:nvSpPr>
        <p:spPr>
          <a:xfrm>
            <a:off x="983432" y="4757953"/>
            <a:ext cx="88209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В современных реалиях выигрывает тот, кто может обеспечить высокий уровень качества, выпуская поток уникальных изделий в условиях постоянно меняющихся «правил игры». Считается </a:t>
            </a:r>
            <a:r>
              <a:rPr lang="ru-RU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мифом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, что информационная </a:t>
            </a:r>
            <a:r>
              <a:rPr lang="ru-RU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система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влияет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напрямую </a:t>
            </a:r>
            <a:r>
              <a:rPr lang="ru-RU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 качество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продукции. </a:t>
            </a:r>
            <a:r>
              <a:rPr lang="ru-RU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Докажем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, что всё-таки влияет.</a:t>
            </a:r>
          </a:p>
        </p:txBody>
      </p:sp>
    </p:spTree>
    <p:extLst>
      <p:ext uri="{BB962C8B-B14F-4D97-AF65-F5344CB8AC3E}">
        <p14:creationId xmlns:p14="http://schemas.microsoft.com/office/powerpoint/2010/main" val="242398098"/>
      </p:ext>
    </p:extLst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11013E-1D45-45FF-B8AD-5ED7D680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06620"/>
            <a:ext cx="11151029" cy="370052"/>
          </a:xfrm>
        </p:spPr>
        <p:txBody>
          <a:bodyPr/>
          <a:lstStyle/>
          <a:p>
            <a:r>
              <a:rPr lang="ru-RU" dirty="0"/>
              <a:t>Как обстоят дела?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31D2586-FD84-4C3B-9E98-A4DB93638D5E}"/>
              </a:ext>
            </a:extLst>
          </p:cNvPr>
          <p:cNvSpPr/>
          <p:nvPr/>
        </p:nvSpPr>
        <p:spPr>
          <a:xfrm>
            <a:off x="500336" y="732106"/>
            <a:ext cx="113052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Когда речь заходит об управлении качеством, то первое, что приходит в голову - это ЦЗЛ и ОТК. Входной контроль, пооперационный контроль, штамп ОТК, журналы, учет брака…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Однако контроль - это хотя и нужная операция, но всё-таки "посмертная". Она даст почву для анализа и статистики, но не избавит от уже возникшего брака</a:t>
            </a:r>
            <a:r>
              <a:rPr lang="ru-RU" kern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EE69C31-A591-42D2-AE0D-9FCFA322DA24}"/>
              </a:ext>
            </a:extLst>
          </p:cNvPr>
          <p:cNvSpPr/>
          <p:nvPr/>
        </p:nvSpPr>
        <p:spPr>
          <a:xfrm>
            <a:off x="1680249" y="5550331"/>
            <a:ext cx="8638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dirty="0">
                <a:solidFill>
                  <a:srgbClr val="B41E00"/>
                </a:solidFill>
                <a:latin typeface="Arial Narrow" panose="020B0606020202030204" pitchFamily="34" charset="0"/>
              </a:rPr>
              <a:t>Необходимо от борьбы с последствиями перейти к </a:t>
            </a:r>
            <a:r>
              <a:rPr lang="ru-RU" sz="2400" dirty="0" err="1">
                <a:solidFill>
                  <a:srgbClr val="B41E00"/>
                </a:solidFill>
                <a:latin typeface="Arial Narrow" panose="020B0606020202030204" pitchFamily="34" charset="0"/>
              </a:rPr>
              <a:t>проактивной</a:t>
            </a:r>
            <a:r>
              <a:rPr lang="ru-RU" sz="2400" dirty="0">
                <a:solidFill>
                  <a:srgbClr val="B41E00"/>
                </a:solidFill>
                <a:latin typeface="Arial Narrow" panose="020B0606020202030204" pitchFamily="34" charset="0"/>
              </a:rPr>
              <a:t> позиции, предупреждающей возникновение проблем </a:t>
            </a:r>
          </a:p>
        </p:txBody>
      </p:sp>
      <p:pic>
        <p:nvPicPr>
          <p:cNvPr id="12" name="Picture 12" descr="Hand painted arrow Royalty Free Stock Photography">
            <a:extLst>
              <a:ext uri="{FF2B5EF4-FFF2-40B4-BE49-F238E27FC236}">
                <a16:creationId xmlns:a16="http://schemas.microsoft.com/office/drawing/2014/main" xmlns="" id="{B585DC6F-9138-48EA-B16E-3F36FDAE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22" y="4350184"/>
            <a:ext cx="804394" cy="59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DC3ECD6-8B52-4056-8210-6EA75ACFC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372" y="3132763"/>
            <a:ext cx="1161932" cy="22782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2EE8F8F-7FC6-42E8-AE0F-430E78375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3744906"/>
            <a:ext cx="1666156" cy="1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0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F902869-2BFF-4AA6-A99C-CDA795823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06" y="2305895"/>
            <a:ext cx="2251156" cy="2158858"/>
          </a:xfrm>
          <a:prstGeom prst="rect">
            <a:avLst/>
          </a:prstGeom>
        </p:spPr>
      </p:pic>
      <p:pic>
        <p:nvPicPr>
          <p:cNvPr id="32" name="Picture 12" descr="Hand painted arrow Royalty Free Stock Photography">
            <a:extLst>
              <a:ext uri="{FF2B5EF4-FFF2-40B4-BE49-F238E27FC236}">
                <a16:creationId xmlns:a16="http://schemas.microsoft.com/office/drawing/2014/main" xmlns="" id="{ED623127-7448-4E1D-A37F-EEB282F40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8969">
            <a:off x="4273615" y="4928231"/>
            <a:ext cx="717262" cy="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8953" y="106363"/>
            <a:ext cx="12169775" cy="369887"/>
          </a:xfrm>
        </p:spPr>
        <p:txBody>
          <a:bodyPr/>
          <a:lstStyle/>
          <a:p>
            <a:r>
              <a:rPr lang="ru-RU" altLang="ru-RU" dirty="0"/>
              <a:t>Что для этого нужно?</a:t>
            </a:r>
          </a:p>
        </p:txBody>
      </p:sp>
      <p:pic>
        <p:nvPicPr>
          <p:cNvPr id="13" name="Picture 12" descr="Hand painted arrow Royalty Free Stock Photography">
            <a:extLst>
              <a:ext uri="{FF2B5EF4-FFF2-40B4-BE49-F238E27FC236}">
                <a16:creationId xmlns:a16="http://schemas.microsoft.com/office/drawing/2014/main" xmlns="" id="{48CA6498-0E1F-4EE2-922E-B7A2FD07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1883">
            <a:off x="6799162" y="2841719"/>
            <a:ext cx="717262" cy="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521A8B5-F6BC-4470-9FB6-1C28A297580B}"/>
              </a:ext>
            </a:extLst>
          </p:cNvPr>
          <p:cNvSpPr/>
          <p:nvPr/>
        </p:nvSpPr>
        <p:spPr>
          <a:xfrm>
            <a:off x="7896200" y="4288751"/>
            <a:ext cx="2555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Персонал –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компетентный, мотивированный,</a:t>
            </a:r>
          </a:p>
          <a:p>
            <a:pPr algn="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нужными допусками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D3428A1-8627-47AB-9226-296495C3664B}"/>
              </a:ext>
            </a:extLst>
          </p:cNvPr>
          <p:cNvSpPr/>
          <p:nvPr/>
        </p:nvSpPr>
        <p:spPr>
          <a:xfrm>
            <a:off x="407368" y="3101844"/>
            <a:ext cx="2445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Комплектующие –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качественные, вовремя и те, которые нужно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A8C5426-130C-4760-862B-3B952906BCB0}"/>
              </a:ext>
            </a:extLst>
          </p:cNvPr>
          <p:cNvSpPr/>
          <p:nvPr/>
        </p:nvSpPr>
        <p:spPr>
          <a:xfrm>
            <a:off x="7123902" y="1132163"/>
            <a:ext cx="2463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Оборудование –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исправное, в нужное время, соответствующее требованиям точности</a:t>
            </a:r>
          </a:p>
        </p:txBody>
      </p:sp>
      <p:pic>
        <p:nvPicPr>
          <p:cNvPr id="17" name="Picture 12" descr="Hand painted arrow Royalty Free Stock Photography">
            <a:extLst>
              <a:ext uri="{FF2B5EF4-FFF2-40B4-BE49-F238E27FC236}">
                <a16:creationId xmlns:a16="http://schemas.microsoft.com/office/drawing/2014/main" xmlns="" id="{CCE9B7CF-CC9F-407B-8E20-D6718971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847">
            <a:off x="3335554" y="3132054"/>
            <a:ext cx="717262" cy="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and painted arrow Royalty Free Stock Photography">
            <a:extLst>
              <a:ext uri="{FF2B5EF4-FFF2-40B4-BE49-F238E27FC236}">
                <a16:creationId xmlns:a16="http://schemas.microsoft.com/office/drawing/2014/main" xmlns="" id="{EE3098D7-E6F7-4E14-9F14-29417291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6197">
            <a:off x="6739570" y="4502662"/>
            <a:ext cx="717262" cy="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E95D97A-B031-4AE2-9C79-56E2DA67E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290" y="2041273"/>
            <a:ext cx="1727705" cy="106057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26AE3D-1C1A-4AA7-A555-320DFF7D4066}"/>
              </a:ext>
            </a:extLst>
          </p:cNvPr>
          <p:cNvSpPr/>
          <p:nvPr/>
        </p:nvSpPr>
        <p:spPr>
          <a:xfrm>
            <a:off x="493968" y="548680"/>
            <a:ext cx="11434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Чтобы изготовить качественное изделие, нужно влиять на причины возникновения отклонений в качестве. Это как минимум: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D9025EA-CBD5-4CA4-8401-48EC397B0A33}"/>
              </a:ext>
            </a:extLst>
          </p:cNvPr>
          <p:cNvSpPr/>
          <p:nvPr/>
        </p:nvSpPr>
        <p:spPr>
          <a:xfrm>
            <a:off x="991421" y="5619659"/>
            <a:ext cx="9611827" cy="57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defTabSz="864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dirty="0">
                <a:solidFill>
                  <a:srgbClr val="B41E00"/>
                </a:solidFill>
                <a:latin typeface="Arial Narrow" panose="020B0606020202030204" pitchFamily="34" charset="0"/>
              </a:rPr>
              <a:t>А самое главное - спокойная рабочая обстановка, без спешки и авралов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A269522-9AED-4B84-8A59-EAE06B1B3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48" y="3000184"/>
            <a:ext cx="1842527" cy="18425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B521E9BA-8E68-4A66-9FEB-45A6925554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93" y="1079513"/>
            <a:ext cx="1134421" cy="18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4836"/>
      </p:ext>
    </p:extLst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8953" y="106363"/>
            <a:ext cx="12169775" cy="369887"/>
          </a:xfrm>
        </p:spPr>
        <p:txBody>
          <a:bodyPr/>
          <a:lstStyle/>
          <a:p>
            <a:r>
              <a:rPr lang="ru-RU" altLang="ru-RU" dirty="0"/>
              <a:t>Как это организовать?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xmlns="" id="{FF768456-B7BF-45EC-8763-5E34F4A65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943" y="5891314"/>
            <a:ext cx="6084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6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dirty="0">
                <a:solidFill>
                  <a:srgbClr val="B41E00"/>
                </a:solidFill>
                <a:latin typeface="Arial Narrow" panose="020B0606020202030204" pitchFamily="34" charset="0"/>
              </a:rPr>
              <a:t>Тут не обойтись без информационной системы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F4FFFEC-B543-4820-91A5-C94FB2E91F2A}"/>
              </a:ext>
            </a:extLst>
          </p:cNvPr>
          <p:cNvSpPr/>
          <p:nvPr/>
        </p:nvSpPr>
        <p:spPr>
          <a:xfrm>
            <a:off x="539848" y="620688"/>
            <a:ext cx="11316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Чтобы эффективно управлять такой совокупностью факторов, нужны выстроенные процессы, синхронизирующие все виды ресурсов ради главной цели - стабильно повторяемого изготовления изделий</a:t>
            </a:r>
            <a:r>
              <a:rPr lang="ru-RU" sz="2400" kern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10852B-1CBC-4962-817D-65F54215BBC0}"/>
              </a:ext>
            </a:extLst>
          </p:cNvPr>
          <p:cNvSpPr txBox="1"/>
          <p:nvPr/>
        </p:nvSpPr>
        <p:spPr>
          <a:xfrm>
            <a:off x="5322396" y="3548421"/>
            <a:ext cx="1133644" cy="79868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B41E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VS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B41E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2225DEF-6653-405D-9E50-F30C9F538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160317"/>
            <a:ext cx="4176464" cy="307387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2F08034-25B6-4292-99C8-DE0C42A07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441808"/>
            <a:ext cx="5677700" cy="26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4227"/>
      </p:ext>
    </p:extLst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9425" y="106363"/>
            <a:ext cx="12169775" cy="369887"/>
          </a:xfrm>
        </p:spPr>
        <p:txBody>
          <a:bodyPr/>
          <a:lstStyle/>
          <a:p>
            <a:r>
              <a:rPr lang="ru-RU" altLang="ru-RU" dirty="0"/>
              <a:t>Контролируемые процессы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FDC6C02A-3ABC-4E63-BC4E-94D769F43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815207"/>
            <a:ext cx="3403644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9994" lvl="0" indent="-239994" eaLnBrk="1" hangingPunct="1">
              <a:spcBef>
                <a:spcPts val="600"/>
              </a:spcBef>
              <a:buClr>
                <a:srgbClr val="B41E00"/>
              </a:buClr>
              <a:buFontTx/>
              <a:buChar char="•"/>
              <a:defRPr/>
            </a:pPr>
            <a:r>
              <a:rPr lang="ru-RU" altLang="ru-RU" dirty="0">
                <a:solidFill>
                  <a:srgbClr val="595959"/>
                </a:solidFill>
                <a:latin typeface="Arial Narrow" panose="020B0606020202030204" pitchFamily="34" charset="0"/>
              </a:rPr>
              <a:t>хранит модели бизнес-процессов, цифровые модели изделий, регламенты работы, модели компетенций и </a:t>
            </a:r>
            <a:r>
              <a:rPr lang="ru-RU" altLang="ru-RU" dirty="0" err="1">
                <a:solidFill>
                  <a:srgbClr val="595959"/>
                </a:solidFill>
                <a:latin typeface="Arial Narrow" panose="020B0606020202030204" pitchFamily="34" charset="0"/>
              </a:rPr>
              <a:t>т.д</a:t>
            </a:r>
            <a:endParaRPr lang="ru-RU" altLang="ru-RU" dirty="0">
              <a:solidFill>
                <a:srgbClr val="595959"/>
              </a:solidFill>
              <a:latin typeface="Arial Narrow" panose="020B0606020202030204" pitchFamily="34" charset="0"/>
            </a:endParaRPr>
          </a:p>
          <a:p>
            <a:pPr marL="239994" lvl="0" indent="-239994" eaLnBrk="1" hangingPunct="1">
              <a:spcBef>
                <a:spcPts val="600"/>
              </a:spcBef>
              <a:buClr>
                <a:srgbClr val="B41E00"/>
              </a:buClr>
              <a:buFontTx/>
              <a:buChar char="•"/>
              <a:defRPr/>
            </a:pPr>
            <a:r>
              <a:rPr lang="ru-RU" altLang="ru-RU" dirty="0">
                <a:solidFill>
                  <a:srgbClr val="595959"/>
                </a:solidFill>
                <a:latin typeface="Arial Narrow" panose="020B0606020202030204" pitchFamily="34" charset="0"/>
              </a:rPr>
              <a:t>автоматически генерирует функции защиты «от дурака» на основании модели процессов </a:t>
            </a:r>
          </a:p>
          <a:p>
            <a:pPr marL="239994" lvl="0" indent="-239994" eaLnBrk="1" hangingPunct="1">
              <a:spcBef>
                <a:spcPts val="600"/>
              </a:spcBef>
              <a:buClr>
                <a:srgbClr val="B41E00"/>
              </a:buClr>
              <a:buFontTx/>
              <a:buChar char="•"/>
              <a:defRPr/>
            </a:pPr>
            <a:r>
              <a:rPr lang="ru-RU" altLang="ru-RU" dirty="0">
                <a:solidFill>
                  <a:srgbClr val="595959"/>
                </a:solidFill>
                <a:latin typeface="Arial Narrow" panose="020B0606020202030204" pitchFamily="34" charset="0"/>
              </a:rPr>
              <a:t>на основании назначенных ролей генерирует доступ и регламенты исполнения процессов</a:t>
            </a:r>
          </a:p>
          <a:p>
            <a:pPr marL="239994" lvl="0" indent="-239994" eaLnBrk="1" hangingPunct="1">
              <a:spcBef>
                <a:spcPts val="600"/>
              </a:spcBef>
              <a:buClr>
                <a:srgbClr val="B41E00"/>
              </a:buClr>
              <a:buFontTx/>
              <a:buChar char="•"/>
              <a:defRPr/>
            </a:pPr>
            <a:r>
              <a:rPr lang="ru-RU" altLang="ru-RU" dirty="0">
                <a:solidFill>
                  <a:srgbClr val="595959"/>
                </a:solidFill>
                <a:latin typeface="Arial Narrow" panose="020B0606020202030204" pitchFamily="34" charset="0"/>
              </a:rPr>
              <a:t>позволяет быстро внедрять изменения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741102-3FE6-4D6C-91B7-F1EBE153BEFB}"/>
              </a:ext>
            </a:extLst>
          </p:cNvPr>
          <p:cNvSpPr txBox="1"/>
          <p:nvPr/>
        </p:nvSpPr>
        <p:spPr>
          <a:xfrm>
            <a:off x="479376" y="6047071"/>
            <a:ext cx="11377264" cy="4062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4000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dirty="0">
                <a:solidFill>
                  <a:srgbClr val="B41E00"/>
                </a:solidFill>
                <a:latin typeface="Arial Narrow" panose="020B0606020202030204" pitchFamily="34" charset="0"/>
              </a:rPr>
              <a:t>Система гарантирует стабильное и предсказуемое прохождение процессов согласно модели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FE474CC-20DA-487C-BC23-E74110D904E3}"/>
              </a:ext>
            </a:extLst>
          </p:cNvPr>
          <p:cNvSpPr/>
          <p:nvPr/>
        </p:nvSpPr>
        <p:spPr>
          <a:xfrm>
            <a:off x="479376" y="548680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Выстроенные процессы – это процессы, детально описанные, с понятными ответственными, конкретными регламентными сроками, точками контроля и параметрами исполнения</a:t>
            </a:r>
            <a:r>
              <a:rPr lang="ru-RU" sz="2000" kern="11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endParaRPr kumimoji="0" lang="ru-RU" sz="2000" b="0" i="0" u="none" strike="noStrike" kern="1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404ECBA-B08F-41F7-AA0C-512EAD7DC0BF}"/>
              </a:ext>
            </a:extLst>
          </p:cNvPr>
          <p:cNvSpPr/>
          <p:nvPr/>
        </p:nvSpPr>
        <p:spPr>
          <a:xfrm>
            <a:off x="479376" y="1412776"/>
            <a:ext cx="1371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5984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Система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Alfa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2DBE85-564F-4D56-AEA3-DA7B16174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412776"/>
            <a:ext cx="4782016" cy="44294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0FEA5AD-720A-4539-AD2E-FD70BBE1B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71" y="2421200"/>
            <a:ext cx="5083769" cy="35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91445"/>
      </p:ext>
    </p:extLst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47428" y="5991671"/>
            <a:ext cx="1029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64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ru-RU" altLang="ru-RU" sz="2400" dirty="0">
                <a:solidFill>
                  <a:srgbClr val="B41E00"/>
                </a:solidFill>
                <a:latin typeface="Arial Narrow" panose="020B0606020202030204" pitchFamily="34" charset="0"/>
              </a:rPr>
              <a:t>В результате на рабочем месте вовремя будут нужные качественные комплектующие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87" y="106620"/>
            <a:ext cx="11151029" cy="370052"/>
          </a:xfrm>
        </p:spPr>
        <p:txBody>
          <a:bodyPr/>
          <a:lstStyle/>
          <a:p>
            <a:r>
              <a:rPr lang="ru-RU" dirty="0"/>
              <a:t>Комплектующие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27" y="656726"/>
            <a:ext cx="5538813" cy="32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9"/>
          <p:cNvSpPr/>
          <p:nvPr/>
        </p:nvSpPr>
        <p:spPr bwMode="auto">
          <a:xfrm>
            <a:off x="556288" y="703197"/>
            <a:ext cx="3123996" cy="597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Производственная программа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Скругленный прямоугольник 9"/>
          <p:cNvSpPr/>
          <p:nvPr/>
        </p:nvSpPr>
        <p:spPr bwMode="auto">
          <a:xfrm>
            <a:off x="556288" y="1488100"/>
            <a:ext cx="3123996" cy="597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Ремонтные заказы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56288" y="2280188"/>
            <a:ext cx="3123996" cy="597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Проектные работы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Скругленный прямоугольник 9"/>
          <p:cNvSpPr/>
          <p:nvPr/>
        </p:nvSpPr>
        <p:spPr bwMode="auto">
          <a:xfrm>
            <a:off x="551384" y="3072276"/>
            <a:ext cx="3123996" cy="597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Проведение разрушающих контролей и испытаний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Стрелка: вправо 2"/>
          <p:cNvSpPr/>
          <p:nvPr/>
        </p:nvSpPr>
        <p:spPr bwMode="auto">
          <a:xfrm>
            <a:off x="3935760" y="1679352"/>
            <a:ext cx="354168" cy="102956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22"/>
          <p:cNvSpPr txBox="1">
            <a:spLocks noChangeArrowheads="1"/>
          </p:cNvSpPr>
          <p:nvPr/>
        </p:nvSpPr>
        <p:spPr bwMode="auto">
          <a:xfrm>
            <a:off x="3050270" y="4193889"/>
            <a:ext cx="2116748" cy="148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 eaLnBrk="1" hangingPunct="1"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Запланирует поставки в соответствии с производственными планами – нужную номенклатуру к нужному сроку</a:t>
            </a:r>
          </a:p>
        </p:txBody>
      </p:sp>
      <p:sp>
        <p:nvSpPr>
          <p:cNvPr id="15" name="Rectangle 22"/>
          <p:cNvSpPr txBox="1">
            <a:spLocks noChangeArrowheads="1"/>
          </p:cNvSpPr>
          <p:nvPr/>
        </p:nvSpPr>
        <p:spPr bwMode="auto">
          <a:xfrm>
            <a:off x="551384" y="4212229"/>
            <a:ext cx="2465180" cy="17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0" indent="-252000" eaLnBrk="1" hangingPunct="1">
              <a:spcBef>
                <a:spcPts val="3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Обеспечит единой НСИ </a:t>
            </a:r>
          </a:p>
          <a:p>
            <a:pPr marL="252000" lvl="0" indent="-252000" eaLnBrk="1" hangingPunct="1">
              <a:spcBef>
                <a:spcPts val="3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Хранит контролируемые параметры материалов и комплектующих и их граничные значения</a:t>
            </a:r>
          </a:p>
          <a:p>
            <a:pPr marL="252000" lvl="0" indent="-252000" eaLnBrk="1" hangingPunct="1">
              <a:spcBef>
                <a:spcPts val="3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Выберет добросовестных поставщиков</a:t>
            </a:r>
          </a:p>
          <a:p>
            <a:pPr marL="252000" lvl="0" indent="-252000" eaLnBrk="1" hangingPunct="1"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endParaRPr lang="ru-RU" altLang="ru-RU" sz="1600" kern="0" dirty="0">
              <a:solidFill>
                <a:srgbClr val="80808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52000" lvl="0" indent="-252000" eaLnBrk="1" hangingPunct="1"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endParaRPr lang="ru-RU" altLang="ru-RU" sz="1600" kern="0" dirty="0">
              <a:solidFill>
                <a:srgbClr val="80808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2452E6B-DFD0-4408-A28C-95D196C20A90}"/>
              </a:ext>
            </a:extLst>
          </p:cNvPr>
          <p:cNvSpPr/>
          <p:nvPr/>
        </p:nvSpPr>
        <p:spPr>
          <a:xfrm>
            <a:off x="479376" y="3789040"/>
            <a:ext cx="280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5984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Чем поможет Система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Alfa</a:t>
            </a:r>
            <a:r>
              <a:rPr lang="ru-RU" altLang="ru-RU" b="1" dirty="0">
                <a:solidFill>
                  <a:srgbClr val="595959"/>
                </a:solidFill>
                <a:latin typeface="Arial Narrow" panose="020B0606020202030204" pitchFamily="34" charset="0"/>
              </a:rPr>
              <a:t>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C3F6095-6791-4411-9666-FCCDF2A9B0B7}"/>
              </a:ext>
            </a:extLst>
          </p:cNvPr>
          <p:cNvSpPr/>
          <p:nvPr/>
        </p:nvSpPr>
        <p:spPr>
          <a:xfrm>
            <a:off x="10083892" y="806432"/>
            <a:ext cx="2148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 eaLnBrk="1" hangingPunct="1">
              <a:buClr>
                <a:srgbClr val="B41E00"/>
              </a:buClr>
              <a:defRPr/>
            </a:pPr>
            <a:r>
              <a:rPr lang="ru-RU" altLang="ru-RU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</a:p>
          <a:p>
            <a:pPr marL="266700" lvl="0" indent="-266700" algn="just" eaLnBrk="1" hangingPunct="1">
              <a:buClr>
                <a:srgbClr val="B41E00"/>
              </a:buClr>
              <a:defRPr/>
            </a:pPr>
            <a:r>
              <a:rPr lang="ru-RU" altLang="ru-RU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</a:p>
          <a:p>
            <a:pPr marL="266700" lvl="0" indent="-266700" algn="just" eaLnBrk="1" hangingPunct="1">
              <a:buClr>
                <a:srgbClr val="B41E00"/>
              </a:buClr>
              <a:defRPr/>
            </a:pPr>
            <a:r>
              <a:rPr lang="ru-RU" altLang="ru-RU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30CA943-8321-4ED1-B073-69294B9801E2}"/>
              </a:ext>
            </a:extLst>
          </p:cNvPr>
          <p:cNvSpPr/>
          <p:nvPr/>
        </p:nvSpPr>
        <p:spPr>
          <a:xfrm>
            <a:off x="5339835" y="4158372"/>
            <a:ext cx="2386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defTabSz="449263" eaLnBrk="1" hangingPunct="1">
              <a:spcBef>
                <a:spcPts val="800"/>
              </a:spcBef>
              <a:buClr>
                <a:srgbClr val="B41E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rPr>
              <a:t>Партионный учет МТР с привязкой результатов входного контроля к каждой партии (с фиксацией значений каждого параметра)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99FC94F-7E5A-49D2-91BF-C090AF05EE25}"/>
              </a:ext>
            </a:extLst>
          </p:cNvPr>
          <p:cNvSpPr/>
          <p:nvPr/>
        </p:nvSpPr>
        <p:spPr>
          <a:xfrm>
            <a:off x="7845020" y="4149080"/>
            <a:ext cx="2380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defTabSz="449263" eaLnBrk="1" hangingPunct="1">
              <a:spcBef>
                <a:spcPts val="800"/>
              </a:spcBef>
              <a:buClr>
                <a:srgbClr val="B41E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rPr>
              <a:t>Проконтролирует все реперные точки. Пересчитает потребность после утверждения конструкторских изменений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FB83878-5DFD-41C2-80CE-178F2DE062A0}"/>
              </a:ext>
            </a:extLst>
          </p:cNvPr>
          <p:cNvSpPr/>
          <p:nvPr/>
        </p:nvSpPr>
        <p:spPr>
          <a:xfrm>
            <a:off x="10017500" y="4149080"/>
            <a:ext cx="19277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defTabSz="449263" eaLnBrk="1" hangingPunct="1">
              <a:spcBef>
                <a:spcPts val="800"/>
              </a:spcBef>
              <a:buClr>
                <a:srgbClr val="B41E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rPr>
              <a:t>Проверит, что параметры выдаваемой партии соответствуют требованиям технологии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B72EDA0-7EA4-4D5E-853D-69EFDC14F23B}"/>
              </a:ext>
            </a:extLst>
          </p:cNvPr>
          <p:cNvSpPr/>
          <p:nvPr/>
        </p:nvSpPr>
        <p:spPr>
          <a:xfrm>
            <a:off x="10353997" y="620688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lvl="0" indent="-266700" algn="just" eaLnBrk="1" hangingPunct="1">
              <a:buClr>
                <a:srgbClr val="B41E00"/>
              </a:buClr>
              <a:defRPr/>
            </a:pPr>
            <a:r>
              <a:rPr lang="ru-RU" altLang="ru-RU" kern="0" dirty="0">
                <a:solidFill>
                  <a:srgbClr val="0070C0"/>
                </a:solidFill>
                <a:latin typeface="Arial Narrow" panose="020B0606020202030204" pitchFamily="34" charset="0"/>
              </a:rPr>
              <a:t>Конструктор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E41C955-517C-4CEC-90CB-FEAF499351E1}"/>
              </a:ext>
            </a:extLst>
          </p:cNvPr>
          <p:cNvSpPr/>
          <p:nvPr/>
        </p:nvSpPr>
        <p:spPr>
          <a:xfrm>
            <a:off x="10516703" y="1149516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kern="0" dirty="0">
                <a:solidFill>
                  <a:srgbClr val="0070C0"/>
                </a:solidFill>
                <a:latin typeface="Arial Narrow" panose="020B0606020202030204" pitchFamily="34" charset="0"/>
              </a:rPr>
              <a:t>Технолог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6B84FDA-83B5-4830-A9F8-0C0FC4C33B59}"/>
              </a:ext>
            </a:extLst>
          </p:cNvPr>
          <p:cNvSpPr/>
          <p:nvPr/>
        </p:nvSpPr>
        <p:spPr>
          <a:xfrm>
            <a:off x="10495864" y="1653572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kern="0" dirty="0">
                <a:solidFill>
                  <a:srgbClr val="0070C0"/>
                </a:solidFill>
                <a:latin typeface="Arial Narrow" panose="020B0606020202030204" pitchFamily="34" charset="0"/>
              </a:rPr>
              <a:t>Плановик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417CAAC-F060-4EAE-AD9F-038EB090CF44}"/>
              </a:ext>
            </a:extLst>
          </p:cNvPr>
          <p:cNvSpPr/>
          <p:nvPr/>
        </p:nvSpPr>
        <p:spPr>
          <a:xfrm>
            <a:off x="10473421" y="2157596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lvl="0" indent="-266700" algn="just" eaLnBrk="1" hangingPunct="1">
              <a:buClr>
                <a:srgbClr val="B41E00"/>
              </a:buClr>
              <a:defRPr/>
            </a:pPr>
            <a:r>
              <a:rPr lang="ru-RU" altLang="ru-RU" kern="0" dirty="0">
                <a:solidFill>
                  <a:srgbClr val="0070C0"/>
                </a:solidFill>
                <a:latin typeface="Arial Narrow" panose="020B0606020202030204" pitchFamily="34" charset="0"/>
              </a:rPr>
              <a:t>Закупщик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CF5F460-9122-4354-9945-B40828E30409}"/>
              </a:ext>
            </a:extLst>
          </p:cNvPr>
          <p:cNvSpPr/>
          <p:nvPr/>
        </p:nvSpPr>
        <p:spPr>
          <a:xfrm>
            <a:off x="10427736" y="2719383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kern="0" dirty="0">
                <a:solidFill>
                  <a:srgbClr val="0070C0"/>
                </a:solidFill>
                <a:latin typeface="Arial Narrow" panose="020B0606020202030204" pitchFamily="34" charset="0"/>
              </a:rPr>
              <a:t>Кладовщик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3323190-62F8-4EA1-8FE1-A7ACE4ABA82D}"/>
              </a:ext>
            </a:extLst>
          </p:cNvPr>
          <p:cNvSpPr/>
          <p:nvPr/>
        </p:nvSpPr>
        <p:spPr>
          <a:xfrm>
            <a:off x="10543152" y="3247208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lvl="0" indent="-266700" algn="just" eaLnBrk="1" hangingPunct="1">
              <a:buClr>
                <a:srgbClr val="B41E00"/>
              </a:buClr>
              <a:defRPr/>
            </a:pPr>
            <a:r>
              <a:rPr lang="ru-RU" altLang="ru-RU" kern="0" dirty="0">
                <a:solidFill>
                  <a:srgbClr val="0070C0"/>
                </a:solidFill>
                <a:latin typeface="Arial Narrow" panose="020B0606020202030204" pitchFamily="34" charset="0"/>
              </a:rPr>
              <a:t>Рабочий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5E4D53C-7823-48CE-A872-F24637FD98EB}"/>
              </a:ext>
            </a:extLst>
          </p:cNvPr>
          <p:cNvSpPr/>
          <p:nvPr/>
        </p:nvSpPr>
        <p:spPr>
          <a:xfrm>
            <a:off x="10083892" y="3649544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lvl="0" indent="-266700" algn="just" eaLnBrk="1" hangingPunct="1">
              <a:buClr>
                <a:srgbClr val="B41E00"/>
              </a:buClr>
              <a:defRPr/>
            </a:pPr>
            <a:r>
              <a:rPr lang="ru-RU" altLang="ru-RU" kern="0" dirty="0">
                <a:solidFill>
                  <a:srgbClr val="0070C0"/>
                </a:solidFill>
                <a:latin typeface="Arial Narrow" panose="020B0606020202030204" pitchFamily="34" charset="0"/>
              </a:rPr>
              <a:t>синхронизированы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10EFF552-4688-4AB6-9AA9-6FCE827B2372}"/>
              </a:ext>
            </a:extLst>
          </p:cNvPr>
          <p:cNvCxnSpPr>
            <a:cxnSpLocks/>
          </p:cNvCxnSpPr>
          <p:nvPr/>
        </p:nvCxnSpPr>
        <p:spPr bwMode="auto">
          <a:xfrm>
            <a:off x="10992544" y="980752"/>
            <a:ext cx="0" cy="216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D7B27F36-A518-4EE2-84E7-3CD9303BF606}"/>
              </a:ext>
            </a:extLst>
          </p:cNvPr>
          <p:cNvCxnSpPr>
            <a:cxnSpLocks/>
          </p:cNvCxnSpPr>
          <p:nvPr/>
        </p:nvCxnSpPr>
        <p:spPr bwMode="auto">
          <a:xfrm>
            <a:off x="10992544" y="1484808"/>
            <a:ext cx="0" cy="216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97A5C255-53DC-48F4-AB6D-A835D7272EB7}"/>
              </a:ext>
            </a:extLst>
          </p:cNvPr>
          <p:cNvCxnSpPr>
            <a:cxnSpLocks/>
          </p:cNvCxnSpPr>
          <p:nvPr/>
        </p:nvCxnSpPr>
        <p:spPr bwMode="auto">
          <a:xfrm>
            <a:off x="10992544" y="1988864"/>
            <a:ext cx="0" cy="216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44F45899-DB86-48FB-B9E8-F8D3777526E6}"/>
              </a:ext>
            </a:extLst>
          </p:cNvPr>
          <p:cNvCxnSpPr>
            <a:cxnSpLocks/>
          </p:cNvCxnSpPr>
          <p:nvPr/>
        </p:nvCxnSpPr>
        <p:spPr bwMode="auto">
          <a:xfrm>
            <a:off x="10992544" y="2564928"/>
            <a:ext cx="0" cy="216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92BC3E24-F61A-40C0-A21F-368F50CBA67F}"/>
              </a:ext>
            </a:extLst>
          </p:cNvPr>
          <p:cNvCxnSpPr>
            <a:cxnSpLocks/>
          </p:cNvCxnSpPr>
          <p:nvPr/>
        </p:nvCxnSpPr>
        <p:spPr bwMode="auto">
          <a:xfrm>
            <a:off x="10992544" y="3068984"/>
            <a:ext cx="0" cy="216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79660330"/>
      </p:ext>
    </p:extLst>
  </p:cSld>
  <p:clrMapOvr>
    <a:masterClrMapping/>
  </p:clrMapOvr>
  <p:transition advTm="512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9425" y="106363"/>
            <a:ext cx="12169775" cy="369887"/>
          </a:xfrm>
        </p:spPr>
        <p:txBody>
          <a:bodyPr/>
          <a:lstStyle/>
          <a:p>
            <a:r>
              <a:rPr lang="ru-RU" altLang="ru-RU" dirty="0"/>
              <a:t>Оборудование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5E95A7-A83E-487F-9ACD-900A9D5B153E}"/>
              </a:ext>
            </a:extLst>
          </p:cNvPr>
          <p:cNvSpPr txBox="1"/>
          <p:nvPr/>
        </p:nvSpPr>
        <p:spPr>
          <a:xfrm>
            <a:off x="947428" y="5949280"/>
            <a:ext cx="10297144" cy="4062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864000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dirty="0">
                <a:solidFill>
                  <a:srgbClr val="B41E00"/>
                </a:solidFill>
                <a:latin typeface="Arial Narrow" panose="020B0606020202030204" pitchFamily="34" charset="0"/>
              </a:rPr>
              <a:t>В нужное время будет доступно оборудование с требуемыми характеристиками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BD2C9EA3-09F9-4F45-8FE2-8E5F365D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077850"/>
            <a:ext cx="3312368" cy="472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Синхронизирует планы производства с планово-предупредительными ремонтами</a:t>
            </a:r>
          </a:p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Спланирует загрузку оборудования с учётом его характеристик (например, класса точности)</a:t>
            </a:r>
          </a:p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Обеспечит своевременное плановое техническое обслуживание и ремонт </a:t>
            </a:r>
          </a:p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Повысит доступность оборудования за счет: </a:t>
            </a:r>
          </a:p>
          <a:p>
            <a:pPr marL="432000" lvl="1" indent="-171450" eaLnBrk="1" hangingPunct="1">
              <a:spcBef>
                <a:spcPts val="0"/>
              </a:spcBef>
              <a:spcAft>
                <a:spcPts val="400"/>
              </a:spcAft>
              <a:buClr>
                <a:srgbClr val="595959"/>
              </a:buClr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синхронизации графиков ТОРО между ремонтными службами;</a:t>
            </a:r>
          </a:p>
          <a:p>
            <a:pPr marL="432000" lvl="1" indent="-171450" eaLnBrk="1" hangingPunct="1">
              <a:spcBef>
                <a:spcPts val="0"/>
              </a:spcBef>
              <a:spcAft>
                <a:spcPts val="400"/>
              </a:spcAft>
              <a:buClr>
                <a:srgbClr val="595959"/>
              </a:buClr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планирования ремонтов на оборудовании, </a:t>
            </a:r>
            <a:b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связанном с выводимым в ремонт</a:t>
            </a:r>
          </a:p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Определит надежных  подрядчиков для выполнения ремонтов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AC62379-A548-467E-8746-5C1277EB4EA5}"/>
              </a:ext>
            </a:extLst>
          </p:cNvPr>
          <p:cNvSpPr/>
          <p:nvPr/>
        </p:nvSpPr>
        <p:spPr>
          <a:xfrm>
            <a:off x="479376" y="692696"/>
            <a:ext cx="280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5984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Чем поможет Система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Alfa</a:t>
            </a:r>
            <a:r>
              <a:rPr lang="ru-RU" altLang="ru-RU" b="1" dirty="0">
                <a:solidFill>
                  <a:srgbClr val="595959"/>
                </a:solidFill>
                <a:latin typeface="Arial Narrow" panose="020B0606020202030204" pitchFamily="34" charset="0"/>
              </a:rPr>
              <a:t>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" name="Рисунок 27">
            <a:extLst>
              <a:ext uri="{FF2B5EF4-FFF2-40B4-BE49-F238E27FC236}">
                <a16:creationId xmlns:a16="http://schemas.microsoft.com/office/drawing/2014/main" xmlns="" id="{30FA852A-0676-4AD8-8355-E66B0D83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95" y="692696"/>
            <a:ext cx="7116977" cy="34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351665C-6170-42E6-9A98-814D54AC3FB4}"/>
              </a:ext>
            </a:extLst>
          </p:cNvPr>
          <p:cNvGrpSpPr/>
          <p:nvPr/>
        </p:nvGrpSpPr>
        <p:grpSpPr>
          <a:xfrm>
            <a:off x="6456040" y="2564903"/>
            <a:ext cx="5397051" cy="3269647"/>
            <a:chOff x="500332" y="3014933"/>
            <a:chExt cx="4907899" cy="3142325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xmlns="" id="{47FB9614-9BE3-439F-AAD2-919E6502D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32" y="3014933"/>
              <a:ext cx="4907899" cy="314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A2DCC48A-F31A-413F-A91B-04EEABB1ECAD}"/>
                </a:ext>
              </a:extLst>
            </p:cNvPr>
            <p:cNvGrpSpPr/>
            <p:nvPr/>
          </p:nvGrpSpPr>
          <p:grpSpPr>
            <a:xfrm>
              <a:off x="4144072" y="3802381"/>
              <a:ext cx="984892" cy="2020587"/>
              <a:chOff x="4144072" y="3802381"/>
              <a:chExt cx="984892" cy="2020587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xmlns="" id="{E45EDF4B-5112-41F1-8351-79DDB5BAF7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5005" y="3802381"/>
                <a:ext cx="983959" cy="967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xmlns="" id="{2897E442-DCA0-45F8-8F48-4DF7FA5091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4072" y="4854312"/>
                <a:ext cx="984892" cy="968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50721560"/>
      </p:ext>
    </p:extLst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0B4EBD-9E93-49C5-8106-07882383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06620"/>
            <a:ext cx="11151029" cy="370052"/>
          </a:xfrm>
        </p:spPr>
        <p:txBody>
          <a:bodyPr/>
          <a:lstStyle/>
          <a:p>
            <a:r>
              <a:rPr lang="ru-RU" dirty="0"/>
              <a:t>Персонал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496673C-42C0-4B4A-94BA-BCE809698E1E}"/>
              </a:ext>
            </a:extLst>
          </p:cNvPr>
          <p:cNvSpPr/>
          <p:nvPr/>
        </p:nvSpPr>
        <p:spPr>
          <a:xfrm>
            <a:off x="1919536" y="5949280"/>
            <a:ext cx="784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6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altLang="ru-RU" sz="2400" dirty="0">
                <a:solidFill>
                  <a:srgbClr val="B41E00"/>
                </a:solidFill>
                <a:latin typeface="Arial Narrow" panose="020B0606020202030204" pitchFamily="34" charset="0"/>
              </a:rPr>
              <a:t>Правильная организация труда – наш вклад в качество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8CAA783-10E2-4746-9F02-4EE869560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/>
          <a:stretch/>
        </p:blipFill>
        <p:spPr>
          <a:xfrm>
            <a:off x="3778799" y="763951"/>
            <a:ext cx="8077841" cy="4249225"/>
          </a:xfrm>
          <a:prstGeom prst="rect">
            <a:avLst/>
          </a:prstGeom>
        </p:spPr>
      </p:pic>
      <p:sp>
        <p:nvSpPr>
          <p:cNvPr id="12" name="Rectangle 22">
            <a:extLst>
              <a:ext uri="{FF2B5EF4-FFF2-40B4-BE49-F238E27FC236}">
                <a16:creationId xmlns:a16="http://schemas.microsoft.com/office/drawing/2014/main" xmlns="" id="{5F91BD65-E284-4591-A0E2-666C5573C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077850"/>
            <a:ext cx="2880320" cy="45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Спланирует загрузку персонала под потребности производства - без авралов и переработок</a:t>
            </a:r>
          </a:p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Подберёт исполнителей с требуемой квалификацией, необходимыми навыками, наличием допусков, медосмотров и т.д. - не допустит работника без нужных компетенций</a:t>
            </a:r>
          </a:p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Отследит, кому пора пройти инструктаж, проверку знаний или получить допуск</a:t>
            </a:r>
          </a:p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Поможет выстроить систему обучения, развития и мотивации</a:t>
            </a:r>
          </a:p>
          <a:p>
            <a:pPr marL="252000" indent="-252000" eaLnBrk="1" hangingPunct="1">
              <a:spcBef>
                <a:spcPts val="600"/>
              </a:spcBef>
              <a:buClr>
                <a:srgbClr val="B41E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kern="0" dirty="0">
                <a:solidFill>
                  <a:srgbClr val="808080">
                    <a:lumMod val="50000"/>
                  </a:srgbClr>
                </a:solidFill>
                <a:latin typeface="Arial Narrow" panose="020B0606020202030204" pitchFamily="34" charset="0"/>
              </a:rPr>
              <a:t>Сохранит информацию о том, кто, что, когда и для какого изделия делал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37A4061-B7FF-40FB-ADB5-C0ABBA4600FF}"/>
              </a:ext>
            </a:extLst>
          </p:cNvPr>
          <p:cNvSpPr/>
          <p:nvPr/>
        </p:nvSpPr>
        <p:spPr>
          <a:xfrm>
            <a:off x="479376" y="692696"/>
            <a:ext cx="280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5984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Чем поможет Система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Alfa</a:t>
            </a:r>
            <a:r>
              <a:rPr lang="ru-RU" altLang="ru-RU" b="1" dirty="0">
                <a:solidFill>
                  <a:srgbClr val="595959"/>
                </a:solidFill>
                <a:latin typeface="Arial Narrow" panose="020B0606020202030204" pitchFamily="34" charset="0"/>
              </a:rPr>
              <a:t>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235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  <a:txDef>
      <a:spPr/>
      <a:bodyPr/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rgbClr val="B41E00"/>
            </a:solidFill>
            <a:effectLst/>
            <a:uLnTx/>
            <a:uFillTx/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183944</TotalTime>
  <Words>745</Words>
  <Application>Microsoft Office PowerPoint</Application>
  <PresentationFormat>Произвольный</PresentationFormat>
  <Paragraphs>118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4_Тема Office</vt:lpstr>
      <vt:lpstr>1_Тема Office</vt:lpstr>
      <vt:lpstr>Презентация PowerPoint</vt:lpstr>
      <vt:lpstr>Вызовы времени</vt:lpstr>
      <vt:lpstr>Как обстоят дела?</vt:lpstr>
      <vt:lpstr>Что для этого нужно?</vt:lpstr>
      <vt:lpstr>Как это организовать?</vt:lpstr>
      <vt:lpstr>Контролируемые процессы</vt:lpstr>
      <vt:lpstr>Комплектующие</vt:lpstr>
      <vt:lpstr>Оборудование</vt:lpstr>
      <vt:lpstr>Персонал</vt:lpstr>
      <vt:lpstr> «Личное дело» изделия – база для анализа</vt:lpstr>
      <vt:lpstr>Подведём 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Глинский Юрий</dc:creator>
  <cp:lastModifiedBy>ikuser</cp:lastModifiedBy>
  <cp:revision>1550</cp:revision>
  <cp:lastPrinted>2016-07-13T11:12:56Z</cp:lastPrinted>
  <dcterms:created xsi:type="dcterms:W3CDTF">2010-07-07T13:13:58Z</dcterms:created>
  <dcterms:modified xsi:type="dcterms:W3CDTF">2018-02-13T06:58:41Z</dcterms:modified>
</cp:coreProperties>
</file>