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298" r:id="rId3"/>
    <p:sldId id="368" r:id="rId4"/>
    <p:sldId id="371" r:id="rId5"/>
    <p:sldId id="373" r:id="rId6"/>
    <p:sldId id="374" r:id="rId7"/>
    <p:sldId id="375" r:id="rId8"/>
    <p:sldId id="376" r:id="rId9"/>
    <p:sldId id="377" r:id="rId10"/>
    <p:sldId id="378" r:id="rId11"/>
    <p:sldId id="380" r:id="rId12"/>
    <p:sldId id="415" r:id="rId13"/>
    <p:sldId id="416" r:id="rId14"/>
    <p:sldId id="383" r:id="rId15"/>
    <p:sldId id="408" r:id="rId16"/>
    <p:sldId id="410" r:id="rId17"/>
    <p:sldId id="394" r:id="rId18"/>
    <p:sldId id="399" r:id="rId19"/>
    <p:sldId id="412" r:id="rId20"/>
    <p:sldId id="418" r:id="rId21"/>
    <p:sldId id="413" r:id="rId22"/>
    <p:sldId id="414" r:id="rId23"/>
    <p:sldId id="366" r:id="rId24"/>
    <p:sldId id="367" r:id="rId25"/>
  </p:sldIdLst>
  <p:sldSz cx="9906000" cy="6858000" type="A4"/>
  <p:notesSz cx="9926638" cy="6797675"/>
  <p:custDataLst>
    <p:tags r:id="rId2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7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CC"/>
    <a:srgbClr val="006C31"/>
    <a:srgbClr val="D6CBC2"/>
    <a:srgbClr val="FFCCFF"/>
    <a:srgbClr val="FFFF99"/>
    <a:srgbClr val="FF960C"/>
    <a:srgbClr val="DC241F"/>
    <a:srgbClr val="09BAFF"/>
  </p:clrMru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8" autoAdjust="0"/>
    <p:restoredTop sz="83200" autoAdjust="0"/>
  </p:normalViewPr>
  <p:slideViewPr>
    <p:cSldViewPr snapToGrid="0" snapToObjects="1">
      <p:cViewPr>
        <p:scale>
          <a:sx n="75" d="100"/>
          <a:sy n="75" d="100"/>
        </p:scale>
        <p:origin x="-948" y="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-1998" y="-102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DB51A-37C4-4D30-B738-2D13BF52EC10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CC46176-B301-4B2E-8BF0-9C322C12C1C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9103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90948-3462-4DAC-8329-34497EF9C66E}" type="parTrans" cxnId="{F02EAC36-8527-47FB-A2CB-BD51C5B4D32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7F29B-44BA-473D-998F-7B57A8B1A73B}" type="sibTrans" cxnId="{F02EAC36-8527-47FB-A2CB-BD51C5B4D32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6739F-DD01-4443-AB44-54E673D6418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9104-001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691CA-7ADB-49C5-A60A-8437CFAA2A5B}" type="parTrans" cxnId="{4BD5B5BB-4A50-4164-B431-939F8355400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07C0C-8F8C-49BF-83A4-7E7AA9455A92}" type="sibTrans" cxnId="{4BD5B5BB-4A50-4164-B431-939F8355400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03DCC-C182-4570-B38C-23047F05DEA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систем менеджмента качества                                                       (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Systems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Requirements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for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Aviation,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Space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Defense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Audit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D6D73-8983-45BD-B7AA-0DA69FC2940E}" type="parTrans" cxnId="{B7E34A72-B95C-41D4-BE6E-18336D30A9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0DBBD-0C4B-40DF-A5F6-D8C0F669EC63}" type="sibTrans" cxnId="{B7E34A72-B95C-41D4-BE6E-18336D30A9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85D01-7358-4B63-86F8-FB97CC914BC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9104-003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AE7A8-E9F0-4DD3-8F1E-507F8A326EC7}" type="parTrans" cxnId="{AA85AC24-F544-46B3-A275-29754690671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EFF38-A62B-443F-82A4-888EAFFF30B3}" type="sibTrans" cxnId="{AA85AC24-F544-46B3-A275-29754690671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0A1BD-866E-4590-A9BD-FDC78FCFDA10}">
      <dgm:prSet phldrT="[Текст]" custT="1"/>
      <dgm:spPr/>
      <dgm:t>
        <a:bodyPr/>
        <a:lstStyle/>
        <a:p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Требования к компетенции и программам обучения аудиторов для аэрокосмической отрасли                                                                         (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Requirements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for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Aerospace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Auditor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Competency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and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Training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Courses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2A6E3-4BE3-401A-B6E4-427474A2697C}" type="parTrans" cxnId="{09453F3B-290D-4DF7-94BB-F61A6FF680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2AD65-5FA2-4D99-8C75-A61881DD86AC}" type="sibTrans" cxnId="{09453F3B-290D-4DF7-94BB-F61A6FF680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A83A3-329D-4DB2-AC44-EA2BD39886B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Менеджмент изменений ключевых характеристик                             (</a:t>
          </a:r>
          <a:r>
            <a: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Aerospace series - Quality management systems - Variation management of key characteristics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A5DA7-0CAA-4000-B5A1-FED8877C665D}" type="parTrans" cxnId="{F418B966-293C-4B11-BCA7-88E5E6702F9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F8878-0137-48D3-A315-8C18C57AB457}" type="sibTrans" cxnId="{F418B966-293C-4B11-BCA7-88E5E6702F9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04F449-EE94-4FD7-8185-CDDDF14D846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9107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A7DC8-EAC6-4F5B-A738-B8E3BD523609}" type="parTrans" cxnId="{D0E4BF48-78D0-4E87-9B72-D75D5BB8038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B5F12-0351-4ECE-9E46-E9EDB266A9AE}" type="sibTrans" cxnId="{D0E4BF48-78D0-4E87-9B72-D75D5BB8038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A4B55-2521-4FDB-BAEB-C951FD6FAA37}">
      <dgm:prSet phldrT="[Текст]" custT="1"/>
      <dgm:spPr/>
      <dgm:t>
        <a:bodyPr/>
        <a:lstStyle/>
        <a:p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Руководство для компаний аэрокосмической отрасли по одобрению прямых поставок                                                                                                            (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Requirements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for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Aerospace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Auditor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Competency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and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Training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Courses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9C47C-0100-4588-B41C-A5E7129F3B33}" type="parTrans" cxnId="{4988A4F9-9DC5-4FAE-9C6D-5BA3227B48B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905677-36A3-42F8-8E78-97900E55C6FC}" type="sibTrans" cxnId="{4988A4F9-9DC5-4FAE-9C6D-5BA3227B48B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E31C0-87A7-4E27-B2AE-B4C68494FDA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9131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7344BB-0200-4741-AE47-77DA0E531370}" type="parTrans" cxnId="{F79F4BB5-827B-4528-A44F-670FF08C9D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EDED8-FC69-4DF4-AD60-B77973AA60CE}" type="sibTrans" cxnId="{F79F4BB5-827B-4528-A44F-670FF08C9D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B8EE7-31B0-4D55-AA28-C3989CE1BB79}">
      <dgm:prSet phldrT="[Текст]" custT="1"/>
      <dgm:spPr/>
      <dgm:t>
        <a:bodyPr/>
        <a:lstStyle/>
        <a:p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Определение данных и документация о несоответствии техническим условиям                                                                                                                (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Direct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Delivery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Authorization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Guidance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for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Aerospace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dirty="0" err="1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Companies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75813-48D8-4855-ACCB-EA4D786636A3}" type="parTrans" cxnId="{7424F80C-DD41-4750-BBE3-6595883733C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B8678-D210-4B77-BA5F-EEA92B1C6EED}" type="sibTrans" cxnId="{7424F80C-DD41-4750-BBE3-6595883733C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3DCCC-9962-4A5F-95D4-467F04C6EC0F}" type="pres">
      <dgm:prSet presAssocID="{E9DDB51A-37C4-4D30-B738-2D13BF52EC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8286E-D54D-4904-A793-1987E2461A0E}" type="pres">
      <dgm:prSet presAssocID="{3CC46176-B301-4B2E-8BF0-9C322C12C1CE}" presName="composite" presStyleCnt="0"/>
      <dgm:spPr/>
    </dgm:pt>
    <dgm:pt modelId="{8338A117-2285-497F-A69F-0649BC90BBAE}" type="pres">
      <dgm:prSet presAssocID="{3CC46176-B301-4B2E-8BF0-9C322C12C1C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21C30-BA8E-4C13-B993-3B05ED3FCF09}" type="pres">
      <dgm:prSet presAssocID="{3CC46176-B301-4B2E-8BF0-9C322C12C1C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5FB07-7854-4D20-B813-5C1507485AC4}" type="pres">
      <dgm:prSet presAssocID="{BA27F29B-44BA-473D-998F-7B57A8B1A73B}" presName="sp" presStyleCnt="0"/>
      <dgm:spPr/>
    </dgm:pt>
    <dgm:pt modelId="{DFEBA920-CA84-4CE3-8D0D-67E34FF4040C}" type="pres">
      <dgm:prSet presAssocID="{20D6739F-DD01-4443-AB44-54E673D64184}" presName="composite" presStyleCnt="0"/>
      <dgm:spPr/>
    </dgm:pt>
    <dgm:pt modelId="{05FA0D17-0E2E-46C9-B418-B43489CA6031}" type="pres">
      <dgm:prSet presAssocID="{20D6739F-DD01-4443-AB44-54E673D6418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A573B-D685-410D-BC5E-502A6E72CB8A}" type="pres">
      <dgm:prSet presAssocID="{20D6739F-DD01-4443-AB44-54E673D6418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1C637-E137-4BE6-96C7-4AAA2056AF04}" type="pres">
      <dgm:prSet presAssocID="{1E807C0C-8F8C-49BF-83A4-7E7AA9455A92}" presName="sp" presStyleCnt="0"/>
      <dgm:spPr/>
    </dgm:pt>
    <dgm:pt modelId="{DA35D5D5-C526-45AA-9170-2CA121F84B9C}" type="pres">
      <dgm:prSet presAssocID="{20085D01-7358-4B63-86F8-FB97CC914BCC}" presName="composite" presStyleCnt="0"/>
      <dgm:spPr/>
    </dgm:pt>
    <dgm:pt modelId="{E9E13D11-DA0B-472B-B843-715FE9F284CD}" type="pres">
      <dgm:prSet presAssocID="{20085D01-7358-4B63-86F8-FB97CC914BC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FC1E2-7C8B-470F-B005-A4C1DDB72658}" type="pres">
      <dgm:prSet presAssocID="{20085D01-7358-4B63-86F8-FB97CC914BC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60E8A-AA9F-42FA-BCF2-720D8C09C6AB}" type="pres">
      <dgm:prSet presAssocID="{B62EFF38-A62B-443F-82A4-888EAFFF30B3}" presName="sp" presStyleCnt="0"/>
      <dgm:spPr/>
    </dgm:pt>
    <dgm:pt modelId="{AFC3740B-9A4C-42A7-84A6-03239886DC7B}" type="pres">
      <dgm:prSet presAssocID="{3F04F449-EE94-4FD7-8185-CDDDF14D846B}" presName="composite" presStyleCnt="0"/>
      <dgm:spPr/>
    </dgm:pt>
    <dgm:pt modelId="{3F3DC9CA-F369-41D3-8C89-5900B81F18A1}" type="pres">
      <dgm:prSet presAssocID="{3F04F449-EE94-4FD7-8185-CDDDF14D846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4A4D6-0D88-4713-ADDC-441199C566C1}" type="pres">
      <dgm:prSet presAssocID="{3F04F449-EE94-4FD7-8185-CDDDF14D846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367D3-C800-4D1B-B36E-F8CA89833E20}" type="pres">
      <dgm:prSet presAssocID="{49FB5F12-0351-4ECE-9E46-E9EDB266A9AE}" presName="sp" presStyleCnt="0"/>
      <dgm:spPr/>
    </dgm:pt>
    <dgm:pt modelId="{3312251D-E7C7-4F77-B021-A06F47E7F8DC}" type="pres">
      <dgm:prSet presAssocID="{1B0E31C0-87A7-4E27-B2AE-B4C68494FDA7}" presName="composite" presStyleCnt="0"/>
      <dgm:spPr/>
    </dgm:pt>
    <dgm:pt modelId="{2B68FFE2-FB5D-42D0-BDD6-E757AA1DED5E}" type="pres">
      <dgm:prSet presAssocID="{1B0E31C0-87A7-4E27-B2AE-B4C68494FDA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83B96-E9D9-47AA-B407-8D5CDA9AEEF4}" type="pres">
      <dgm:prSet presAssocID="{1B0E31C0-87A7-4E27-B2AE-B4C68494FDA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750BE-B252-425D-9374-415FC4851E2A}" type="presOf" srcId="{6BAB8EE7-31B0-4D55-AA28-C3989CE1BB79}" destId="{55683B96-E9D9-47AA-B407-8D5CDA9AEEF4}" srcOrd="0" destOrd="0" presId="urn:microsoft.com/office/officeart/2005/8/layout/chevron2"/>
    <dgm:cxn modelId="{F02EAC36-8527-47FB-A2CB-BD51C5B4D32E}" srcId="{E9DDB51A-37C4-4D30-B738-2D13BF52EC10}" destId="{3CC46176-B301-4B2E-8BF0-9C322C12C1CE}" srcOrd="0" destOrd="0" parTransId="{AF490948-3462-4DAC-8329-34497EF9C66E}" sibTransId="{BA27F29B-44BA-473D-998F-7B57A8B1A73B}"/>
    <dgm:cxn modelId="{D5DF6233-CBA7-4E4A-B66D-43FC0F5680AA}" type="presOf" srcId="{F54A4B55-2521-4FDB-BAEB-C951FD6FAA37}" destId="{E624A4D6-0D88-4713-ADDC-441199C566C1}" srcOrd="0" destOrd="0" presId="urn:microsoft.com/office/officeart/2005/8/layout/chevron2"/>
    <dgm:cxn modelId="{838B579E-3C96-426E-866D-903CC770CF7E}" type="presOf" srcId="{DA103DCC-C182-4570-B38C-23047F05DEA3}" destId="{552A573B-D685-410D-BC5E-502A6E72CB8A}" srcOrd="0" destOrd="0" presId="urn:microsoft.com/office/officeart/2005/8/layout/chevron2"/>
    <dgm:cxn modelId="{4988A4F9-9DC5-4FAE-9C6D-5BA3227B48B8}" srcId="{3F04F449-EE94-4FD7-8185-CDDDF14D846B}" destId="{F54A4B55-2521-4FDB-BAEB-C951FD6FAA37}" srcOrd="0" destOrd="0" parTransId="{ABD9C47C-0100-4588-B41C-A5E7129F3B33}" sibTransId="{39905677-36A3-42F8-8E78-97900E55C6FC}"/>
    <dgm:cxn modelId="{B1AF670C-0FA7-4A2D-AA7D-FA4227BF0154}" type="presOf" srcId="{DD80A1BD-866E-4590-A9BD-FDC78FCFDA10}" destId="{F1BFC1E2-7C8B-470F-B005-A4C1DDB72658}" srcOrd="0" destOrd="0" presId="urn:microsoft.com/office/officeart/2005/8/layout/chevron2"/>
    <dgm:cxn modelId="{F418B966-293C-4B11-BCA7-88E5E6702F94}" srcId="{3CC46176-B301-4B2E-8BF0-9C322C12C1CE}" destId="{517A83A3-329D-4DB2-AC44-EA2BD39886B1}" srcOrd="0" destOrd="0" parTransId="{391A5DA7-0CAA-4000-B5A1-FED8877C665D}" sibTransId="{B77F8878-0137-48D3-A315-8C18C57AB457}"/>
    <dgm:cxn modelId="{CE37608C-5C9D-49BE-8E4A-4D5CEC668EEF}" type="presOf" srcId="{3F04F449-EE94-4FD7-8185-CDDDF14D846B}" destId="{3F3DC9CA-F369-41D3-8C89-5900B81F18A1}" srcOrd="0" destOrd="0" presId="urn:microsoft.com/office/officeart/2005/8/layout/chevron2"/>
    <dgm:cxn modelId="{4BD5B5BB-4A50-4164-B431-939F83554005}" srcId="{E9DDB51A-37C4-4D30-B738-2D13BF52EC10}" destId="{20D6739F-DD01-4443-AB44-54E673D64184}" srcOrd="1" destOrd="0" parTransId="{02D691CA-7ADB-49C5-A60A-8437CFAA2A5B}" sibTransId="{1E807C0C-8F8C-49BF-83A4-7E7AA9455A92}"/>
    <dgm:cxn modelId="{B11DFF3E-B2A3-4B6F-B624-96E8832DA474}" type="presOf" srcId="{20D6739F-DD01-4443-AB44-54E673D64184}" destId="{05FA0D17-0E2E-46C9-B418-B43489CA6031}" srcOrd="0" destOrd="0" presId="urn:microsoft.com/office/officeart/2005/8/layout/chevron2"/>
    <dgm:cxn modelId="{AA85AC24-F544-46B3-A275-29754690671C}" srcId="{E9DDB51A-37C4-4D30-B738-2D13BF52EC10}" destId="{20085D01-7358-4B63-86F8-FB97CC914BCC}" srcOrd="2" destOrd="0" parTransId="{8EFAE7A8-E9F0-4DD3-8F1E-507F8A326EC7}" sibTransId="{B62EFF38-A62B-443F-82A4-888EAFFF30B3}"/>
    <dgm:cxn modelId="{09453F3B-290D-4DF7-94BB-F61A6FF680B1}" srcId="{20085D01-7358-4B63-86F8-FB97CC914BCC}" destId="{DD80A1BD-866E-4590-A9BD-FDC78FCFDA10}" srcOrd="0" destOrd="0" parTransId="{0E02A6E3-4BE3-401A-B6E4-427474A2697C}" sibTransId="{4262AD65-5FA2-4D99-8C75-A61881DD86AC}"/>
    <dgm:cxn modelId="{D0E4BF48-78D0-4E87-9B72-D75D5BB8038F}" srcId="{E9DDB51A-37C4-4D30-B738-2D13BF52EC10}" destId="{3F04F449-EE94-4FD7-8185-CDDDF14D846B}" srcOrd="3" destOrd="0" parTransId="{9C8A7DC8-EAC6-4F5B-A738-B8E3BD523609}" sibTransId="{49FB5F12-0351-4ECE-9E46-E9EDB266A9AE}"/>
    <dgm:cxn modelId="{3C92A550-32E5-44CD-A16D-71764D5B351B}" type="presOf" srcId="{20085D01-7358-4B63-86F8-FB97CC914BCC}" destId="{E9E13D11-DA0B-472B-B843-715FE9F284CD}" srcOrd="0" destOrd="0" presId="urn:microsoft.com/office/officeart/2005/8/layout/chevron2"/>
    <dgm:cxn modelId="{7424F80C-DD41-4750-BBE3-6595883733C9}" srcId="{1B0E31C0-87A7-4E27-B2AE-B4C68494FDA7}" destId="{6BAB8EE7-31B0-4D55-AA28-C3989CE1BB79}" srcOrd="0" destOrd="0" parTransId="{F0075813-48D8-4855-ACCB-EA4D786636A3}" sibTransId="{7D7B8678-D210-4B77-BA5F-EEA92B1C6EED}"/>
    <dgm:cxn modelId="{F22EFB53-E3C0-47BC-82B9-7713AD26A6DC}" type="presOf" srcId="{517A83A3-329D-4DB2-AC44-EA2BD39886B1}" destId="{1E821C30-BA8E-4C13-B993-3B05ED3FCF09}" srcOrd="0" destOrd="0" presId="urn:microsoft.com/office/officeart/2005/8/layout/chevron2"/>
    <dgm:cxn modelId="{74B18D15-1213-46E1-987B-3660522285F4}" type="presOf" srcId="{E9DDB51A-37C4-4D30-B738-2D13BF52EC10}" destId="{5AF3DCCC-9962-4A5F-95D4-467F04C6EC0F}" srcOrd="0" destOrd="0" presId="urn:microsoft.com/office/officeart/2005/8/layout/chevron2"/>
    <dgm:cxn modelId="{B7E34A72-B95C-41D4-BE6E-18336D30A915}" srcId="{20D6739F-DD01-4443-AB44-54E673D64184}" destId="{DA103DCC-C182-4570-B38C-23047F05DEA3}" srcOrd="0" destOrd="0" parTransId="{F73D6D73-8983-45BD-B7AA-0DA69FC2940E}" sibTransId="{6910DBBD-0C4B-40DF-A5F6-D8C0F669EC63}"/>
    <dgm:cxn modelId="{F79F4BB5-827B-4528-A44F-670FF08C9D7F}" srcId="{E9DDB51A-37C4-4D30-B738-2D13BF52EC10}" destId="{1B0E31C0-87A7-4E27-B2AE-B4C68494FDA7}" srcOrd="4" destOrd="0" parTransId="{7F7344BB-0200-4741-AE47-77DA0E531370}" sibTransId="{8D8EDED8-FC69-4DF4-AD60-B77973AA60CE}"/>
    <dgm:cxn modelId="{0208A7F2-0EAC-4EEB-B0E3-1D2A8525A976}" type="presOf" srcId="{1B0E31C0-87A7-4E27-B2AE-B4C68494FDA7}" destId="{2B68FFE2-FB5D-42D0-BDD6-E757AA1DED5E}" srcOrd="0" destOrd="0" presId="urn:microsoft.com/office/officeart/2005/8/layout/chevron2"/>
    <dgm:cxn modelId="{8BD749B9-4CFC-4F63-A899-648EA9634475}" type="presOf" srcId="{3CC46176-B301-4B2E-8BF0-9C322C12C1CE}" destId="{8338A117-2285-497F-A69F-0649BC90BBAE}" srcOrd="0" destOrd="0" presId="urn:microsoft.com/office/officeart/2005/8/layout/chevron2"/>
    <dgm:cxn modelId="{CB7B06F0-5A9C-428D-9B7A-64273EEE3378}" type="presParOf" srcId="{5AF3DCCC-9962-4A5F-95D4-467F04C6EC0F}" destId="{E488286E-D54D-4904-A793-1987E2461A0E}" srcOrd="0" destOrd="0" presId="urn:microsoft.com/office/officeart/2005/8/layout/chevron2"/>
    <dgm:cxn modelId="{44C86078-009E-4864-8616-425E3C7D57C2}" type="presParOf" srcId="{E488286E-D54D-4904-A793-1987E2461A0E}" destId="{8338A117-2285-497F-A69F-0649BC90BBAE}" srcOrd="0" destOrd="0" presId="urn:microsoft.com/office/officeart/2005/8/layout/chevron2"/>
    <dgm:cxn modelId="{97CEFC4C-C71E-4E99-A214-3B62270E429B}" type="presParOf" srcId="{E488286E-D54D-4904-A793-1987E2461A0E}" destId="{1E821C30-BA8E-4C13-B993-3B05ED3FCF09}" srcOrd="1" destOrd="0" presId="urn:microsoft.com/office/officeart/2005/8/layout/chevron2"/>
    <dgm:cxn modelId="{3067644B-28EB-419F-AC0B-2D44FA96040F}" type="presParOf" srcId="{5AF3DCCC-9962-4A5F-95D4-467F04C6EC0F}" destId="{6225FB07-7854-4D20-B813-5C1507485AC4}" srcOrd="1" destOrd="0" presId="urn:microsoft.com/office/officeart/2005/8/layout/chevron2"/>
    <dgm:cxn modelId="{1C8F8EAA-2B4B-456F-8D6E-E758A72BC27C}" type="presParOf" srcId="{5AF3DCCC-9962-4A5F-95D4-467F04C6EC0F}" destId="{DFEBA920-CA84-4CE3-8D0D-67E34FF4040C}" srcOrd="2" destOrd="0" presId="urn:microsoft.com/office/officeart/2005/8/layout/chevron2"/>
    <dgm:cxn modelId="{BDEEFB85-3558-48D0-A6E8-02D3FBE2B683}" type="presParOf" srcId="{DFEBA920-CA84-4CE3-8D0D-67E34FF4040C}" destId="{05FA0D17-0E2E-46C9-B418-B43489CA6031}" srcOrd="0" destOrd="0" presId="urn:microsoft.com/office/officeart/2005/8/layout/chevron2"/>
    <dgm:cxn modelId="{1EF249EA-2A09-4653-A63A-F48C142A3B33}" type="presParOf" srcId="{DFEBA920-CA84-4CE3-8D0D-67E34FF4040C}" destId="{552A573B-D685-410D-BC5E-502A6E72CB8A}" srcOrd="1" destOrd="0" presId="urn:microsoft.com/office/officeart/2005/8/layout/chevron2"/>
    <dgm:cxn modelId="{6E82C7B4-512E-468C-B203-7B94A595E19A}" type="presParOf" srcId="{5AF3DCCC-9962-4A5F-95D4-467F04C6EC0F}" destId="{4101C637-E137-4BE6-96C7-4AAA2056AF04}" srcOrd="3" destOrd="0" presId="urn:microsoft.com/office/officeart/2005/8/layout/chevron2"/>
    <dgm:cxn modelId="{D52CE68A-202D-4C16-BA1A-CE60304B19B8}" type="presParOf" srcId="{5AF3DCCC-9962-4A5F-95D4-467F04C6EC0F}" destId="{DA35D5D5-C526-45AA-9170-2CA121F84B9C}" srcOrd="4" destOrd="0" presId="urn:microsoft.com/office/officeart/2005/8/layout/chevron2"/>
    <dgm:cxn modelId="{F77EA7F4-E94E-489B-8FAA-FA28245E18F5}" type="presParOf" srcId="{DA35D5D5-C526-45AA-9170-2CA121F84B9C}" destId="{E9E13D11-DA0B-472B-B843-715FE9F284CD}" srcOrd="0" destOrd="0" presId="urn:microsoft.com/office/officeart/2005/8/layout/chevron2"/>
    <dgm:cxn modelId="{BEBBE7DB-EFF7-44D3-8FFB-432B08637CC3}" type="presParOf" srcId="{DA35D5D5-C526-45AA-9170-2CA121F84B9C}" destId="{F1BFC1E2-7C8B-470F-B005-A4C1DDB72658}" srcOrd="1" destOrd="0" presId="urn:microsoft.com/office/officeart/2005/8/layout/chevron2"/>
    <dgm:cxn modelId="{6F0540E8-809B-4850-B9A8-BE83F800FD78}" type="presParOf" srcId="{5AF3DCCC-9962-4A5F-95D4-467F04C6EC0F}" destId="{2D860E8A-AA9F-42FA-BCF2-720D8C09C6AB}" srcOrd="5" destOrd="0" presId="urn:microsoft.com/office/officeart/2005/8/layout/chevron2"/>
    <dgm:cxn modelId="{EEDA2CCD-E4E6-4B09-8EE0-D4466BC088B8}" type="presParOf" srcId="{5AF3DCCC-9962-4A5F-95D4-467F04C6EC0F}" destId="{AFC3740B-9A4C-42A7-84A6-03239886DC7B}" srcOrd="6" destOrd="0" presId="urn:microsoft.com/office/officeart/2005/8/layout/chevron2"/>
    <dgm:cxn modelId="{4377A383-8CE9-4F21-833A-C9417DFE04B4}" type="presParOf" srcId="{AFC3740B-9A4C-42A7-84A6-03239886DC7B}" destId="{3F3DC9CA-F369-41D3-8C89-5900B81F18A1}" srcOrd="0" destOrd="0" presId="urn:microsoft.com/office/officeart/2005/8/layout/chevron2"/>
    <dgm:cxn modelId="{2DF89ABA-157B-4FFE-9E5C-838189236356}" type="presParOf" srcId="{AFC3740B-9A4C-42A7-84A6-03239886DC7B}" destId="{E624A4D6-0D88-4713-ADDC-441199C566C1}" srcOrd="1" destOrd="0" presId="urn:microsoft.com/office/officeart/2005/8/layout/chevron2"/>
    <dgm:cxn modelId="{BE250A14-0EEE-4B65-8C34-779060FD9353}" type="presParOf" srcId="{5AF3DCCC-9962-4A5F-95D4-467F04C6EC0F}" destId="{8C2367D3-C800-4D1B-B36E-F8CA89833E20}" srcOrd="7" destOrd="0" presId="urn:microsoft.com/office/officeart/2005/8/layout/chevron2"/>
    <dgm:cxn modelId="{A080D751-58D8-4D46-8D9A-7B154F3E82B3}" type="presParOf" srcId="{5AF3DCCC-9962-4A5F-95D4-467F04C6EC0F}" destId="{3312251D-E7C7-4F77-B021-A06F47E7F8DC}" srcOrd="8" destOrd="0" presId="urn:microsoft.com/office/officeart/2005/8/layout/chevron2"/>
    <dgm:cxn modelId="{44B920BE-5636-4B37-BEF7-7822286CAC14}" type="presParOf" srcId="{3312251D-E7C7-4F77-B021-A06F47E7F8DC}" destId="{2B68FFE2-FB5D-42D0-BDD6-E757AA1DED5E}" srcOrd="0" destOrd="0" presId="urn:microsoft.com/office/officeart/2005/8/layout/chevron2"/>
    <dgm:cxn modelId="{643464E8-F104-4FEE-B626-1C5BFD8F4B33}" type="presParOf" srcId="{3312251D-E7C7-4F77-B021-A06F47E7F8DC}" destId="{55683B96-E9D9-47AA-B407-8D5CDA9AEEF4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DB51A-37C4-4D30-B738-2D13BF52EC10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CC46176-B301-4B2E-8BF0-9C322C12C1C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9138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90948-3462-4DAC-8329-34497EF9C66E}" type="parTrans" cxnId="{F02EAC36-8527-47FB-A2CB-BD51C5B4D32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7F29B-44BA-473D-998F-7B57A8B1A73B}" type="sibTrans" cxnId="{F02EAC36-8527-47FB-A2CB-BD51C5B4D32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6739F-DD01-4443-AB44-54E673D6418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9146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691CA-7ADB-49C5-A60A-8437CFAA2A5B}" type="parTrans" cxnId="{4BD5B5BB-4A50-4164-B431-939F8355400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07C0C-8F8C-49BF-83A4-7E7AA9455A92}" type="sibTrans" cxnId="{4BD5B5BB-4A50-4164-B431-939F8355400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03DCC-C182-4570-B38C-23047F05DEA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Предупреждение появления посторонних предметов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Foreign Object </a:t>
          </a:r>
          <a:r>
            <a:rPr lang="en-US" alt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Debries</a:t>
          </a:r>
          <a:r>
            <a: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(FOD)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D6D73-8983-45BD-B7AA-0DA69FC2940E}" type="parTrans" cxnId="{B7E34A72-B95C-41D4-BE6E-18336D30A9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0DBBD-0C4B-40DF-A5F6-D8C0F669EC63}" type="sibTrans" cxnId="{B7E34A72-B95C-41D4-BE6E-18336D30A91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085D01-7358-4B63-86F8-FB97CC914BC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9147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AE7A8-E9F0-4DD3-8F1E-507F8A326EC7}" type="parTrans" cxnId="{AA85AC24-F544-46B3-A275-29754690671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EFF38-A62B-443F-82A4-888EAFFF30B3}" type="sibTrans" cxnId="{AA85AC24-F544-46B3-A275-29754690671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0A1BD-866E-4590-A9BD-FDC78FCFDA10}">
      <dgm:prSet phldrT="[Текст]" custT="1"/>
      <dgm:spPr/>
      <dgm:t>
        <a:bodyPr/>
        <a:lstStyle/>
        <a:p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Управление изделиями</a:t>
          </a:r>
          <a:r>
            <a:rPr lang="en-US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,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 не подлежащими восстановлению (</a:t>
          </a:r>
          <a:r>
            <a:rPr lang="en-US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Management of Unsalvageable Items</a:t>
          </a:r>
          <a:r>
            <a:rPr lang="ru-RU" altLang="ru-RU" sz="2000" b="0" dirty="0" smtClean="0">
              <a:solidFill>
                <a:srgbClr val="000609"/>
              </a:solidFill>
              <a:latin typeface="Times New Roman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2A6E3-4BE3-401A-B6E4-427474A2697C}" type="parTrans" cxnId="{09453F3B-290D-4DF7-94BB-F61A6FF680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62AD65-5FA2-4D99-8C75-A61881DD86AC}" type="sibTrans" cxnId="{09453F3B-290D-4DF7-94BB-F61A6FF680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A83A3-329D-4DB2-AC44-EA2BD39886B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Статистические методы при приемке продукции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Statistical Product Acceptance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A5DA7-0CAA-4000-B5A1-FED8877C665D}" type="parTrans" cxnId="{F418B966-293C-4B11-BCA7-88E5E6702F9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F8878-0137-48D3-A315-8C18C57AB457}" type="sibTrans" cxnId="{F418B966-293C-4B11-BCA7-88E5E6702F9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3DCCC-9962-4A5F-95D4-467F04C6EC0F}" type="pres">
      <dgm:prSet presAssocID="{E9DDB51A-37C4-4D30-B738-2D13BF52EC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8286E-D54D-4904-A793-1987E2461A0E}" type="pres">
      <dgm:prSet presAssocID="{3CC46176-B301-4B2E-8BF0-9C322C12C1CE}" presName="composite" presStyleCnt="0"/>
      <dgm:spPr/>
    </dgm:pt>
    <dgm:pt modelId="{8338A117-2285-497F-A69F-0649BC90BBAE}" type="pres">
      <dgm:prSet presAssocID="{3CC46176-B301-4B2E-8BF0-9C322C12C1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21C30-BA8E-4C13-B993-3B05ED3FCF09}" type="pres">
      <dgm:prSet presAssocID="{3CC46176-B301-4B2E-8BF0-9C322C12C1C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5FB07-7854-4D20-B813-5C1507485AC4}" type="pres">
      <dgm:prSet presAssocID="{BA27F29B-44BA-473D-998F-7B57A8B1A73B}" presName="sp" presStyleCnt="0"/>
      <dgm:spPr/>
    </dgm:pt>
    <dgm:pt modelId="{DFEBA920-CA84-4CE3-8D0D-67E34FF4040C}" type="pres">
      <dgm:prSet presAssocID="{20D6739F-DD01-4443-AB44-54E673D64184}" presName="composite" presStyleCnt="0"/>
      <dgm:spPr/>
    </dgm:pt>
    <dgm:pt modelId="{05FA0D17-0E2E-46C9-B418-B43489CA6031}" type="pres">
      <dgm:prSet presAssocID="{20D6739F-DD01-4443-AB44-54E673D6418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A573B-D685-410D-BC5E-502A6E72CB8A}" type="pres">
      <dgm:prSet presAssocID="{20D6739F-DD01-4443-AB44-54E673D6418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1C637-E137-4BE6-96C7-4AAA2056AF04}" type="pres">
      <dgm:prSet presAssocID="{1E807C0C-8F8C-49BF-83A4-7E7AA9455A92}" presName="sp" presStyleCnt="0"/>
      <dgm:spPr/>
    </dgm:pt>
    <dgm:pt modelId="{DA35D5D5-C526-45AA-9170-2CA121F84B9C}" type="pres">
      <dgm:prSet presAssocID="{20085D01-7358-4B63-86F8-FB97CC914BCC}" presName="composite" presStyleCnt="0"/>
      <dgm:spPr/>
    </dgm:pt>
    <dgm:pt modelId="{E9E13D11-DA0B-472B-B843-715FE9F284CD}" type="pres">
      <dgm:prSet presAssocID="{20085D01-7358-4B63-86F8-FB97CC914BC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FC1E2-7C8B-470F-B005-A4C1DDB72658}" type="pres">
      <dgm:prSet presAssocID="{20085D01-7358-4B63-86F8-FB97CC914BC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0E3F20-C45C-44FC-88E5-FF78F5802299}" type="presOf" srcId="{E9DDB51A-37C4-4D30-B738-2D13BF52EC10}" destId="{5AF3DCCC-9962-4A5F-95D4-467F04C6EC0F}" srcOrd="0" destOrd="0" presId="urn:microsoft.com/office/officeart/2005/8/layout/chevron2"/>
    <dgm:cxn modelId="{DEA50DEA-E151-46E2-B0A8-75B48B8F0DA8}" type="presOf" srcId="{DA103DCC-C182-4570-B38C-23047F05DEA3}" destId="{552A573B-D685-410D-BC5E-502A6E72CB8A}" srcOrd="0" destOrd="0" presId="urn:microsoft.com/office/officeart/2005/8/layout/chevron2"/>
    <dgm:cxn modelId="{29D776C2-1E12-43DB-8A80-4BE6EFDBFE4B}" type="presOf" srcId="{DD80A1BD-866E-4590-A9BD-FDC78FCFDA10}" destId="{F1BFC1E2-7C8B-470F-B005-A4C1DDB72658}" srcOrd="0" destOrd="0" presId="urn:microsoft.com/office/officeart/2005/8/layout/chevron2"/>
    <dgm:cxn modelId="{4BD5B5BB-4A50-4164-B431-939F83554005}" srcId="{E9DDB51A-37C4-4D30-B738-2D13BF52EC10}" destId="{20D6739F-DD01-4443-AB44-54E673D64184}" srcOrd="1" destOrd="0" parTransId="{02D691CA-7ADB-49C5-A60A-8437CFAA2A5B}" sibTransId="{1E807C0C-8F8C-49BF-83A4-7E7AA9455A92}"/>
    <dgm:cxn modelId="{98075EB1-B134-4C3A-B6F8-39BFCCF88504}" type="presOf" srcId="{3CC46176-B301-4B2E-8BF0-9C322C12C1CE}" destId="{8338A117-2285-497F-A69F-0649BC90BBAE}" srcOrd="0" destOrd="0" presId="urn:microsoft.com/office/officeart/2005/8/layout/chevron2"/>
    <dgm:cxn modelId="{A5B912E0-74C4-4676-959B-99194339EB3C}" type="presOf" srcId="{20085D01-7358-4B63-86F8-FB97CC914BCC}" destId="{E9E13D11-DA0B-472B-B843-715FE9F284CD}" srcOrd="0" destOrd="0" presId="urn:microsoft.com/office/officeart/2005/8/layout/chevron2"/>
    <dgm:cxn modelId="{B7E34A72-B95C-41D4-BE6E-18336D30A915}" srcId="{20D6739F-DD01-4443-AB44-54E673D64184}" destId="{DA103DCC-C182-4570-B38C-23047F05DEA3}" srcOrd="0" destOrd="0" parTransId="{F73D6D73-8983-45BD-B7AA-0DA69FC2940E}" sibTransId="{6910DBBD-0C4B-40DF-A5F6-D8C0F669EC63}"/>
    <dgm:cxn modelId="{09453F3B-290D-4DF7-94BB-F61A6FF680B1}" srcId="{20085D01-7358-4B63-86F8-FB97CC914BCC}" destId="{DD80A1BD-866E-4590-A9BD-FDC78FCFDA10}" srcOrd="0" destOrd="0" parTransId="{0E02A6E3-4BE3-401A-B6E4-427474A2697C}" sibTransId="{4262AD65-5FA2-4D99-8C75-A61881DD86AC}"/>
    <dgm:cxn modelId="{F418B966-293C-4B11-BCA7-88E5E6702F94}" srcId="{3CC46176-B301-4B2E-8BF0-9C322C12C1CE}" destId="{517A83A3-329D-4DB2-AC44-EA2BD39886B1}" srcOrd="0" destOrd="0" parTransId="{391A5DA7-0CAA-4000-B5A1-FED8877C665D}" sibTransId="{B77F8878-0137-48D3-A315-8C18C57AB457}"/>
    <dgm:cxn modelId="{F02EAC36-8527-47FB-A2CB-BD51C5B4D32E}" srcId="{E9DDB51A-37C4-4D30-B738-2D13BF52EC10}" destId="{3CC46176-B301-4B2E-8BF0-9C322C12C1CE}" srcOrd="0" destOrd="0" parTransId="{AF490948-3462-4DAC-8329-34497EF9C66E}" sibTransId="{BA27F29B-44BA-473D-998F-7B57A8B1A73B}"/>
    <dgm:cxn modelId="{AA85AC24-F544-46B3-A275-29754690671C}" srcId="{E9DDB51A-37C4-4D30-B738-2D13BF52EC10}" destId="{20085D01-7358-4B63-86F8-FB97CC914BCC}" srcOrd="2" destOrd="0" parTransId="{8EFAE7A8-E9F0-4DD3-8F1E-507F8A326EC7}" sibTransId="{B62EFF38-A62B-443F-82A4-888EAFFF30B3}"/>
    <dgm:cxn modelId="{5DFEC790-98DC-4129-8622-9F53388D12D8}" type="presOf" srcId="{517A83A3-329D-4DB2-AC44-EA2BD39886B1}" destId="{1E821C30-BA8E-4C13-B993-3B05ED3FCF09}" srcOrd="0" destOrd="0" presId="urn:microsoft.com/office/officeart/2005/8/layout/chevron2"/>
    <dgm:cxn modelId="{2A222496-7FD3-4BD7-9678-F2E16D8AF04C}" type="presOf" srcId="{20D6739F-DD01-4443-AB44-54E673D64184}" destId="{05FA0D17-0E2E-46C9-B418-B43489CA6031}" srcOrd="0" destOrd="0" presId="urn:microsoft.com/office/officeart/2005/8/layout/chevron2"/>
    <dgm:cxn modelId="{12CA2C33-EB9D-4759-B5F8-CD8B970BB49B}" type="presParOf" srcId="{5AF3DCCC-9962-4A5F-95D4-467F04C6EC0F}" destId="{E488286E-D54D-4904-A793-1987E2461A0E}" srcOrd="0" destOrd="0" presId="urn:microsoft.com/office/officeart/2005/8/layout/chevron2"/>
    <dgm:cxn modelId="{FED27F19-93B4-4DC7-8E32-551DE350D8DE}" type="presParOf" srcId="{E488286E-D54D-4904-A793-1987E2461A0E}" destId="{8338A117-2285-497F-A69F-0649BC90BBAE}" srcOrd="0" destOrd="0" presId="urn:microsoft.com/office/officeart/2005/8/layout/chevron2"/>
    <dgm:cxn modelId="{A15D1EBF-180A-4FF5-8DF1-01393129BEF2}" type="presParOf" srcId="{E488286E-D54D-4904-A793-1987E2461A0E}" destId="{1E821C30-BA8E-4C13-B993-3B05ED3FCF09}" srcOrd="1" destOrd="0" presId="urn:microsoft.com/office/officeart/2005/8/layout/chevron2"/>
    <dgm:cxn modelId="{623361B2-7CDD-4083-891A-D5DFB1EF3ACA}" type="presParOf" srcId="{5AF3DCCC-9962-4A5F-95D4-467F04C6EC0F}" destId="{6225FB07-7854-4D20-B813-5C1507485AC4}" srcOrd="1" destOrd="0" presId="urn:microsoft.com/office/officeart/2005/8/layout/chevron2"/>
    <dgm:cxn modelId="{394B9E6D-7531-46B5-82E9-71D3B14370E2}" type="presParOf" srcId="{5AF3DCCC-9962-4A5F-95D4-467F04C6EC0F}" destId="{DFEBA920-CA84-4CE3-8D0D-67E34FF4040C}" srcOrd="2" destOrd="0" presId="urn:microsoft.com/office/officeart/2005/8/layout/chevron2"/>
    <dgm:cxn modelId="{49CC9433-3954-4334-8459-FF5156A4C1D5}" type="presParOf" srcId="{DFEBA920-CA84-4CE3-8D0D-67E34FF4040C}" destId="{05FA0D17-0E2E-46C9-B418-B43489CA6031}" srcOrd="0" destOrd="0" presId="urn:microsoft.com/office/officeart/2005/8/layout/chevron2"/>
    <dgm:cxn modelId="{860A215E-28D3-4E20-9DF9-AAA93E94ECF9}" type="presParOf" srcId="{DFEBA920-CA84-4CE3-8D0D-67E34FF4040C}" destId="{552A573B-D685-410D-BC5E-502A6E72CB8A}" srcOrd="1" destOrd="0" presId="urn:microsoft.com/office/officeart/2005/8/layout/chevron2"/>
    <dgm:cxn modelId="{E3A20653-10D6-4DDC-9DD5-8637D090F25F}" type="presParOf" srcId="{5AF3DCCC-9962-4A5F-95D4-467F04C6EC0F}" destId="{4101C637-E137-4BE6-96C7-4AAA2056AF04}" srcOrd="3" destOrd="0" presId="urn:microsoft.com/office/officeart/2005/8/layout/chevron2"/>
    <dgm:cxn modelId="{F0D58B34-4BFF-4E4F-9F7E-749804BD2010}" type="presParOf" srcId="{5AF3DCCC-9962-4A5F-95D4-467F04C6EC0F}" destId="{DA35D5D5-C526-45AA-9170-2CA121F84B9C}" srcOrd="4" destOrd="0" presId="urn:microsoft.com/office/officeart/2005/8/layout/chevron2"/>
    <dgm:cxn modelId="{50DA02CB-A000-452A-8B24-6017D0673287}" type="presParOf" srcId="{DA35D5D5-C526-45AA-9170-2CA121F84B9C}" destId="{E9E13D11-DA0B-472B-B843-715FE9F284CD}" srcOrd="0" destOrd="0" presId="urn:microsoft.com/office/officeart/2005/8/layout/chevron2"/>
    <dgm:cxn modelId="{2F4388C9-078B-4453-A7BC-D03D7F2D45AB}" type="presParOf" srcId="{DA35D5D5-C526-45AA-9170-2CA121F84B9C}" destId="{F1BFC1E2-7C8B-470F-B005-A4C1DDB72658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2" tIns="46907" rIns="93812" bIns="46907" numCol="1" anchor="t" anchorCtr="0" compatLnSpc="1">
            <a:prstTxWarp prst="textNoShape">
              <a:avLst/>
            </a:prstTxWarp>
          </a:bodyPr>
          <a:lstStyle>
            <a:lvl1pPr algn="l" defTabSz="938089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2" tIns="46907" rIns="93812" bIns="46907" numCol="1" anchor="t" anchorCtr="0" compatLnSpc="1">
            <a:prstTxWarp prst="textNoShape">
              <a:avLst/>
            </a:prstTxWarp>
          </a:bodyPr>
          <a:lstStyle>
            <a:lvl1pPr algn="r" defTabSz="938089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2" tIns="46907" rIns="93812" bIns="46907" numCol="1" anchor="b" anchorCtr="0" compatLnSpc="1">
            <a:prstTxWarp prst="textNoShape">
              <a:avLst/>
            </a:prstTxWarp>
          </a:bodyPr>
          <a:lstStyle>
            <a:lvl1pPr algn="l" defTabSz="938089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795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2" tIns="46907" rIns="93812" bIns="46907" numCol="1" anchor="b" anchorCtr="0" compatLnSpc="1">
            <a:prstTxWarp prst="textNoShape">
              <a:avLst/>
            </a:prstTxWarp>
          </a:bodyPr>
          <a:lstStyle>
            <a:lvl1pPr algn="r" defTabSz="938089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709360-2717-4A9C-8808-16B416096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2" tIns="46907" rIns="93812" bIns="46907" numCol="1" anchor="t" anchorCtr="0" compatLnSpc="1">
            <a:prstTxWarp prst="textNoShape">
              <a:avLst/>
            </a:prstTxWarp>
          </a:bodyPr>
          <a:lstStyle>
            <a:lvl1pPr algn="l" defTabSz="938089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05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2" tIns="46907" rIns="93812" bIns="46907" numCol="1" anchor="t" anchorCtr="0" compatLnSpc="1">
            <a:prstTxWarp prst="textNoShape">
              <a:avLst/>
            </a:prstTxWarp>
          </a:bodyPr>
          <a:lstStyle>
            <a:lvl1pPr algn="r" defTabSz="938089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28638"/>
            <a:ext cx="3709988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48025"/>
            <a:ext cx="7278688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2" tIns="46907" rIns="93812" bIns="46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19850"/>
            <a:ext cx="43005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2" tIns="46907" rIns="93812" bIns="46907" numCol="1" anchor="b" anchorCtr="0" compatLnSpc="1">
            <a:prstTxWarp prst="textNoShape">
              <a:avLst/>
            </a:prstTxWarp>
          </a:bodyPr>
          <a:lstStyle>
            <a:lvl1pPr algn="l" defTabSz="938089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19850"/>
            <a:ext cx="43005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2" tIns="46907" rIns="93812" bIns="46907" numCol="1" anchor="b" anchorCtr="0" compatLnSpc="1">
            <a:prstTxWarp prst="textNoShape">
              <a:avLst/>
            </a:prstTxWarp>
          </a:bodyPr>
          <a:lstStyle>
            <a:lvl1pPr algn="r" defTabSz="938089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18B5E4E-8642-4009-973D-309DADF2516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A79F56D3-1884-4F85-9AD0-AF8CE7F89926}" type="slidenum">
              <a:rPr lang="ru-RU" altLang="ru-RU" smtClean="0">
                <a:cs typeface="Arial" charset="0"/>
              </a:rPr>
              <a:pPr defTabSz="936625"/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8AA0FCCD-AD84-4651-94DC-15E80F2301AF}" type="slidenum">
              <a:rPr lang="ru-RU" altLang="ru-RU" smtClean="0">
                <a:cs typeface="Arial" charset="0"/>
              </a:rPr>
              <a:pPr defTabSz="936625"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1CE77B62-5F73-448D-A18A-FFB5C23E4A24}" type="slidenum">
              <a:rPr lang="ru-RU" altLang="ru-RU" smtClean="0">
                <a:cs typeface="Arial" charset="0"/>
              </a:rPr>
              <a:pPr defTabSz="936625"/>
              <a:t>11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F57DBD3C-9CC0-4F95-AFA5-9F4E73C19C21}" type="slidenum">
              <a:rPr lang="ru-RU" altLang="ru-RU" smtClean="0">
                <a:cs typeface="Arial" charset="0"/>
              </a:rPr>
              <a:pPr defTabSz="936625"/>
              <a:t>12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E469EFA3-83CB-4835-B27F-EBAA490922B7}" type="slidenum">
              <a:rPr lang="ru-RU" altLang="ru-RU" smtClean="0">
                <a:cs typeface="Arial" charset="0"/>
              </a:rPr>
              <a:pPr defTabSz="936625"/>
              <a:t>13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55FED86D-4738-40F3-8C71-EA3765A14B9B}" type="slidenum">
              <a:rPr lang="ru-RU" altLang="ru-RU" smtClean="0">
                <a:cs typeface="Arial" charset="0"/>
              </a:rPr>
              <a:pPr defTabSz="936625"/>
              <a:t>14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cs typeface="Times New Roman" pitchFamily="18" charset="0"/>
              </a:rPr>
              <a:t>Во исполнение решений Коллегии по качеству авиационной промышленности  (г. Геленджик, сентябрь 2016 г.) и установления порядка взаимодействия организаций авиационной промышленности России – участников Европейской Аэрокосмической Группы по Качеству (</a:t>
            </a:r>
            <a:r>
              <a:rPr lang="en-US" smtClean="0">
                <a:cs typeface="Times New Roman" pitchFamily="18" charset="0"/>
              </a:rPr>
              <a:t>EAQG</a:t>
            </a:r>
            <a:r>
              <a:rPr lang="ru-RU" smtClean="0">
                <a:cs typeface="Times New Roman" pitchFamily="18" charset="0"/>
              </a:rPr>
              <a:t>) с Союзом авиапроизводителей России (САП) был подписан Регламент взаимодействия.</a:t>
            </a:r>
          </a:p>
          <a:p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8E0DF41B-892E-4A81-9F16-8B9F91C1B442}" type="slidenum">
              <a:rPr lang="de-DE" smtClean="0">
                <a:cs typeface="Arial" charset="0"/>
              </a:rPr>
              <a:pPr defTabSz="936625"/>
              <a:t>18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BFB8-458F-4DFC-BBA7-D8312D384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F7C60-F738-4F9D-8C16-727218461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00938" y="19050"/>
            <a:ext cx="2335212" cy="20748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9050"/>
            <a:ext cx="6853238" cy="2074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235D-080D-43F1-807E-D0D0FA330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ontppt2"/>
          <p:cNvPicPr>
            <a:picLocks noChangeAspect="1" noChangeArrowheads="1"/>
          </p:cNvPicPr>
          <p:nvPr/>
        </p:nvPicPr>
        <p:blipFill>
          <a:blip r:embed="rId2"/>
          <a:srcRect r="732"/>
          <a:stretch>
            <a:fillRect/>
          </a:stretch>
        </p:blipFill>
        <p:spPr bwMode="auto">
          <a:xfrm>
            <a:off x="0" y="0"/>
            <a:ext cx="990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6863"/>
            <a:ext cx="375602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19275" y="2682875"/>
            <a:ext cx="6248400" cy="1470025"/>
          </a:xfrm>
        </p:spPr>
        <p:txBody>
          <a:bodyPr/>
          <a:lstStyle>
            <a:lvl1pPr>
              <a:defRPr>
                <a:solidFill>
                  <a:srgbClr val="00237E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19275" y="4438650"/>
            <a:ext cx="6248400" cy="258763"/>
          </a:xfrm>
        </p:spPr>
        <p:txBody>
          <a:bodyPr/>
          <a:lstStyle>
            <a:lvl1pPr algn="ctr">
              <a:defRPr>
                <a:solidFill>
                  <a:srgbClr val="606A74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50825" y="6007100"/>
            <a:ext cx="2549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53DBA-4C1F-46ED-A98D-96DD54F47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62C76-DA63-4CB0-AC32-58A05350B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8150" y="933450"/>
            <a:ext cx="4435475" cy="258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6025" y="933450"/>
            <a:ext cx="4437063" cy="258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6BA4-D58F-4F7D-8357-F016B6429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9AF5-468E-4E28-8D37-C64FED61A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2567-0E63-422D-8288-07CA5B0F9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E2748-C7F3-4F52-9F1A-E0108E7F8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4C31A-B613-4D6D-BECB-944E21BF9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2CE89-47D6-477C-AC04-6D71C388D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E187E-B1DA-411C-B2BF-20FBA5C5A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3189-8401-4A00-840F-CE09998B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4750" y="47625"/>
            <a:ext cx="2362200" cy="3473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8150" y="47625"/>
            <a:ext cx="6934200" cy="3473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C5033-7F47-4A5C-B340-B3449232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C718-69B8-4319-82CA-158891B9D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800100"/>
            <a:ext cx="4381500" cy="129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800100"/>
            <a:ext cx="4381500" cy="129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225D-CBB0-4E62-AD1E-4C4C005B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5AD4-6D61-46CB-89E7-3505384F8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BDE29-F3F5-4181-A349-27DB22664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2C78-5A57-4FEB-BCE8-78C3F8186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A873-EFAE-46B5-B23D-9F17AD179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1AE4-16B9-492F-A67B-E9A82A83A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16238" y="19050"/>
            <a:ext cx="6919912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800100"/>
            <a:ext cx="8915400" cy="1293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0" y="6486525"/>
            <a:ext cx="9906000" cy="17463"/>
          </a:xfrm>
          <a:prstGeom prst="rect">
            <a:avLst/>
          </a:prstGeom>
          <a:gradFill rotWithShape="1">
            <a:gsLst>
              <a:gs pos="0">
                <a:srgbClr val="606A74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pic>
        <p:nvPicPr>
          <p:cNvPr id="1029" name="Picture 8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13" y="6503988"/>
            <a:ext cx="157003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7" name="Line 9"/>
          <p:cNvSpPr>
            <a:spLocks noChangeShapeType="1"/>
          </p:cNvSpPr>
          <p:nvPr/>
        </p:nvSpPr>
        <p:spPr bwMode="auto">
          <a:xfrm>
            <a:off x="9278938" y="6677025"/>
            <a:ext cx="0" cy="123825"/>
          </a:xfrm>
          <a:prstGeom prst="line">
            <a:avLst/>
          </a:prstGeom>
          <a:noFill/>
          <a:ln w="19050">
            <a:solidFill>
              <a:srgbClr val="606A74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655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5300" y="6640513"/>
            <a:ext cx="185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solidFill>
                  <a:srgbClr val="606A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B1359F-B68A-4513-8763-4545EBBC7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-3175" y="625475"/>
            <a:ext cx="9906000" cy="17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237E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hf hdr="0" ftr="0" dt="0"/>
  <p:txStyles>
    <p:titleStyle>
      <a:lvl1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2pPr>
      <a:lvl3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3pPr>
      <a:lvl4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4pPr>
      <a:lvl5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5pPr>
      <a:lvl6pPr marL="4572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6pPr>
      <a:lvl7pPr marL="9144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7pPr>
      <a:lvl8pPr marL="13716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8pPr>
      <a:lvl9pPr marL="1828800" algn="r" rtl="0" eaLnBrk="1" fontAlgn="base" hangingPunct="1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rgbClr val="00237E"/>
          </a:solidFill>
          <a:latin typeface="Arial" charset="0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921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2pPr>
      <a:lvl3pPr marL="577850" indent="-282575" algn="l" defTabSz="952500" rtl="0" eaLnBrk="0" fontAlgn="base" hangingPunct="0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871538" indent="-284163" algn="l" defTabSz="952500" rtl="0" eaLnBrk="0" fontAlgn="base" hangingPunct="0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4pPr>
      <a:lvl5pPr marL="2057400" indent="-228600" algn="l" defTabSz="952500" rtl="0" eaLnBrk="0" fontAlgn="base" hangingPunct="0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5pPr>
      <a:lvl6pPr marL="2514600" indent="-228600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6pPr>
      <a:lvl7pPr marL="2971800" indent="-228600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7pPr>
      <a:lvl8pPr marL="3429000" indent="-228600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8pPr>
      <a:lvl9pPr marL="3886200" indent="-228600" algn="l" defTabSz="952500" rtl="0" eaLnBrk="1" fontAlgn="base" hangingPunct="1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25" y="47625"/>
            <a:ext cx="7362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title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933450"/>
            <a:ext cx="902493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change format</a:t>
            </a:r>
            <a:endParaRPr lang="en-US" smtClean="0"/>
          </a:p>
          <a:p>
            <a:pPr lvl="1"/>
            <a:r>
              <a:rPr lang="en-US" smtClean="0"/>
              <a:t>Level 1</a:t>
            </a:r>
          </a:p>
          <a:p>
            <a:pPr lvl="2"/>
            <a:r>
              <a:rPr lang="en-US" smtClean="0"/>
              <a:t>Level 2</a:t>
            </a:r>
          </a:p>
          <a:p>
            <a:pPr lvl="3"/>
            <a:r>
              <a:rPr lang="en-US" smtClean="0"/>
              <a:t>Level 3</a:t>
            </a:r>
          </a:p>
          <a:p>
            <a:pPr lvl="3"/>
            <a:r>
              <a:rPr lang="en-US" smtClean="0"/>
              <a:t>Level 3</a:t>
            </a:r>
          </a:p>
          <a:p>
            <a:pPr lvl="3"/>
            <a:r>
              <a:rPr lang="en-US" smtClean="0"/>
              <a:t>Level 3</a:t>
            </a:r>
          </a:p>
          <a:p>
            <a:pPr lvl="1"/>
            <a:r>
              <a:rPr lang="en-US" smtClean="0"/>
              <a:t>Level 1</a:t>
            </a:r>
          </a:p>
          <a:p>
            <a:pPr lvl="2"/>
            <a:r>
              <a:rPr lang="en-US" smtClean="0"/>
              <a:t>Level 2</a:t>
            </a:r>
          </a:p>
          <a:p>
            <a:pPr lvl="2"/>
            <a:r>
              <a:rPr lang="en-US" smtClean="0"/>
              <a:t>Level 2</a:t>
            </a:r>
          </a:p>
          <a:p>
            <a:pPr lvl="1"/>
            <a:r>
              <a:rPr lang="en-US" smtClean="0"/>
              <a:t>Level 1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>
            <a:off x="9278938" y="6677025"/>
            <a:ext cx="0" cy="123825"/>
          </a:xfrm>
          <a:prstGeom prst="line">
            <a:avLst/>
          </a:prstGeom>
          <a:noFill/>
          <a:ln w="19050">
            <a:solidFill>
              <a:srgbClr val="DC241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5300" y="6640513"/>
            <a:ext cx="185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solidFill>
                  <a:srgbClr val="606A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2A830E7-FF8E-4D5D-8ACF-E97D2C17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0" y="638175"/>
            <a:ext cx="9906000" cy="36513"/>
          </a:xfrm>
          <a:prstGeom prst="rect">
            <a:avLst/>
          </a:prstGeom>
          <a:solidFill>
            <a:srgbClr val="606A7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pic>
        <p:nvPicPr>
          <p:cNvPr id="13319" name="Picture 7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3825" y="122238"/>
            <a:ext cx="1905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hf hdr="0" ftr="0" dt="0"/>
  <p:txStyles>
    <p:titleStyle>
      <a:lvl1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921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2pPr>
      <a:lvl3pPr marL="577850" indent="-282575" algn="l" defTabSz="952500" rtl="0" eaLnBrk="0" fontAlgn="base" hangingPunct="0">
        <a:spcBef>
          <a:spcPct val="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3pPr>
      <a:lvl4pPr marL="871538" indent="-284163" algn="l" defTabSz="952500" rtl="0" eaLnBrk="0" fontAlgn="base" hangingPunct="0">
        <a:spcBef>
          <a:spcPct val="0"/>
        </a:spcBef>
        <a:spcAft>
          <a:spcPct val="0"/>
        </a:spcAft>
        <a:buChar char="-"/>
        <a:defRPr sz="1700">
          <a:solidFill>
            <a:schemeClr val="tx1"/>
          </a:solidFill>
          <a:latin typeface="+mn-lt"/>
        </a:defRPr>
      </a:lvl4pPr>
      <a:lvl5pPr marL="2057400" indent="-228600" algn="l" defTabSz="952500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514600" indent="-228600" algn="l" defTabSz="95250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971800" indent="-228600" algn="l" defTabSz="95250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429000" indent="-228600" algn="l" defTabSz="95250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886200" indent="-228600" algn="l" defTabSz="952500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qg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900" y="1470025"/>
            <a:ext cx="8763000" cy="24304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>     </a:t>
            </a:r>
            <a:r>
              <a:rPr lang="ru-RU" sz="2200" b="0" dirty="0" smtClean="0"/>
              <a:t>Научно-практический форум</a:t>
            </a:r>
            <a:br>
              <a:rPr lang="ru-RU" sz="2200" b="0" dirty="0" smtClean="0"/>
            </a:br>
            <a:r>
              <a:rPr lang="ru-RU" sz="2200" b="0" dirty="0" smtClean="0"/>
              <a:t> «Вопросы качества продукции военного и гражданского назначения организаций ОПК»</a:t>
            </a:r>
            <a:br>
              <a:rPr lang="ru-RU" sz="2200" b="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Международная Авиакосмическая Группа по Качеству (</a:t>
            </a:r>
            <a:r>
              <a:rPr lang="en-US" sz="2800" dirty="0" smtClean="0"/>
              <a:t>IAQG)</a:t>
            </a:r>
            <a:r>
              <a:rPr lang="ru-RU" sz="2800" dirty="0" smtClean="0"/>
              <a:t>: опыт участия, внедрение инициатив в РФ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10000" y="5643563"/>
            <a:ext cx="1571625" cy="827087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/>
          <a:p>
            <a:pPr algn="ctr" defTabSz="1072866" fontAlgn="auto">
              <a:spcAft>
                <a:spcPts val="0"/>
              </a:spcAft>
              <a:defRPr/>
            </a:pPr>
            <a:endParaRPr lang="ru-RU" sz="2800" b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346575" y="6200775"/>
            <a:ext cx="2070100" cy="577850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/>
          <a:p>
            <a:pPr algn="ctr" defTabSz="1072866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latin typeface="+mn-lt"/>
                <a:cs typeface="+mn-cs"/>
              </a:rPr>
              <a:t>Нижний Новгород</a:t>
            </a:r>
          </a:p>
          <a:p>
            <a:pPr algn="ctr" defTabSz="1072866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latin typeface="Arial" pitchFamily="34" charset="0"/>
                <a:cs typeface="+mn-cs"/>
              </a:rPr>
              <a:t>февраль  20</a:t>
            </a:r>
            <a:r>
              <a:rPr lang="en-US" sz="1400" dirty="0">
                <a:latin typeface="Arial" pitchFamily="34" charset="0"/>
                <a:cs typeface="+mn-cs"/>
              </a:rPr>
              <a:t>18</a:t>
            </a:r>
            <a:r>
              <a:rPr lang="ru-RU" sz="1400" dirty="0">
                <a:latin typeface="Arial" pitchFamily="34" charset="0"/>
                <a:cs typeface="+mn-cs"/>
              </a:rPr>
              <a:t> г.</a:t>
            </a:r>
            <a:endParaRPr lang="ru-RU" sz="1400" b="0" dirty="0"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78500" y="4535488"/>
            <a:ext cx="4127500" cy="928687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/>
          <a:p>
            <a:pPr algn="ctr" defTabSz="1072866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latin typeface="+mn-lt"/>
                <a:cs typeface="+mn-cs"/>
              </a:rPr>
              <a:t>Директор Департамента</a:t>
            </a:r>
          </a:p>
          <a:p>
            <a:pPr algn="ctr" defTabSz="1072866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latin typeface="+mn-lt"/>
                <a:cs typeface="+mn-cs"/>
              </a:rPr>
              <a:t>Управления качеством и стандартизации</a:t>
            </a:r>
          </a:p>
          <a:p>
            <a:pPr algn="ctr" defTabSz="1072866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latin typeface="+mn-lt"/>
                <a:cs typeface="+mn-cs"/>
              </a:rPr>
              <a:t>А.А. Дорофеев</a:t>
            </a:r>
          </a:p>
          <a:p>
            <a:pPr algn="ctr" defTabSz="1072866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524125" y="47625"/>
            <a:ext cx="7110413" cy="549275"/>
          </a:xfrm>
        </p:spPr>
        <p:txBody>
          <a:bodyPr/>
          <a:lstStyle/>
          <a:p>
            <a:r>
              <a:rPr lang="ru-RU" altLang="ru-RU" sz="2400" smtClean="0"/>
              <a:t>Опубликованные стандарты</a:t>
            </a:r>
            <a:r>
              <a:rPr lang="en-US" altLang="ru-RU" sz="2400" smtClean="0"/>
              <a:t> IAQG</a:t>
            </a:r>
            <a:endParaRPr lang="ru-RU" altLang="ru-RU" sz="2400" smtClean="0"/>
          </a:p>
        </p:txBody>
      </p:sp>
      <p:sp>
        <p:nvSpPr>
          <p:cNvPr id="3789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A867401A-0C96-41A4-93F0-6D151C78F535}" type="slidenum">
              <a:rPr lang="en-US" altLang="ru-RU" b="0" smtClean="0">
                <a:cs typeface="Arial" charset="0"/>
              </a:rPr>
              <a:pPr/>
              <a:t>10</a:t>
            </a:fld>
            <a:endParaRPr lang="en-US" altLang="ru-RU" b="0" smtClean="0">
              <a:cs typeface="Arial" charset="0"/>
            </a:endParaRPr>
          </a:p>
        </p:txBody>
      </p:sp>
      <p:pic>
        <p:nvPicPr>
          <p:cNvPr id="37891" name="Picture 1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782638"/>
            <a:ext cx="4914900" cy="5978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148" name="Picture 1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8075" y="1154113"/>
            <a:ext cx="5237163" cy="56816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149" name="Picture 1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0088" y="1916113"/>
            <a:ext cx="5202237" cy="3571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524125" y="47625"/>
            <a:ext cx="7110413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>
                <a:latin typeface="Times New Roman" pitchFamily="18" charset="0"/>
              </a:rPr>
              <a:t>Стандарт </a:t>
            </a:r>
            <a:r>
              <a:rPr lang="en-US" altLang="ru-RU" sz="2400" smtClean="0">
                <a:latin typeface="Times New Roman" pitchFamily="18" charset="0"/>
              </a:rPr>
              <a:t>AS/EN/JISQ </a:t>
            </a:r>
            <a:r>
              <a:rPr lang="ru-RU" altLang="ru-RU" sz="2400" smtClean="0">
                <a:latin typeface="Times New Roman" pitchFamily="18" charset="0"/>
              </a:rPr>
              <a:t>9100</a:t>
            </a:r>
            <a:r>
              <a:rPr lang="en-US" altLang="ru-RU" sz="2400" smtClean="0">
                <a:latin typeface="Times New Roman" pitchFamily="18" charset="0"/>
              </a:rPr>
              <a:t>-2016</a:t>
            </a:r>
            <a:r>
              <a:rPr lang="ru-RU" altLang="ru-RU" sz="2400" smtClean="0">
                <a:latin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</a:rPr>
            </a:br>
            <a:endParaRPr lang="ru-RU" altLang="ru-RU" sz="2400" smtClean="0"/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0AD8EF63-84B9-44E7-886E-4F52E343D550}" type="slidenum">
              <a:rPr lang="en-US" altLang="ru-RU" b="0" smtClean="0">
                <a:cs typeface="Arial" charset="0"/>
              </a:rPr>
              <a:pPr/>
              <a:t>11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39939" name="Прямоугольник 1"/>
          <p:cNvSpPr>
            <a:spLocks noChangeArrowheads="1"/>
          </p:cNvSpPr>
          <p:nvPr/>
        </p:nvSpPr>
        <p:spPr bwMode="auto">
          <a:xfrm>
            <a:off x="1647825" y="1052513"/>
            <a:ext cx="69723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</a:rPr>
              <a:t>СИСТЕМЫ МЕНЕДЖМЕНТА КАЧЕСТВА ОРГАНИЗАЦИЙ АВИАЦИОННОЙ, КОСМИЧЕСКОЙ И ОБОРОННЫХ ОТРАСЛЕЙ ПРОМЫШЛЕННОСТИ.</a:t>
            </a:r>
          </a:p>
          <a:p>
            <a:pPr algn="ctr"/>
            <a:r>
              <a:rPr lang="ru-RU" altLang="ru-RU" sz="2400">
                <a:latin typeface="Times New Roman" pitchFamily="18" charset="0"/>
              </a:rPr>
              <a:t/>
            </a:r>
            <a:br>
              <a:rPr lang="ru-RU" altLang="ru-RU" sz="2400">
                <a:latin typeface="Times New Roman" pitchFamily="18" charset="0"/>
              </a:rPr>
            </a:br>
            <a:r>
              <a:rPr lang="ru-RU" altLang="ru-RU" sz="2400">
                <a:latin typeface="Times New Roman" pitchFamily="18" charset="0"/>
              </a:rPr>
              <a:t>ТРЕБОВАНИЯ</a:t>
            </a:r>
            <a:br>
              <a:rPr lang="ru-RU" altLang="ru-RU" sz="2400">
                <a:latin typeface="Times New Roman" pitchFamily="18" charset="0"/>
              </a:rPr>
            </a:br>
            <a:endParaRPr lang="ru-RU" altLang="ru-RU" sz="2400">
              <a:latin typeface="Times New Roman" pitchFamily="18" charset="0"/>
            </a:endParaRPr>
          </a:p>
          <a:p>
            <a:pPr algn="ctr"/>
            <a:r>
              <a:rPr lang="en-US" altLang="ru-RU" sz="2400">
                <a:latin typeface="Times New Roman" pitchFamily="18" charset="0"/>
              </a:rPr>
              <a:t>Quality management systems of organizations of aviation, space and defence industries. </a:t>
            </a:r>
            <a:endParaRPr lang="ru-RU" altLang="ru-RU" sz="2400">
              <a:latin typeface="Times New Roman" pitchFamily="18" charset="0"/>
            </a:endParaRPr>
          </a:p>
          <a:p>
            <a:pPr algn="ctr"/>
            <a:endParaRPr lang="ru-RU" altLang="ru-RU" sz="2400">
              <a:latin typeface="Times New Roman" pitchFamily="18" charset="0"/>
            </a:endParaRPr>
          </a:p>
          <a:p>
            <a:pPr algn="ctr"/>
            <a:r>
              <a:rPr lang="en-US" altLang="ru-RU" sz="2400">
                <a:latin typeface="Times New Roman" pitchFamily="18" charset="0"/>
              </a:rPr>
              <a:t>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2524125" y="47625"/>
            <a:ext cx="7110413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>
                <a:latin typeface="Times New Roman" pitchFamily="18" charset="0"/>
              </a:rPr>
              <a:t>Стандарт </a:t>
            </a:r>
            <a:r>
              <a:rPr lang="en-US" altLang="ru-RU" sz="2400" smtClean="0">
                <a:latin typeface="Times New Roman" pitchFamily="18" charset="0"/>
              </a:rPr>
              <a:t>AS/EN/SJAC </a:t>
            </a:r>
            <a:r>
              <a:rPr lang="ru-RU" altLang="ru-RU" sz="2400" smtClean="0">
                <a:latin typeface="Times New Roman" pitchFamily="18" charset="0"/>
              </a:rPr>
              <a:t>9100</a:t>
            </a:r>
            <a:r>
              <a:rPr lang="en-US" altLang="ru-RU" sz="2400" smtClean="0">
                <a:latin typeface="Times New Roman" pitchFamily="18" charset="0"/>
              </a:rPr>
              <a:t>-2016</a:t>
            </a:r>
            <a:r>
              <a:rPr lang="ru-RU" altLang="ru-RU" sz="2400" smtClean="0">
                <a:latin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</a:rPr>
            </a:br>
            <a:endParaRPr lang="ru-RU" altLang="ru-RU" sz="2400" smtClean="0"/>
          </a:p>
        </p:txBody>
      </p:sp>
      <p:sp>
        <p:nvSpPr>
          <p:cNvPr id="4198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2440310E-7948-424B-9ECA-3F913827AF2E}" type="slidenum">
              <a:rPr lang="en-US" altLang="ru-RU" b="0" smtClean="0">
                <a:cs typeface="Arial" charset="0"/>
              </a:rPr>
              <a:pPr/>
              <a:t>12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46084" name="TextBox 1"/>
          <p:cNvSpPr txBox="1">
            <a:spLocks noChangeArrowheads="1"/>
          </p:cNvSpPr>
          <p:nvPr/>
        </p:nvSpPr>
        <p:spPr bwMode="auto">
          <a:xfrm>
            <a:off x="117475" y="838200"/>
            <a:ext cx="978852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algn="l" eaLnBrk="0" hangingPunct="0">
              <a:buChar char="•"/>
              <a:defRPr sz="17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buChar char="•"/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buChar char="–"/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buChar char="-"/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  <a:defRPr/>
            </a:pPr>
            <a:r>
              <a:rPr lang="en-US" altLang="ru-RU" sz="2400" dirty="0">
                <a:latin typeface="Times New Roman" pitchFamily="18" charset="0"/>
                <a:cs typeface="+mn-cs"/>
              </a:rPr>
              <a:t>9100</a:t>
            </a:r>
            <a:r>
              <a:rPr lang="en-US" altLang="ru-RU" sz="2400" b="0" dirty="0">
                <a:latin typeface="Times New Roman" pitchFamily="18" charset="0"/>
                <a:cs typeface="+mn-cs"/>
              </a:rPr>
              <a:t> </a:t>
            </a:r>
            <a:r>
              <a:rPr lang="ru-RU" altLang="ru-RU" sz="2400" b="0" dirty="0">
                <a:latin typeface="Times New Roman" pitchFamily="18" charset="0"/>
                <a:cs typeface="+mn-cs"/>
              </a:rPr>
              <a:t>Системы менеджмента качества. Организации авиационной, космической и оборонных отраслей промышленности. Требования </a:t>
            </a:r>
            <a:r>
              <a:rPr lang="en-US" altLang="ru-RU" sz="2400" b="0" dirty="0">
                <a:latin typeface="Times New Roman" pitchFamily="18" charset="0"/>
                <a:cs typeface="+mn-cs"/>
              </a:rPr>
              <a:t>– </a:t>
            </a:r>
            <a:r>
              <a:rPr lang="ru-RU" altLang="ru-RU" sz="2400" dirty="0">
                <a:latin typeface="Times New Roman" pitchFamily="18" charset="0"/>
                <a:cs typeface="+mn-cs"/>
              </a:rPr>
              <a:t>сентябрь 2016 г</a:t>
            </a:r>
            <a:r>
              <a:rPr lang="ru-RU" altLang="ru-RU" sz="2400" dirty="0" smtClean="0">
                <a:latin typeface="Times New Roman" pitchFamily="18" charset="0"/>
                <a:cs typeface="+mn-cs"/>
              </a:rPr>
              <a:t>.,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400" dirty="0">
              <a:latin typeface="Times New Roman" pitchFamily="18" charset="0"/>
              <a:cs typeface="+mn-cs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Times New Roman" pitchFamily="18" charset="0"/>
                <a:cs typeface="+mn-cs"/>
              </a:rPr>
              <a:t>9110</a:t>
            </a:r>
            <a:r>
              <a:rPr lang="ru-RU" altLang="ru-RU" sz="2400" b="0" dirty="0">
                <a:latin typeface="Times New Roman" pitchFamily="18" charset="0"/>
                <a:cs typeface="+mn-cs"/>
              </a:rPr>
              <a:t> Системы менеджмента качества. Требования к организациям технического обслуживания авиационной техники – </a:t>
            </a:r>
            <a:r>
              <a:rPr lang="ru-RU" altLang="ru-RU" sz="2400" dirty="0">
                <a:latin typeface="Times New Roman" pitchFamily="18" charset="0"/>
                <a:cs typeface="+mn-cs"/>
              </a:rPr>
              <a:t>ноябрь 2016 г</a:t>
            </a:r>
            <a:r>
              <a:rPr lang="ru-RU" altLang="ru-RU" sz="2400" dirty="0" smtClean="0">
                <a:latin typeface="Times New Roman" pitchFamily="18" charset="0"/>
                <a:cs typeface="+mn-cs"/>
              </a:rPr>
              <a:t>.,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altLang="ru-RU" sz="2400" dirty="0">
              <a:latin typeface="Times New Roman" pitchFamily="18" charset="0"/>
              <a:cs typeface="+mn-cs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Times New Roman" pitchFamily="18" charset="0"/>
                <a:cs typeface="+mn-cs"/>
              </a:rPr>
              <a:t>9120</a:t>
            </a:r>
            <a:r>
              <a:rPr lang="ru-RU" altLang="ru-RU" sz="2400" b="0" dirty="0">
                <a:latin typeface="Times New Roman" pitchFamily="18" charset="0"/>
                <a:cs typeface="+mn-cs"/>
              </a:rPr>
              <a:t> Системы менеджмента качества организаций </a:t>
            </a:r>
            <a:r>
              <a:rPr lang="ru-RU" altLang="ru-RU" sz="2400" b="0" dirty="0" smtClean="0">
                <a:latin typeface="Times New Roman" pitchFamily="18" charset="0"/>
                <a:cs typeface="+mn-cs"/>
              </a:rPr>
              <a:t>авиационной, космической </a:t>
            </a:r>
            <a:r>
              <a:rPr lang="ru-RU" altLang="ru-RU" sz="2400" b="0" dirty="0">
                <a:latin typeface="Times New Roman" pitchFamily="18" charset="0"/>
                <a:cs typeface="+mn-cs"/>
              </a:rPr>
              <a:t>и оборонных отраслей промышленности. Требования к дистрибьюторам продукции – </a:t>
            </a:r>
            <a:r>
              <a:rPr lang="ru-RU" altLang="ru-RU" sz="2400" dirty="0">
                <a:latin typeface="Times New Roman" pitchFamily="18" charset="0"/>
                <a:cs typeface="+mn-cs"/>
              </a:rPr>
              <a:t>ноябрь 2016 г</a:t>
            </a:r>
            <a:r>
              <a:rPr lang="ru-RU" altLang="ru-RU" sz="2400" dirty="0" smtClean="0">
                <a:latin typeface="Times New Roman" pitchFamily="18" charset="0"/>
                <a:cs typeface="+mn-cs"/>
              </a:rPr>
              <a:t>.,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altLang="ru-RU" sz="2400" dirty="0">
              <a:latin typeface="Times New Roman" pitchFamily="18" charset="0"/>
              <a:cs typeface="+mn-cs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Times New Roman" pitchFamily="18" charset="0"/>
                <a:cs typeface="+mn-cs"/>
              </a:rPr>
              <a:t>9101</a:t>
            </a:r>
            <a:r>
              <a:rPr lang="ru-RU" altLang="ru-RU" sz="2400" b="0" dirty="0">
                <a:latin typeface="Times New Roman" pitchFamily="18" charset="0"/>
                <a:cs typeface="+mn-cs"/>
              </a:rPr>
              <a:t>Системы менеджмента качества организаций авиационной, космической и оборонных отраслей промышленности. Оценка систем менеджмента качества – </a:t>
            </a:r>
            <a:r>
              <a:rPr lang="ru-RU" altLang="ru-RU" sz="2400" dirty="0">
                <a:latin typeface="Times New Roman" pitchFamily="18" charset="0"/>
                <a:cs typeface="+mn-cs"/>
              </a:rPr>
              <a:t>ноябрь 2016 г</a:t>
            </a:r>
            <a:r>
              <a:rPr lang="ru-RU" altLang="ru-RU" sz="2400" dirty="0" smtClean="0">
                <a:latin typeface="Times New Roman" pitchFamily="18" charset="0"/>
                <a:cs typeface="+mn-cs"/>
              </a:rPr>
              <a:t>.,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altLang="ru-RU" sz="2400" dirty="0">
              <a:latin typeface="Times New Roman" pitchFamily="18" charset="0"/>
              <a:cs typeface="+mn-cs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2400" dirty="0">
                <a:latin typeface="Times New Roman" pitchFamily="18" charset="0"/>
                <a:cs typeface="+mn-cs"/>
              </a:rPr>
              <a:t>9115</a:t>
            </a:r>
            <a:r>
              <a:rPr lang="ru-RU" altLang="ru-RU" sz="2400" b="0" dirty="0">
                <a:latin typeface="Times New Roman" pitchFamily="18" charset="0"/>
                <a:cs typeface="+mn-cs"/>
              </a:rPr>
              <a:t> Поставленное программное обеспечение – </a:t>
            </a:r>
            <a:r>
              <a:rPr lang="ru-RU" altLang="ru-RU" sz="2400" dirty="0">
                <a:latin typeface="Times New Roman" pitchFamily="18" charset="0"/>
                <a:cs typeface="+mn-cs"/>
              </a:rPr>
              <a:t>февраль 2017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524125" y="47625"/>
            <a:ext cx="7110413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/>
              <a:t>Разрабатываемые стандарты </a:t>
            </a:r>
            <a:r>
              <a:rPr lang="en-US" altLang="ru-RU" sz="2400" smtClean="0"/>
              <a:t>IAQG</a:t>
            </a:r>
            <a:endParaRPr lang="ru-RU" altLang="ru-RU" sz="2400" smtClean="0"/>
          </a:p>
        </p:txBody>
      </p:sp>
      <p:sp>
        <p:nvSpPr>
          <p:cNvPr id="4403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D729BA26-32EA-469D-909E-FEA110D1B739}" type="slidenum">
              <a:rPr lang="en-US" altLang="ru-RU" b="0" smtClean="0">
                <a:cs typeface="Arial" charset="0"/>
              </a:rPr>
              <a:pPr/>
              <a:t>13</a:t>
            </a:fld>
            <a:endParaRPr lang="en-US" altLang="ru-RU" b="0" smtClean="0"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37265" y="1352610"/>
          <a:ext cx="9593132" cy="5085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TextBox 2"/>
          <p:cNvSpPr txBox="1">
            <a:spLocks noChangeArrowheads="1"/>
          </p:cNvSpPr>
          <p:nvPr/>
        </p:nvSpPr>
        <p:spPr bwMode="auto">
          <a:xfrm>
            <a:off x="2030413" y="758825"/>
            <a:ext cx="631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Стандарты в разработке (новые версии стандартов):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2524125" y="47625"/>
            <a:ext cx="7110413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/>
              <a:t>Разрабатываемые стандарты </a:t>
            </a:r>
            <a:r>
              <a:rPr lang="en-US" altLang="ru-RU" sz="2400" smtClean="0"/>
              <a:t>IAQG</a:t>
            </a:r>
            <a:endParaRPr lang="ru-RU" altLang="ru-RU" sz="2400" smtClean="0"/>
          </a:p>
        </p:txBody>
      </p:sp>
      <p:sp>
        <p:nvSpPr>
          <p:cNvPr id="4608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D0B33680-6D7D-4C20-9C0B-45F4D54D699C}" type="slidenum">
              <a:rPr lang="en-US" altLang="ru-RU" b="0" smtClean="0">
                <a:cs typeface="Arial" charset="0"/>
              </a:rPr>
              <a:pPr/>
              <a:t>14</a:t>
            </a:fld>
            <a:endParaRPr lang="en-US" altLang="ru-RU" b="0" smtClean="0"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92951" y="1485900"/>
          <a:ext cx="8928697" cy="402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2030413" y="958850"/>
            <a:ext cx="538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Стандарты в разработке (новые стандарты):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84138" cy="184150"/>
          </a:xfrm>
          <a:noFill/>
        </p:spPr>
        <p:txBody>
          <a:bodyPr/>
          <a:lstStyle/>
          <a:p>
            <a:fld id="{33B8F184-D6E6-4928-99A2-05372092EAC8}" type="slidenum">
              <a:rPr lang="en-US" altLang="ru-RU" b="0" smtClean="0">
                <a:cs typeface="Arial" charset="0"/>
              </a:rPr>
              <a:pPr/>
              <a:t>15</a:t>
            </a:fld>
            <a:endParaRPr lang="en-US" altLang="ru-RU" b="0" smtClean="0">
              <a:cs typeface="Arial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363" y="795338"/>
            <a:ext cx="597693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3300" y="11113"/>
            <a:ext cx="8902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r>
              <a:rPr lang="ru-RU" altLang="ru-RU" sz="2400" kern="0" dirty="0" smtClean="0"/>
              <a:t>Руководства по управлению цепочками поставок </a:t>
            </a:r>
            <a:r>
              <a:rPr lang="en-US" altLang="ru-RU" sz="2400" kern="0" dirty="0" smtClean="0"/>
              <a:t>IAQG</a:t>
            </a:r>
            <a:endParaRPr lang="ru-RU" altLang="ru-RU" sz="2400" kern="0" dirty="0" smtClean="0"/>
          </a:p>
        </p:txBody>
      </p:sp>
      <p:sp>
        <p:nvSpPr>
          <p:cNvPr id="6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6503988" y="4445000"/>
            <a:ext cx="3284537" cy="868363"/>
          </a:xfrm>
          <a:prstGeom prst="wedgeRoundRectCallout">
            <a:avLst>
              <a:gd name="adj1" fmla="val -30755"/>
              <a:gd name="adj2" fmla="val -79662"/>
              <a:gd name="adj3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2500"/>
            <a:r>
              <a:rPr lang="ru-RU" altLang="ru-RU">
                <a:solidFill>
                  <a:srgbClr val="FF0000"/>
                </a:solidFill>
              </a:rPr>
              <a:t>Сборник руководств содержит около 100 документов в 40 секциях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28F9A9CC-BD75-46F2-9A4C-5C54A9733A76}" type="slidenum">
              <a:rPr lang="en-US" altLang="ru-RU" b="0" smtClean="0">
                <a:cs typeface="Arial" charset="0"/>
              </a:rPr>
              <a:pPr/>
              <a:t>16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795588" y="11113"/>
            <a:ext cx="71104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r>
              <a:rPr lang="ru-RU" altLang="ru-RU" sz="2400" kern="0" dirty="0" smtClean="0"/>
              <a:t>Разрабатываемые руководства </a:t>
            </a:r>
            <a:r>
              <a:rPr lang="en-US" altLang="ru-RU" sz="2400" kern="0" dirty="0" smtClean="0"/>
              <a:t>IAQG</a:t>
            </a:r>
            <a:endParaRPr lang="ru-RU" altLang="ru-RU" sz="2400" kern="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3675" y="765175"/>
            <a:ext cx="9361488" cy="5688013"/>
          </a:xfrm>
          <a:prstGeom prst="rect">
            <a:avLst/>
          </a:prstGeom>
        </p:spPr>
        <p:txBody>
          <a:bodyPr lIns="68589" tIns="34295" rIns="68589" bIns="34295"/>
          <a:lstStyle>
            <a:defPPr>
              <a:defRPr lang="en-US"/>
            </a:defPPr>
            <a:lvl1pPr marL="0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46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91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837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83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729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674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620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566" algn="l" defTabSz="34294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ru-RU" sz="2400" dirty="0" smtClean="0"/>
              <a:t>	В настоящее время работают следующие рабочие группы по разработке руководств:</a:t>
            </a:r>
          </a:p>
          <a:p>
            <a:pPr>
              <a:spcBef>
                <a:spcPts val="300"/>
              </a:spcBef>
              <a:defRPr/>
            </a:pPr>
            <a:endParaRPr lang="en-US" sz="2400" dirty="0" smtClean="0"/>
          </a:p>
          <a:p>
            <a:pPr marL="914400" lvl="1" indent="-457200" defTabSz="914400">
              <a:spcBef>
                <a:spcPts val="30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Система статистического контроля, производственных процессов</a:t>
            </a:r>
            <a:r>
              <a:rPr lang="en-US" sz="2000" dirty="0" smtClean="0"/>
              <a:t> – </a:t>
            </a:r>
            <a:r>
              <a:rPr lang="ru-RU" sz="2000" dirty="0" smtClean="0"/>
              <a:t>фаза</a:t>
            </a:r>
            <a:r>
              <a:rPr lang="en-US" sz="2000" dirty="0" smtClean="0"/>
              <a:t> 2</a:t>
            </a:r>
            <a:r>
              <a:rPr lang="ru-RU" sz="2000" dirty="0" smtClean="0"/>
              <a:t>,</a:t>
            </a:r>
            <a:endParaRPr lang="en-US" sz="2000" dirty="0" smtClean="0"/>
          </a:p>
          <a:p>
            <a:pPr marL="914400" lvl="1" indent="-457200" defTabSz="914400">
              <a:spcBef>
                <a:spcPts val="30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Системы идентификации (</a:t>
            </a:r>
            <a:r>
              <a:rPr lang="en-US" sz="2000" dirty="0" smtClean="0"/>
              <a:t>Acceptance Authority Media / Stamping</a:t>
            </a:r>
            <a:r>
              <a:rPr lang="ru-RU" sz="2000" dirty="0" smtClean="0"/>
              <a:t>),</a:t>
            </a:r>
            <a:endParaRPr lang="en-US" sz="2000" dirty="0" smtClean="0"/>
          </a:p>
          <a:p>
            <a:pPr marL="914400" lvl="1" indent="-457200" defTabSz="914400">
              <a:spcBef>
                <a:spcPts val="30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Комплексные системы руководства.</a:t>
            </a:r>
          </a:p>
          <a:p>
            <a:pPr marL="457200" lvl="1" defTabSz="914400">
              <a:spcBef>
                <a:spcPts val="300"/>
              </a:spcBef>
              <a:buSzPct val="80000"/>
              <a:defRPr/>
            </a:pPr>
            <a:endParaRPr lang="ru-RU" sz="2400" dirty="0"/>
          </a:p>
          <a:p>
            <a:pPr marL="457200" lvl="1" defTabSz="914400">
              <a:spcBef>
                <a:spcPts val="300"/>
              </a:spcBef>
              <a:buSzPct val="80000"/>
              <a:defRPr/>
            </a:pPr>
            <a:r>
              <a:rPr lang="ru-RU" sz="2400" dirty="0" smtClean="0"/>
              <a:t>Формируются рабочие группы:</a:t>
            </a:r>
          </a:p>
          <a:p>
            <a:pPr marL="800100" lvl="1" indent="-342900" defTabSz="914400">
              <a:spcBef>
                <a:spcPts val="30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Управление рисками,</a:t>
            </a:r>
          </a:p>
          <a:p>
            <a:pPr marL="800100" lvl="1" indent="-342900" defTabSz="914400">
              <a:spcBef>
                <a:spcPts val="300"/>
              </a:spcBef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Технологии послойного синтеза (3Д печать).</a:t>
            </a:r>
          </a:p>
          <a:p>
            <a:pPr marL="800100" lvl="1" indent="-342900" defTabSz="914400">
              <a:spcBef>
                <a:spcPts val="300"/>
              </a:spcBef>
              <a:buSzPct val="80000"/>
              <a:buFont typeface="Wingdings" panose="05000000000000000000" pitchFamily="2" charset="2"/>
              <a:buChar char="ü"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2524125" y="47625"/>
            <a:ext cx="7110413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/>
              <a:t>Участие ПАО «ОАК» в </a:t>
            </a:r>
            <a:r>
              <a:rPr lang="en-US" altLang="ru-RU" sz="2400" smtClean="0"/>
              <a:t>IAQG</a:t>
            </a:r>
            <a:endParaRPr lang="ru-RU" altLang="ru-RU" sz="2400" smtClean="0"/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E6E9DD9D-D3BF-4E5F-A3F1-3E21426560C5}" type="slidenum">
              <a:rPr lang="en-US" altLang="ru-RU" b="0" smtClean="0">
                <a:cs typeface="Arial" charset="0"/>
              </a:rPr>
              <a:pPr/>
              <a:t>17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92088" y="885825"/>
            <a:ext cx="9363075" cy="589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«Объединенная авиастроительная корпорация»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членом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IAQG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2003г.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(первоначально ОАО «Компания «Сухой», затем ПАО «ОАК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следующих рабочих групп: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стандарта 9102 «Проверка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образца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стандарта 9145 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APQP/PPAP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планирование качества продукции/Процесс одобрения производства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стандарта 9115 «Поставленное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руководства 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безопасностью полетов в одобрении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руководства 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словаря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IAQG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Dictionary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OPMT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поддержка схемы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РФ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6638" y="1349375"/>
            <a:ext cx="2844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384300" y="47625"/>
            <a:ext cx="8516938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/>
              <a:t>Опыт организации взаимодействия между </a:t>
            </a:r>
            <a:r>
              <a:rPr lang="en-US" altLang="ru-RU" sz="2400" smtClean="0"/>
              <a:t>IAQG </a:t>
            </a:r>
            <a:r>
              <a:rPr lang="ru-RU" altLang="ru-RU" sz="2400" smtClean="0"/>
              <a:t>и САП</a:t>
            </a:r>
          </a:p>
        </p:txBody>
      </p:sp>
      <p:sp>
        <p:nvSpPr>
          <p:cNvPr id="5120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4E6339EE-6D78-441D-B1AE-6EF012C51AF8}" type="slidenum">
              <a:rPr lang="en-US" altLang="ru-RU" b="0" smtClean="0">
                <a:cs typeface="Arial" charset="0"/>
              </a:rPr>
              <a:pPr/>
              <a:t>18</a:t>
            </a:fld>
            <a:endParaRPr lang="en-US" altLang="ru-RU" b="0" smtClean="0">
              <a:cs typeface="Arial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738" y="835025"/>
            <a:ext cx="4035425" cy="574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0650" y="833438"/>
            <a:ext cx="525145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itchFamily="34" charset="0"/>
                <a:cs typeface="+mn-cs"/>
              </a:rPr>
              <a:t>Регламент разработан </a:t>
            </a:r>
            <a:r>
              <a:rPr lang="ru-RU" dirty="0">
                <a:latin typeface="Arial" pitchFamily="34" charset="0"/>
                <a:cs typeface="+mn-cs"/>
              </a:rPr>
              <a:t>в целях: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+mn-cs"/>
              </a:rPr>
              <a:t>доведения организациями авиационной промышленности России - участниками EAQG до всех заинтересованных организаций – членов САП информации о решениях, принятых на заседаниях сессий, комитетов и рабочих групп EAQG, обсуждаемых вопросах, разрабатываемых стандартах;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+mn-cs"/>
              </a:rPr>
              <a:t>обмена международным опытом управления качеством;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+mn-cs"/>
              </a:rPr>
              <a:t>развития и поддержки схемы ICOP в РФ (схема ICOP – схема надзора за органами сертификации и аккредитации системы менеджмента качества в авиационной отрасли со стороны промышленности);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+mn-cs"/>
              </a:rPr>
              <a:t>выработки согласованной позиции российских организаций авиационной промышленности для учета организациями-участниками EAQG от РФ.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809625"/>
            <a:ext cx="6370637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389063" y="47625"/>
            <a:ext cx="8516937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/>
              <a:t>Опыт организации взаимодействия между </a:t>
            </a:r>
            <a:r>
              <a:rPr lang="en-US" altLang="ru-RU" sz="2400" smtClean="0"/>
              <a:t>IAQG </a:t>
            </a:r>
            <a:r>
              <a:rPr lang="ru-RU" altLang="ru-RU" sz="2400" smtClean="0"/>
              <a:t>и САП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CFAF1E60-899A-4229-8B17-17DF50704AB5}" type="slidenum">
              <a:rPr lang="en-US" altLang="ru-RU" b="0" smtClean="0">
                <a:cs typeface="Arial" charset="0"/>
              </a:rPr>
              <a:pPr/>
              <a:t>19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53252" name="Прямоугольник 2"/>
          <p:cNvSpPr>
            <a:spLocks noChangeArrowheads="1"/>
          </p:cNvSpPr>
          <p:nvPr/>
        </p:nvSpPr>
        <p:spPr bwMode="auto">
          <a:xfrm>
            <a:off x="2438400" y="5065713"/>
            <a:ext cx="6946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>
                <a:latin typeface="Times New Roman" pitchFamily="18" charset="0"/>
                <a:cs typeface="Times New Roman" pitchFamily="18" charset="0"/>
              </a:rPr>
              <a:t>Союз Авиапроизводителей является органом взаимодействия между Международной Авиакосмической Группой по Качеству (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IAQG)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и производителями авиационной техники в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84138" cy="184150"/>
          </a:xfrm>
          <a:noFill/>
        </p:spPr>
        <p:txBody>
          <a:bodyPr/>
          <a:lstStyle/>
          <a:p>
            <a:fld id="{7076B9F3-3975-4C57-840F-1143E1555668}" type="slidenum">
              <a:rPr lang="en-US" altLang="ru-RU" b="0" smtClean="0">
                <a:cs typeface="Arial" charset="0"/>
              </a:rPr>
              <a:pPr/>
              <a:t>2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524125" y="47625"/>
            <a:ext cx="7110413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/>
              <a:t>Программа выступления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60325" y="3236913"/>
            <a:ext cx="100361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1.       Международная Авиакосмическая Группа по Качеству (IAQG): общая информация, направления деятельности,</a:t>
            </a: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2.       Участие ПАО «ОАК» в 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IAQG,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3.       Опыт организации взаимодействия между 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IAQG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и авиапроизводителями  РФ.</a:t>
            </a:r>
            <a:endParaRPr lang="ru-RU" altLang="ru-RU" sz="1400" b="0">
              <a:latin typeface="Times New Roman" pitchFamily="18" charset="0"/>
            </a:endParaRP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60325" y="787400"/>
            <a:ext cx="96932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0"/>
              <a:t>Научно-практический форум</a:t>
            </a:r>
            <a:br>
              <a:rPr lang="ru-RU" sz="1800" b="0"/>
            </a:br>
            <a:r>
              <a:rPr lang="ru-RU" sz="1800" b="0"/>
              <a:t> «Вопросы качества продукции военного и гражданского назначения организаций ОПК»</a:t>
            </a:r>
            <a:br>
              <a:rPr lang="ru-RU" sz="1800" b="0"/>
            </a:br>
            <a:r>
              <a:rPr lang="ru-RU" sz="1800" b="0"/>
              <a:t>Секция 4: Международный опыт в обрасти управления качеством</a:t>
            </a:r>
          </a:p>
          <a:p>
            <a:pPr algn="ctr"/>
            <a:r>
              <a:rPr lang="ru-RU" sz="2000"/>
              <a:t/>
            </a:r>
            <a:br>
              <a:rPr lang="ru-RU" sz="2000"/>
            </a:br>
            <a:r>
              <a:rPr lang="ru-RU" sz="2400"/>
              <a:t>Международная Авиакосмическая Группа по Качеству (</a:t>
            </a:r>
            <a:r>
              <a:rPr lang="en-US" sz="2400"/>
              <a:t>IAQG)</a:t>
            </a:r>
            <a:r>
              <a:rPr lang="ru-RU" sz="2400"/>
              <a:t>:</a:t>
            </a:r>
          </a:p>
          <a:p>
            <a:pPr algn="ctr"/>
            <a:r>
              <a:rPr lang="ru-RU" sz="2400"/>
              <a:t> опыт участия, внедрение инициатив в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389063" y="47625"/>
            <a:ext cx="8516937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/>
              <a:t>Опыт организации взаимодействия между </a:t>
            </a:r>
            <a:r>
              <a:rPr lang="en-US" altLang="ru-RU" sz="2400" smtClean="0"/>
              <a:t>IAQG </a:t>
            </a:r>
            <a:r>
              <a:rPr lang="ru-RU" altLang="ru-RU" sz="2400" smtClean="0"/>
              <a:t>и САП</a:t>
            </a:r>
          </a:p>
        </p:txBody>
      </p:sp>
      <p:sp>
        <p:nvSpPr>
          <p:cNvPr id="5427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11EA4890-17F4-4013-9E96-5B9DA574A594}" type="slidenum">
              <a:rPr lang="en-US" altLang="ru-RU" b="0" smtClean="0">
                <a:cs typeface="Arial" charset="0"/>
              </a:rPr>
              <a:pPr/>
              <a:t>20</a:t>
            </a:fld>
            <a:endParaRPr lang="en-US" altLang="ru-RU" b="0" smtClean="0">
              <a:cs typeface="Arial" charset="0"/>
            </a:endParaRPr>
          </a:p>
        </p:txBody>
      </p:sp>
      <p:pic>
        <p:nvPicPr>
          <p:cNvPr id="54275" name="Picture 7" descr="C:\Users\Ian\AppData\Local\Microsoft\Windows\Temporary Internet Files\Content.IE5\OBCJGCKM\MC90044600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38" y="4691063"/>
            <a:ext cx="27686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5588" y="825500"/>
            <a:ext cx="9485312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ru-RU" dirty="0">
              <a:latin typeface="Arial" pitchFamily="34" charset="0"/>
              <a:cs typeface="+mn-cs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раза в год) ПАО «ОАК» отчитывается об участии 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IAQG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Координационного совета САП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Транслирует инициативы по разработке стандартов и руководств для авиационной общественности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Tx/>
              <a:buChar char="-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ознакомится с проектами международных стандартов и внести свои замечания/предложения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Tx/>
              <a:buChar char="-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Транслирует информацию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проводимых бесплатных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стандарта 9100 и руководств по управлению цепочкой поставок, </a:t>
            </a:r>
          </a:p>
          <a:p>
            <a:pPr marL="285750" indent="-285750" algn="just">
              <a:buFontTx/>
              <a:buChar char="-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обучающие семинары об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IAQG.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117600" y="47625"/>
            <a:ext cx="8516938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/>
              <a:t>Опыт организации взаимодействия между </a:t>
            </a:r>
            <a:r>
              <a:rPr lang="en-US" altLang="ru-RU" sz="2400" smtClean="0"/>
              <a:t>IAQG </a:t>
            </a:r>
            <a:r>
              <a:rPr lang="ru-RU" altLang="ru-RU" sz="2400" smtClean="0"/>
              <a:t>и САП</a:t>
            </a:r>
          </a:p>
        </p:txBody>
      </p:sp>
      <p:sp>
        <p:nvSpPr>
          <p:cNvPr id="552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BC26E5D0-C036-46CC-8426-92AC3517A500}" type="slidenum">
              <a:rPr lang="en-US" altLang="ru-RU" b="0" smtClean="0">
                <a:cs typeface="Arial" charset="0"/>
              </a:rPr>
              <a:pPr/>
              <a:t>21</a:t>
            </a:fld>
            <a:endParaRPr lang="en-US" altLang="ru-RU" b="0" smtClean="0">
              <a:cs typeface="Arial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75" y="2222500"/>
            <a:ext cx="3717925" cy="212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254000" y="725488"/>
            <a:ext cx="965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ПАО «ОАК» в 2017 г. провел цикл семинаров о стандарте 9100, руководствах по управлению цепочкой поставок и схемой надзора за органами аккредитации и сертификации со стороны промышленности для Комитета по стандартизации и управлению качеством САП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В мероприятиях приняли участие руководители и ведущие специалисты служб сертификации и стандартизации предприятий-членов САП и приглашенные организации: ФГУП "НИИСУ", АО "ОДК", ОАО "КРЭТ", АО "РСК "МИГ", ПАО "Компания "Сухой", ОАО "НПО "Наука", АО "Камов", АО "РТ-Техприёмка", ПАО "ВАСО", НП "Авиапоставщик", ФГУП "ГосНИИАС", АО "НПО "Энергомаш", ООО "РР-Московия", ОАО "РПКБ", АО "Аэроприбор-Восход", ОАО "НИИАО".</a:t>
            </a: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22500"/>
            <a:ext cx="3594100" cy="218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227E1986-5241-4013-9D9A-0F227868F8B6}" type="slidenum">
              <a:rPr lang="en-US" altLang="ru-RU" b="0" smtClean="0">
                <a:cs typeface="Arial" charset="0"/>
              </a:rPr>
              <a:pPr/>
              <a:t>22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56322" name="TextBox 23"/>
          <p:cNvSpPr txBox="1">
            <a:spLocks noChangeArrowheads="1"/>
          </p:cNvSpPr>
          <p:nvPr/>
        </p:nvSpPr>
        <p:spPr bwMode="auto">
          <a:xfrm>
            <a:off x="276225" y="1074738"/>
            <a:ext cx="951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>
                <a:latin typeface="Times New Roman" pitchFamily="18" charset="0"/>
              </a:rPr>
              <a:t>Вопросы?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5938" y="1687513"/>
            <a:ext cx="3960812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3A557D8E-0710-4730-ACE6-230A2A89ADD7}" type="slidenum">
              <a:rPr lang="en-US" altLang="ru-RU" b="0" smtClean="0">
                <a:cs typeface="Arial" charset="0"/>
              </a:rPr>
              <a:pPr/>
              <a:t>23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57346" name="TextBox 23"/>
          <p:cNvSpPr txBox="1">
            <a:spLocks noChangeArrowheads="1"/>
          </p:cNvSpPr>
          <p:nvPr/>
        </p:nvSpPr>
        <p:spPr bwMode="auto">
          <a:xfrm>
            <a:off x="263525" y="2205038"/>
            <a:ext cx="9517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9113" y="3068638"/>
            <a:ext cx="15382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49263" y="60325"/>
            <a:ext cx="9363075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mtClean="0"/>
              <a:t>Международная Авиакосмическая Группа по Качеству (</a:t>
            </a:r>
            <a:r>
              <a:rPr lang="en-US" altLang="ru-RU" smtClean="0"/>
              <a:t>IAQG)</a:t>
            </a:r>
            <a:r>
              <a:rPr lang="ru-RU" altLang="ru-RU" smtClean="0"/>
              <a:t> –</a:t>
            </a:r>
            <a:br>
              <a:rPr lang="ru-RU" altLang="ru-RU" smtClean="0"/>
            </a:br>
            <a:r>
              <a:rPr lang="ru-RU" altLang="ru-RU" smtClean="0"/>
              <a:t> общая информация</a:t>
            </a:r>
          </a:p>
        </p:txBody>
      </p:sp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84138" cy="184150"/>
          </a:xfrm>
          <a:noFill/>
        </p:spPr>
        <p:txBody>
          <a:bodyPr/>
          <a:lstStyle/>
          <a:p>
            <a:fld id="{BD0201FC-5C7B-44D3-934E-6A4999FED40A}" type="slidenum">
              <a:rPr lang="en-US" altLang="ru-RU" b="0" smtClean="0">
                <a:cs typeface="Arial" charset="0"/>
              </a:rPr>
              <a:pPr/>
              <a:t>3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71463" y="765175"/>
            <a:ext cx="9363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400" b="0">
                <a:latin typeface="Times New Roman" pitchFamily="18" charset="0"/>
              </a:rPr>
              <a:t>International Aerospace Quality Group (IAQG) – </a:t>
            </a:r>
          </a:p>
          <a:p>
            <a:pPr algn="ctr"/>
            <a:r>
              <a:rPr lang="ru-RU" altLang="ru-RU" sz="2400" b="0">
                <a:latin typeface="Times New Roman" pitchFamily="18" charset="0"/>
              </a:rPr>
              <a:t>Международная Авиакосмическая Группа по Качеству</a:t>
            </a:r>
          </a:p>
        </p:txBody>
      </p:sp>
      <p:pic>
        <p:nvPicPr>
          <p:cNvPr id="29700" name="Picture 3" descr="Iaqg Couleur.jp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8563" y="2551113"/>
            <a:ext cx="3260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403975" y="4581525"/>
            <a:ext cx="3122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b="0">
                <a:solidFill>
                  <a:srgbClr val="0000FF"/>
                </a:solidFill>
                <a:hlinkClick r:id="rId3"/>
              </a:rPr>
              <a:t>http://www.iaqg.org</a:t>
            </a:r>
            <a:endParaRPr lang="en-GB" altLang="en-US" sz="2400" b="0">
              <a:solidFill>
                <a:srgbClr val="0000FF"/>
              </a:solidFill>
            </a:endParaRP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3" y="1595438"/>
            <a:ext cx="5695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84138" cy="184150"/>
          </a:xfrm>
          <a:noFill/>
        </p:spPr>
        <p:txBody>
          <a:bodyPr/>
          <a:lstStyle/>
          <a:p>
            <a:fld id="{DB11C88C-678F-47EF-B9AB-795BCEF81F08}" type="slidenum">
              <a:rPr lang="en-US" altLang="ru-RU" b="0" smtClean="0">
                <a:cs typeface="Arial" charset="0"/>
              </a:rPr>
              <a:pPr/>
              <a:t>4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71463" y="1181100"/>
            <a:ext cx="93630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400" b="0">
                <a:latin typeface="Times New Roman" pitchFamily="18" charset="0"/>
              </a:rPr>
              <a:t>International Aerospace Quality Group (IAQG) – </a:t>
            </a:r>
          </a:p>
          <a:p>
            <a:pPr algn="ctr"/>
            <a:r>
              <a:rPr lang="ru-RU" altLang="ru-RU" sz="2400" b="0">
                <a:latin typeface="Times New Roman" pitchFamily="18" charset="0"/>
              </a:rPr>
              <a:t>Международная Авиакосмическая Группа по Качеству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3" y="2200275"/>
            <a:ext cx="9361487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1998г. основными производителями аэрокосмической промышленности была создана международная платформа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IAQG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целью реализации инициатив, которые позволят значительно улучшить качество и снизить затраты в цепочке поставок авиационной, космической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оборонной отраслей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67 крупных компаний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авиакосмической промышленности участвуют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Международной Авиакосмической Группе по Качеству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IAQG)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представляют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сектора: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Американский сектор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AAQG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(Северная и Южная Америк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Азиатский сектор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APAQG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(Азия и Тихоокеанский регион);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Европейский сектор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EAQG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Европа). </a:t>
            </a:r>
            <a:r>
              <a:rPr lang="en-US" sz="180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/>
            </a:r>
            <a:br>
              <a:rPr lang="en-US" sz="1800" kern="0" dirty="0">
                <a:solidFill>
                  <a:srgbClr val="000000"/>
                </a:solidFill>
                <a:latin typeface="Arial" pitchFamily="34" charset="0"/>
                <a:cs typeface="+mn-cs"/>
              </a:rPr>
            </a:br>
            <a:r>
              <a:rPr lang="en-US" sz="1800" kern="0" dirty="0">
                <a:solidFill>
                  <a:srgbClr val="000000"/>
                </a:solidFill>
                <a:latin typeface="Arial" pitchFamily="34" charset="0"/>
                <a:cs typeface="+mn-cs"/>
              </a:rPr>
              <a:t/>
            </a:r>
            <a:br>
              <a:rPr lang="en-US" sz="1800" kern="0" dirty="0">
                <a:solidFill>
                  <a:srgbClr val="000000"/>
                </a:solidFill>
                <a:latin typeface="Arial" pitchFamily="34" charset="0"/>
                <a:cs typeface="+mn-cs"/>
              </a:rPr>
            </a:br>
            <a:endParaRPr lang="en-US" sz="1800" kern="0" dirty="0">
              <a:solidFill>
                <a:srgbClr val="3333CC">
                  <a:lumMod val="50000"/>
                </a:srgbClr>
              </a:solidFill>
              <a:latin typeface="Arial" pitchFamily="34" charset="0"/>
              <a:cs typeface="+mn-cs"/>
            </a:endParaRPr>
          </a:p>
        </p:txBody>
      </p:sp>
      <p:sp>
        <p:nvSpPr>
          <p:cNvPr id="31748" name="Заголовок 1"/>
          <p:cNvSpPr>
            <a:spLocks noGrp="1"/>
          </p:cNvSpPr>
          <p:nvPr>
            <p:ph type="title"/>
          </p:nvPr>
        </p:nvSpPr>
        <p:spPr>
          <a:xfrm>
            <a:off x="449263" y="60325"/>
            <a:ext cx="9363075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mtClean="0"/>
              <a:t>Международная Авиакосмическая Группа по Качеству (</a:t>
            </a:r>
            <a:r>
              <a:rPr lang="en-US" altLang="ru-RU" smtClean="0"/>
              <a:t>IAQG)</a:t>
            </a:r>
            <a:r>
              <a:rPr lang="ru-RU" altLang="ru-RU" smtClean="0"/>
              <a:t> –</a:t>
            </a:r>
            <a:br>
              <a:rPr lang="ru-RU" altLang="ru-RU" smtClean="0"/>
            </a:br>
            <a:r>
              <a:rPr lang="ru-RU" altLang="ru-RU" smtClean="0"/>
              <a:t> общая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84138" cy="184150"/>
          </a:xfrm>
          <a:noFill/>
        </p:spPr>
        <p:txBody>
          <a:bodyPr/>
          <a:lstStyle/>
          <a:p>
            <a:fld id="{96C421D7-0811-4D1B-BEBB-39684AA91BE7}" type="slidenum">
              <a:rPr lang="en-US" altLang="ru-RU" b="0" smtClean="0">
                <a:cs typeface="Arial" charset="0"/>
              </a:rPr>
              <a:pPr/>
              <a:t>5</a:t>
            </a:fld>
            <a:endParaRPr lang="en-US" altLang="ru-RU" b="0" smtClean="0">
              <a:cs typeface="Arial" charset="0"/>
            </a:endParaRPr>
          </a:p>
        </p:txBody>
      </p:sp>
      <p:grpSp>
        <p:nvGrpSpPr>
          <p:cNvPr id="32770" name="Группа 5"/>
          <p:cNvGrpSpPr>
            <a:grpSpLocks/>
          </p:cNvGrpSpPr>
          <p:nvPr/>
        </p:nvGrpSpPr>
        <p:grpSpPr bwMode="auto">
          <a:xfrm>
            <a:off x="255588" y="931863"/>
            <a:ext cx="9323387" cy="5449887"/>
            <a:chOff x="179388" y="1519238"/>
            <a:chExt cx="8713787" cy="4789487"/>
          </a:xfrm>
        </p:grpSpPr>
        <p:pic>
          <p:nvPicPr>
            <p:cNvPr id="32772" name="Picture 2" descr="globe-europ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1519238"/>
              <a:ext cx="8713787" cy="478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6930236" y="4436458"/>
              <a:ext cx="1618719" cy="619439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00" kern="0" smtClean="0">
                  <a:solidFill>
                    <a:srgbClr val="FFFFFF"/>
                  </a:solidFill>
                  <a:cs typeface="+mn-cs"/>
                </a:rPr>
                <a:t>APAQG</a:t>
              </a: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altLang="ru-RU" sz="1600" kern="0" smtClean="0">
                  <a:solidFill>
                    <a:srgbClr val="FFFFFF"/>
                  </a:solidFill>
                  <a:cs typeface="+mn-cs"/>
                </a:rPr>
                <a:t>13 членов</a:t>
              </a:r>
              <a:endParaRPr lang="en-US" altLang="ru-RU" sz="1600" kern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 flipV="1">
              <a:off x="5200239" y="2981336"/>
              <a:ext cx="1387262" cy="37668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H="1" flipV="1">
              <a:off x="4667589" y="2979941"/>
              <a:ext cx="59348" cy="45062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1804042" y="2882281"/>
              <a:ext cx="1994097" cy="548287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1079995" y="3486374"/>
              <a:ext cx="1167675" cy="514803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127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AAQG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(</a:t>
              </a:r>
              <a:r>
                <a:rPr lang="ru-RU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Америка</a:t>
              </a: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)</a:t>
              </a: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4145326" y="3543574"/>
              <a:ext cx="1183995" cy="512014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EAQG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(</a:t>
              </a:r>
              <a:r>
                <a:rPr lang="ru-RU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Европа</a:t>
              </a: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)</a:t>
              </a: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6719551" y="3250596"/>
              <a:ext cx="1937716" cy="943109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APAQG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(</a:t>
              </a:r>
              <a:r>
                <a:rPr lang="ru-RU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Азиатско-тихоокеанский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 регион</a:t>
              </a:r>
              <a:r>
                <a:rPr lang="en-US" sz="1600" kern="0" dirty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)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118587" y="1611317"/>
              <a:ext cx="4811649" cy="61943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B2B2B2"/>
              </a:outerShdw>
            </a:effectLst>
            <a:extLst>
              <a:ext uri="{909E8E84-426E-40DD-AFC4-6F175D3DCCD1}"/>
              <a:ext uri="{91240B29-F687-4F45-9708-019B960494DF}"/>
            </a:extLst>
          </p:spPr>
          <p:txBody>
            <a:bodyPr lIns="90488" tIns="44450" rIns="90488" bIns="44450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kern="0" dirty="0">
                  <a:solidFill>
                    <a:srgbClr val="0033CC"/>
                  </a:solidFill>
                  <a:cs typeface="+mn-cs"/>
                </a:rPr>
                <a:t>Международная авиакосмическая группа по качеству (</a:t>
              </a:r>
              <a:r>
                <a:rPr lang="en-US" sz="2000" kern="0" dirty="0">
                  <a:solidFill>
                    <a:srgbClr val="0033CC"/>
                  </a:solidFill>
                  <a:cs typeface="+mn-cs"/>
                </a:rPr>
                <a:t>IAQG)</a:t>
              </a: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933109" y="4121158"/>
              <a:ext cx="1459964" cy="619439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00" kern="0" smtClean="0">
                  <a:solidFill>
                    <a:srgbClr val="FFFFFF"/>
                  </a:solidFill>
                  <a:cs typeface="+mn-cs"/>
                </a:rPr>
                <a:t>AAQG</a:t>
              </a: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altLang="ru-RU" sz="1600" kern="0" smtClean="0">
                  <a:solidFill>
                    <a:srgbClr val="FFFFFF"/>
                  </a:solidFill>
                  <a:cs typeface="+mn-cs"/>
                </a:rPr>
                <a:t>20 членов</a:t>
              </a:r>
              <a:endParaRPr lang="en-US" altLang="ru-RU" sz="1600" kern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992505" y="2271214"/>
              <a:ext cx="1087554" cy="708727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800" kern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Совет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800" kern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IAQG</a:t>
              </a:r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6366429" y="2244707"/>
              <a:ext cx="2437723" cy="760346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tIns="13716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kern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Форум 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kern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Генеральной Ассамблеи</a:t>
              </a:r>
              <a:endParaRPr lang="en-US" altLang="ru-RU" sz="1600" kern="0" dirty="0" smtClea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5200239" y="2663246"/>
              <a:ext cx="1123163" cy="0"/>
            </a:xfrm>
            <a:prstGeom prst="line">
              <a:avLst/>
            </a:prstGeom>
            <a:noFill/>
            <a:ln w="107950">
              <a:solidFill>
                <a:srgbClr val="FF9900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995472" y="4259277"/>
              <a:ext cx="1461447" cy="619439"/>
            </a:xfrm>
            <a:prstGeom prst="rect">
              <a:avLst/>
            </a:prstGeom>
            <a:solidFill>
              <a:srgbClr val="0066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ru-RU" sz="1600" kern="0" dirty="0" smtClean="0">
                  <a:solidFill>
                    <a:srgbClr val="FFFFFF"/>
                  </a:solidFill>
                  <a:cs typeface="+mn-cs"/>
                </a:rPr>
                <a:t>EAQG</a:t>
              </a:r>
            </a:p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altLang="ru-RU" sz="1600" kern="0" dirty="0" smtClean="0">
                  <a:solidFill>
                    <a:srgbClr val="FFFFFF"/>
                  </a:solidFill>
                  <a:cs typeface="+mn-cs"/>
                </a:rPr>
                <a:t>35 членов</a:t>
              </a:r>
              <a:endParaRPr lang="en-US" altLang="ru-RU" sz="1600" kern="0" dirty="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42925" y="107950"/>
            <a:ext cx="9363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r>
              <a:rPr lang="ru-RU" altLang="ru-RU" kern="0" dirty="0" smtClean="0"/>
              <a:t>Международная Авиакосмическая Группа по Качеству (</a:t>
            </a:r>
            <a:r>
              <a:rPr lang="en-US" altLang="ru-RU" kern="0" dirty="0" smtClean="0"/>
              <a:t>IAQG)</a:t>
            </a:r>
            <a:r>
              <a:rPr lang="ru-RU" altLang="ru-RU" kern="0" dirty="0" smtClean="0"/>
              <a:t> –</a:t>
            </a:r>
            <a:br>
              <a:rPr lang="ru-RU" altLang="ru-RU" kern="0" dirty="0" smtClean="0"/>
            </a:br>
            <a:r>
              <a:rPr lang="ru-RU" altLang="ru-RU" kern="0" dirty="0" smtClean="0"/>
              <a:t> общая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84138" cy="184150"/>
          </a:xfrm>
          <a:noFill/>
        </p:spPr>
        <p:txBody>
          <a:bodyPr/>
          <a:lstStyle/>
          <a:p>
            <a:fld id="{9A653EAC-B685-49FE-85B0-B29BC2B00A66}" type="slidenum">
              <a:rPr lang="en-US" altLang="ru-RU" b="0" smtClean="0">
                <a:cs typeface="Arial" charset="0"/>
              </a:rPr>
              <a:pPr/>
              <a:t>6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46113" y="1341438"/>
            <a:ext cx="3873500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6075" indent="-346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defRPr/>
            </a:pPr>
            <a:r>
              <a:rPr kumimoji="1" lang="en-GB" altLang="ru-RU" sz="1700" i="1" kern="0" dirty="0" smtClean="0">
                <a:solidFill>
                  <a:srgbClr val="000000"/>
                </a:solidFill>
                <a:cs typeface="+mn-cs"/>
              </a:rPr>
              <a:t>	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+mn-cs"/>
              </a:rPr>
              <a:t>Америк</a:t>
            </a:r>
            <a:r>
              <a:rPr kumimoji="1" lang="ru-RU" altLang="ru-RU" sz="2000" kern="0" dirty="0" err="1" smtClean="0">
                <a:solidFill>
                  <a:srgbClr val="000000"/>
                </a:solidFill>
                <a:cs typeface="+mn-cs"/>
              </a:rPr>
              <a:t>анский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+mn-cs"/>
              </a:rPr>
              <a:t> сектор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ATK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Aveos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Ball Aerospace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Boeing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Bombardier Aerospace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Embraer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GE Aviation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General Dynamics / Gulfstream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Goodrich Corporation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Honeywell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Lockheed Martin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Northrop Grumman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Parker Aerospace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Raytheon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Rockwell Collins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Rolls-Royce North America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US" altLang="ru-RU" sz="1600" kern="0" dirty="0" smtClean="0">
                <a:cs typeface="+mn-cs"/>
              </a:rPr>
              <a:t>Spirit </a:t>
            </a:r>
            <a:r>
              <a:rPr kumimoji="1" lang="en-US" altLang="ru-RU" sz="1600" kern="0" dirty="0" err="1" smtClean="0">
                <a:cs typeface="+mn-cs"/>
              </a:rPr>
              <a:t>AeroSystems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Textron </a:t>
            </a:r>
            <a:r>
              <a:rPr kumimoji="1" lang="en-GB" altLang="ru-RU" sz="1600" kern="0" dirty="0" smtClean="0">
                <a:latin typeface="Arial" charset="0"/>
                <a:cs typeface="+mn-cs"/>
              </a:rPr>
              <a:t>–</a:t>
            </a:r>
            <a:r>
              <a:rPr kumimoji="1" lang="en-GB" altLang="ru-RU" sz="1600" kern="0" dirty="0" smtClean="0">
                <a:cs typeface="+mn-cs"/>
              </a:rPr>
              <a:t> Bell Helicopter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Triumph Group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United Technologies</a:t>
            </a:r>
            <a:endParaRPr kumimoji="1" lang="en-US" altLang="ru-RU" sz="1600" kern="0" dirty="0" smtClean="0">
              <a:cs typeface="+mn-cs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953000" y="1381125"/>
            <a:ext cx="4602163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6075" indent="-346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defRPr/>
            </a:pPr>
            <a:r>
              <a:rPr kumimoji="1" lang="en-GB" altLang="ru-RU" sz="1700" i="1" kern="0" dirty="0" smtClean="0">
                <a:solidFill>
                  <a:srgbClr val="000000"/>
                </a:solidFill>
                <a:cs typeface="+mn-cs"/>
              </a:rPr>
              <a:t>	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+mn-cs"/>
              </a:rPr>
              <a:t>Азиатско-тихоокеанский сектор</a:t>
            </a:r>
            <a:endParaRPr kumimoji="1" lang="en-GB" altLang="ru-RU" sz="2000" kern="0" dirty="0" smtClean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defRPr/>
            </a:pPr>
            <a:endParaRPr kumimoji="1" lang="en-GB" altLang="ru-RU" sz="2000" i="1" u="sng" kern="0" dirty="0" smtClean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Aerospace Industrial Development Corporation (AIDC)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AVIC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Boeing Aerostructures Australia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COMAC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EGAT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Fuji Heavy Industries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lang="en-US" altLang="ja-JP" sz="1600" kern="0" dirty="0" smtClean="0">
                <a:ea typeface="ＭＳ Ｐゴシック" pitchFamily="34" charset="-128"/>
                <a:cs typeface="+mn-cs"/>
              </a:rPr>
              <a:t>Indonesian Aerospace</a:t>
            </a:r>
            <a:endParaRPr lang="en-GB" altLang="ru-RU" sz="1600" kern="0" dirty="0" smtClean="0">
              <a:ea typeface="ＭＳ Ｐゴシック" pitchFamily="34" charset="-128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IHI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Kawasaki Heavy </a:t>
            </a:r>
            <a:r>
              <a:rPr kumimoji="1" lang="en-GB" altLang="ru-RU" sz="1600" kern="0" dirty="0" err="1" smtClean="0">
                <a:cs typeface="+mn-cs"/>
              </a:rPr>
              <a:t>Ind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KAL-ASD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Korea Aerospace Industries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Mitsubishi Heavy </a:t>
            </a:r>
            <a:r>
              <a:rPr kumimoji="1" lang="en-GB" altLang="ru-RU" sz="1600" kern="0" dirty="0" err="1" smtClean="0">
                <a:cs typeface="+mn-cs"/>
              </a:rPr>
              <a:t>Ind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SMIC</a:t>
            </a:r>
          </a:p>
        </p:txBody>
      </p:sp>
      <p:sp>
        <p:nvSpPr>
          <p:cNvPr id="33796" name="TextBox 23"/>
          <p:cNvSpPr txBox="1">
            <a:spLocks noChangeArrowheads="1"/>
          </p:cNvSpPr>
          <p:nvPr/>
        </p:nvSpPr>
        <p:spPr bwMode="auto">
          <a:xfrm>
            <a:off x="271463" y="765175"/>
            <a:ext cx="936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</a:rPr>
              <a:t>Члены </a:t>
            </a:r>
            <a:r>
              <a:rPr lang="en-US" altLang="ru-RU" sz="2400">
                <a:latin typeface="Times New Roman" pitchFamily="18" charset="0"/>
              </a:rPr>
              <a:t>IAQG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42925" y="107950"/>
            <a:ext cx="9363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r>
              <a:rPr lang="ru-RU" altLang="ru-RU" kern="0" dirty="0" smtClean="0"/>
              <a:t>Международная Авиакосмическая Группа по Качеству (</a:t>
            </a:r>
            <a:r>
              <a:rPr lang="en-US" altLang="ru-RU" kern="0" dirty="0" smtClean="0"/>
              <a:t>IAQG)</a:t>
            </a:r>
            <a:r>
              <a:rPr lang="ru-RU" altLang="ru-RU" kern="0" dirty="0" smtClean="0"/>
              <a:t> –</a:t>
            </a:r>
            <a:br>
              <a:rPr lang="ru-RU" altLang="ru-RU" kern="0" dirty="0" smtClean="0"/>
            </a:br>
            <a:r>
              <a:rPr lang="ru-RU" altLang="ru-RU" kern="0" dirty="0" smtClean="0"/>
              <a:t> общая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84138" cy="184150"/>
          </a:xfrm>
          <a:noFill/>
        </p:spPr>
        <p:txBody>
          <a:bodyPr/>
          <a:lstStyle/>
          <a:p>
            <a:fld id="{2C677839-C609-4570-A740-74AFDF3A4E18}" type="slidenum">
              <a:rPr lang="en-US" altLang="ru-RU" b="0" smtClean="0">
                <a:cs typeface="Arial" charset="0"/>
              </a:rPr>
              <a:pPr/>
              <a:t>7</a:t>
            </a:fld>
            <a:endParaRPr lang="en-US" altLang="ru-RU" b="0" smtClean="0">
              <a:cs typeface="Arial" charset="0"/>
            </a:endParaRPr>
          </a:p>
        </p:txBody>
      </p:sp>
      <p:sp>
        <p:nvSpPr>
          <p:cNvPr id="34818" name="TextBox 23"/>
          <p:cNvSpPr txBox="1">
            <a:spLocks noChangeArrowheads="1"/>
          </p:cNvSpPr>
          <p:nvPr/>
        </p:nvSpPr>
        <p:spPr bwMode="auto">
          <a:xfrm>
            <a:off x="271463" y="765175"/>
            <a:ext cx="936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</a:rPr>
              <a:t>Члены </a:t>
            </a:r>
            <a:r>
              <a:rPr lang="en-US" altLang="ru-RU" sz="2400">
                <a:latin typeface="Times New Roman" pitchFamily="18" charset="0"/>
              </a:rPr>
              <a:t>IAQG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1412875"/>
            <a:ext cx="36195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6075" indent="-3460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defRPr/>
            </a:pPr>
            <a:r>
              <a:rPr kumimoji="1" lang="en-GB" altLang="ru-RU" sz="1400" i="1" kern="0" dirty="0" smtClean="0">
                <a:solidFill>
                  <a:srgbClr val="000000"/>
                </a:solidFill>
                <a:cs typeface="+mn-cs"/>
              </a:rPr>
              <a:t>	</a:t>
            </a:r>
            <a:r>
              <a:rPr kumimoji="1" lang="ru-RU" altLang="ru-RU" sz="2000" kern="0" dirty="0" smtClean="0">
                <a:solidFill>
                  <a:srgbClr val="000000"/>
                </a:solidFill>
                <a:cs typeface="+mn-cs"/>
              </a:rPr>
              <a:t>Европейский сектор</a:t>
            </a:r>
            <a:endParaRPr kumimoji="1" lang="en-GB" altLang="ru-RU" sz="2000" kern="0" dirty="0" smtClean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defRPr/>
            </a:pPr>
            <a:endParaRPr kumimoji="1" lang="en-GB" altLang="ru-RU" sz="2000" i="1" u="sng" kern="0" dirty="0" smtClean="0">
              <a:solidFill>
                <a:srgbClr val="00000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lang="fr-BE" altLang="ru-RU" sz="1600" kern="0" dirty="0" smtClean="0">
                <a:cs typeface="+mn-cs"/>
              </a:rPr>
              <a:t>Advanced Electronics Company</a:t>
            </a:r>
            <a:endParaRPr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lang="en-GB" altLang="ru-RU" sz="1600" kern="0" dirty="0" err="1" smtClean="0">
                <a:cs typeface="+mn-cs"/>
              </a:rPr>
              <a:t>AgustaWestland</a:t>
            </a:r>
            <a:endParaRPr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Airbus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Airbus Military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err="1" smtClean="0">
                <a:cs typeface="+mn-cs"/>
              </a:rPr>
              <a:t>Alenia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FR" altLang="ru-RU" sz="1600" kern="0" dirty="0" smtClean="0">
                <a:cs typeface="+mn-cs"/>
              </a:rPr>
              <a:t>Astrium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Avio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BAE Systems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Cassidian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err="1" smtClean="0">
                <a:cs typeface="+mn-cs"/>
              </a:rPr>
              <a:t>Dassault</a:t>
            </a:r>
            <a:r>
              <a:rPr kumimoji="1" lang="en-GB" altLang="ru-RU" sz="1600" kern="0" dirty="0" smtClean="0">
                <a:cs typeface="+mn-cs"/>
              </a:rPr>
              <a:t> Aviation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ELBIT Systems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err="1" smtClean="0">
                <a:cs typeface="+mn-cs"/>
              </a:rPr>
              <a:t>Eurocopter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Fokker Aerospace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GE Aviation Systems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HEGAN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Israel Aerospace Industries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Liebherr Aerospace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endParaRPr kumimoji="1" lang="en-GB" altLang="ru-RU" sz="1600" kern="0" dirty="0" smtClean="0"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67313" y="1509713"/>
            <a:ext cx="3908425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9250" indent="-3492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defRPr/>
            </a:pPr>
            <a:r>
              <a:rPr kumimoji="1" lang="en-GB" altLang="ru-RU" sz="1400" i="1" kern="0" dirty="0" smtClean="0">
                <a:solidFill>
                  <a:srgbClr val="000000"/>
                </a:solidFill>
                <a:cs typeface="+mn-cs"/>
              </a:rPr>
              <a:t>	</a:t>
            </a:r>
            <a:r>
              <a:rPr kumimoji="1" lang="en-GB" altLang="ru-RU" sz="1400" i="1" u="sng" kern="0" dirty="0" smtClean="0">
                <a:solidFill>
                  <a:srgbClr val="000000"/>
                </a:solidFill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MBDA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err="1" smtClean="0">
                <a:cs typeface="+mn-cs"/>
              </a:rPr>
              <a:t>Meggitt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Messier-</a:t>
            </a:r>
            <a:r>
              <a:rPr kumimoji="1" lang="en-GB" altLang="ru-RU" sz="1600" kern="0" dirty="0" err="1" smtClean="0">
                <a:cs typeface="+mn-cs"/>
              </a:rPr>
              <a:t>Dowty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MTU Aero Engines</a:t>
            </a:r>
            <a:endParaRPr kumimoji="1" lang="ru-RU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US" altLang="ru-RU" sz="1600" kern="0" dirty="0" smtClean="0">
                <a:cs typeface="+mn-cs"/>
              </a:rPr>
              <a:t>Motor </a:t>
            </a:r>
            <a:r>
              <a:rPr kumimoji="1" lang="en-US" altLang="ru-RU" sz="1600" kern="0" dirty="0" err="1" smtClean="0">
                <a:cs typeface="+mn-cs"/>
              </a:rPr>
              <a:t>Sich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PFW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RAFAEL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Rolls-Royce</a:t>
            </a:r>
            <a:endParaRPr kumimoji="1" lang="ru-RU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lang="en-US" altLang="ru-RU" sz="1600" kern="0" dirty="0">
                <a:solidFill>
                  <a:srgbClr val="FF0000"/>
                </a:solidFill>
                <a:cs typeface="+mn-cs"/>
              </a:rPr>
              <a:t>Russian Helicopters</a:t>
            </a:r>
            <a:endParaRPr lang="en-GB" altLang="ru-RU" sz="1600" kern="0" dirty="0">
              <a:solidFill>
                <a:srgbClr val="FF000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SAAB Aerospace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SAFRAN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fr-BE" altLang="ru-RU" sz="1600" kern="0" dirty="0" smtClean="0">
                <a:cs typeface="+mn-cs"/>
              </a:rPr>
              <a:t>SAGEM</a:t>
            </a:r>
            <a:endParaRPr kumimoji="1"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SNECMA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SONACA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kumimoji="1" lang="en-GB" altLang="ru-RU" sz="1600" kern="0" dirty="0" smtClean="0">
                <a:cs typeface="+mn-cs"/>
              </a:rPr>
              <a:t>THALES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lang="en-GB" altLang="ru-RU" sz="1600" kern="0" dirty="0" err="1" smtClean="0">
                <a:cs typeface="+mn-cs"/>
              </a:rPr>
              <a:t>Turbomeca</a:t>
            </a:r>
            <a:endParaRPr lang="en-GB" altLang="ru-RU" sz="1600" kern="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lang="fr-FR" altLang="ru-RU" sz="1600" kern="0" dirty="0" smtClean="0">
                <a:solidFill>
                  <a:srgbClr val="FF0000"/>
                </a:solidFill>
                <a:cs typeface="+mn-cs"/>
              </a:rPr>
              <a:t>United Aircraft Corporation (UAC)</a:t>
            </a:r>
            <a:endParaRPr lang="en-GB" altLang="ru-RU" sz="1600" kern="0" dirty="0" smtClean="0">
              <a:solidFill>
                <a:srgbClr val="FF0000"/>
              </a:solidFill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lang="en-GB" altLang="ru-RU" sz="1600" kern="0" dirty="0" smtClean="0">
                <a:cs typeface="+mn-cs"/>
              </a:rPr>
              <a:t>Volvo Aero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FontTx/>
              <a:buChar char="•"/>
              <a:defRPr/>
            </a:pPr>
            <a:r>
              <a:rPr lang="en-GB" altLang="ru-RU" sz="1600" kern="0" dirty="0" smtClean="0">
                <a:cs typeface="+mn-cs"/>
              </a:rPr>
              <a:t>Zodiac Aerospace</a:t>
            </a:r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2213" y="5270500"/>
            <a:ext cx="20923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42925" y="100013"/>
            <a:ext cx="9363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r>
              <a:rPr lang="ru-RU" altLang="ru-RU" kern="0" dirty="0" smtClean="0"/>
              <a:t>Международная Авиакосмическая Группа по Качеству (</a:t>
            </a:r>
            <a:r>
              <a:rPr lang="en-US" altLang="ru-RU" kern="0" dirty="0" smtClean="0"/>
              <a:t>IAQG)</a:t>
            </a:r>
            <a:r>
              <a:rPr lang="ru-RU" altLang="ru-RU" kern="0" dirty="0" smtClean="0"/>
              <a:t> –</a:t>
            </a:r>
            <a:br>
              <a:rPr lang="ru-RU" altLang="ru-RU" kern="0" dirty="0" smtClean="0"/>
            </a:br>
            <a:r>
              <a:rPr lang="ru-RU" altLang="ru-RU" kern="0" dirty="0" smtClean="0"/>
              <a:t> общая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69863" cy="184150"/>
          </a:xfrm>
          <a:noFill/>
        </p:spPr>
        <p:txBody>
          <a:bodyPr/>
          <a:lstStyle/>
          <a:p>
            <a:fld id="{13F56454-D770-460C-80EE-BA6AAB33C8D1}" type="slidenum">
              <a:rPr lang="en-US" altLang="ru-RU" b="0" smtClean="0">
                <a:cs typeface="Arial" charset="0"/>
              </a:rPr>
              <a:pPr/>
              <a:t>8</a:t>
            </a:fld>
            <a:endParaRPr lang="en-US" altLang="ru-RU" b="0" smtClean="0">
              <a:cs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9150" y="5013325"/>
            <a:ext cx="23844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4538" y="1381125"/>
            <a:ext cx="23828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2638" y="3068638"/>
            <a:ext cx="24352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1938" y="749300"/>
            <a:ext cx="6584950" cy="4046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авиация, космос и военные решили объединиться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разработать единые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требования?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Продукция высокого риска;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Дорогостоящая продукция;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Продукция плотно контролируется отраслевыми требованиями: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- законом,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- регулирующими органами;</a:t>
            </a: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- заказчиками.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продукции обязательна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Повышенные требования к качеству продукции;</a:t>
            </a:r>
          </a:p>
          <a:p>
            <a:pPr>
              <a:defRPr/>
            </a:pP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42925" y="22225"/>
            <a:ext cx="9363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r>
              <a:rPr lang="ru-RU" altLang="ru-RU" kern="0" dirty="0" smtClean="0"/>
              <a:t>Международная Авиакосмическая Группа по Качеству (</a:t>
            </a:r>
            <a:r>
              <a:rPr lang="en-US" altLang="ru-RU" kern="0" dirty="0" smtClean="0"/>
              <a:t>IAQG)</a:t>
            </a:r>
            <a:r>
              <a:rPr lang="ru-RU" altLang="ru-RU" kern="0" dirty="0" smtClean="0"/>
              <a:t> –</a:t>
            </a:r>
            <a:br>
              <a:rPr lang="ru-RU" altLang="ru-RU" kern="0" dirty="0" smtClean="0"/>
            </a:br>
            <a:r>
              <a:rPr lang="ru-RU" altLang="ru-RU" kern="0" dirty="0" smtClean="0"/>
              <a:t> общая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524125" y="47625"/>
            <a:ext cx="7110413" cy="549275"/>
          </a:xfrm>
        </p:spPr>
        <p:txBody>
          <a:bodyPr/>
          <a:lstStyle/>
          <a:p>
            <a:r>
              <a:rPr lang="ru-RU" altLang="ru-RU" sz="1600" smtClean="0"/>
              <a:t/>
            </a:r>
            <a:br>
              <a:rPr lang="ru-RU" altLang="ru-RU" sz="1600" smtClean="0"/>
            </a:br>
            <a:r>
              <a:rPr lang="ru-RU" altLang="ru-RU" sz="2400" smtClean="0"/>
              <a:t>Направления деятельности </a:t>
            </a:r>
            <a:r>
              <a:rPr lang="en-US" altLang="ru-RU" sz="2400" smtClean="0"/>
              <a:t>IAQG</a:t>
            </a:r>
            <a:endParaRPr lang="ru-RU" altLang="ru-RU" sz="2400" smtClean="0"/>
          </a:p>
        </p:txBody>
      </p:sp>
      <p:sp>
        <p:nvSpPr>
          <p:cNvPr id="3686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385300" y="6640513"/>
            <a:ext cx="158750" cy="184150"/>
          </a:xfrm>
          <a:noFill/>
        </p:spPr>
        <p:txBody>
          <a:bodyPr/>
          <a:lstStyle/>
          <a:p>
            <a:fld id="{C298F2D6-9A96-487E-A8BE-78780460A6D1}" type="slidenum">
              <a:rPr lang="en-US" altLang="ru-RU" b="0" smtClean="0">
                <a:cs typeface="Arial" charset="0"/>
              </a:rPr>
              <a:pPr/>
              <a:t>9</a:t>
            </a:fld>
            <a:endParaRPr lang="en-US" altLang="ru-RU" b="0" smtClean="0">
              <a:cs typeface="Arial" charset="0"/>
            </a:endParaRPr>
          </a:p>
        </p:txBody>
      </p:sp>
      <p:grpSp>
        <p:nvGrpSpPr>
          <p:cNvPr id="36867" name="Группа 4"/>
          <p:cNvGrpSpPr>
            <a:grpSpLocks/>
          </p:cNvGrpSpPr>
          <p:nvPr/>
        </p:nvGrpSpPr>
        <p:grpSpPr bwMode="auto">
          <a:xfrm>
            <a:off x="482600" y="1000125"/>
            <a:ext cx="8818563" cy="5083175"/>
            <a:chOff x="179795" y="1637455"/>
            <a:chExt cx="8138896" cy="5083281"/>
          </a:xfrm>
        </p:grpSpPr>
        <p:sp>
          <p:nvSpPr>
            <p:cNvPr id="36872" name="Text Box 32"/>
            <p:cNvSpPr txBox="1">
              <a:spLocks noChangeArrowheads="1"/>
            </p:cNvSpPr>
            <p:nvPr/>
          </p:nvSpPr>
          <p:spPr bwMode="auto">
            <a:xfrm rot="-5400000">
              <a:off x="-1062631" y="3141752"/>
              <a:ext cx="2797308" cy="31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600">
                  <a:solidFill>
                    <a:srgbClr val="002060"/>
                  </a:solidFill>
                  <a:ea typeface="ＭＳ Ｐゴシック" pitchFamily="34" charset="-128"/>
                </a:rPr>
                <a:t>Стандарты</a:t>
              </a:r>
              <a:r>
                <a:rPr lang="en-US" altLang="ru-RU" sz="1600">
                  <a:solidFill>
                    <a:srgbClr val="002060"/>
                  </a:solidFill>
                  <a:ea typeface="ＭＳ Ｐゴシック" pitchFamily="34" charset="-128"/>
                </a:rPr>
                <a:t>                              </a:t>
              </a:r>
            </a:p>
          </p:txBody>
        </p:sp>
        <p:sp>
          <p:nvSpPr>
            <p:cNvPr id="36873" name="Rectangle 2"/>
            <p:cNvSpPr>
              <a:spLocks noChangeArrowheads="1"/>
            </p:cNvSpPr>
            <p:nvPr/>
          </p:nvSpPr>
          <p:spPr bwMode="auto">
            <a:xfrm>
              <a:off x="818298" y="1977180"/>
              <a:ext cx="7467600" cy="2270125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99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ru-RU" sz="16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36874" name="Group 95"/>
            <p:cNvGrpSpPr>
              <a:grpSpLocks/>
            </p:cNvGrpSpPr>
            <p:nvPr/>
          </p:nvGrpSpPr>
          <p:grpSpPr bwMode="auto">
            <a:xfrm>
              <a:off x="890357" y="2402630"/>
              <a:ext cx="6724029" cy="1749425"/>
              <a:chOff x="834059" y="2085669"/>
              <a:chExt cx="6724029" cy="1749425"/>
            </a:xfrm>
          </p:grpSpPr>
          <p:sp>
            <p:nvSpPr>
              <p:cNvPr id="36917" name="Rectangle 3"/>
              <p:cNvSpPr>
                <a:spLocks noChangeArrowheads="1"/>
              </p:cNvSpPr>
              <p:nvPr/>
            </p:nvSpPr>
            <p:spPr bwMode="auto">
              <a:xfrm>
                <a:off x="2989263" y="3314394"/>
                <a:ext cx="3121025" cy="520700"/>
              </a:xfrm>
              <a:prstGeom prst="rect">
                <a:avLst/>
              </a:prstGeom>
              <a:solidFill>
                <a:srgbClr val="66FFCC"/>
              </a:solidFill>
              <a:ln w="9525">
                <a:solidFill>
                  <a:srgbClr val="005EA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ru-RU" sz="16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918" name="Text Box 4"/>
              <p:cNvSpPr txBox="1">
                <a:spLocks noChangeArrowheads="1"/>
              </p:cNvSpPr>
              <p:nvPr/>
            </p:nvSpPr>
            <p:spPr bwMode="auto">
              <a:xfrm>
                <a:off x="3335338" y="3377894"/>
                <a:ext cx="24320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800" b="0">
                    <a:solidFill>
                      <a:srgbClr val="000000"/>
                    </a:solidFill>
                    <a:ea typeface="ＭＳ Ｐゴシック" pitchFamily="34" charset="-128"/>
                  </a:rPr>
                  <a:t>9120 </a:t>
                </a:r>
                <a:r>
                  <a:rPr lang="en-US" altLang="ru-RU" sz="1400" b="0">
                    <a:solidFill>
                      <a:srgbClr val="000000"/>
                    </a:solidFill>
                    <a:ea typeface="ＭＳ Ｐゴシック" pitchFamily="34" charset="-128"/>
                  </a:rPr>
                  <a:t>(</a:t>
                </a:r>
                <a:r>
                  <a:rPr lang="ru-RU" altLang="ru-RU" sz="1400" b="0">
                    <a:solidFill>
                      <a:srgbClr val="000000"/>
                    </a:solidFill>
                    <a:ea typeface="ＭＳ Ｐゴシック" pitchFamily="34" charset="-128"/>
                  </a:rPr>
                  <a:t>Дистрибьюторы</a:t>
                </a:r>
                <a:r>
                  <a:rPr lang="en-US" altLang="ru-RU" sz="1400" b="0">
                    <a:solidFill>
                      <a:srgbClr val="000000"/>
                    </a:solidFill>
                    <a:ea typeface="ＭＳ Ｐゴシック" pitchFamily="34" charset="-128"/>
                  </a:rPr>
                  <a:t>)</a:t>
                </a:r>
              </a:p>
            </p:txBody>
          </p:sp>
          <p:sp>
            <p:nvSpPr>
              <p:cNvPr id="36919" name="Rectangle 7"/>
              <p:cNvSpPr>
                <a:spLocks noChangeArrowheads="1"/>
              </p:cNvSpPr>
              <p:nvPr/>
            </p:nvSpPr>
            <p:spPr bwMode="auto">
              <a:xfrm>
                <a:off x="2997200" y="2722256"/>
                <a:ext cx="3124200" cy="517525"/>
              </a:xfrm>
              <a:prstGeom prst="rect">
                <a:avLst/>
              </a:prstGeom>
              <a:solidFill>
                <a:srgbClr val="66FFCC"/>
              </a:solidFill>
              <a:ln w="9525">
                <a:solidFill>
                  <a:srgbClr val="005EA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ru-RU" sz="16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920" name="Rectangle 8"/>
              <p:cNvSpPr>
                <a:spLocks noChangeArrowheads="1"/>
              </p:cNvSpPr>
              <p:nvPr/>
            </p:nvSpPr>
            <p:spPr bwMode="auto">
              <a:xfrm>
                <a:off x="2997200" y="2128531"/>
                <a:ext cx="3124200" cy="520700"/>
              </a:xfrm>
              <a:prstGeom prst="rect">
                <a:avLst/>
              </a:prstGeom>
              <a:solidFill>
                <a:srgbClr val="66FFCC"/>
              </a:solidFill>
              <a:ln w="9525">
                <a:solidFill>
                  <a:srgbClr val="005EA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altLang="ru-RU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921" name="Text Box 9"/>
              <p:cNvSpPr txBox="1">
                <a:spLocks noChangeArrowheads="1"/>
              </p:cNvSpPr>
              <p:nvPr/>
            </p:nvSpPr>
            <p:spPr bwMode="auto">
              <a:xfrm>
                <a:off x="3294063" y="2085669"/>
                <a:ext cx="243046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800" b="0">
                    <a:solidFill>
                      <a:srgbClr val="1E1C11"/>
                    </a:solidFill>
                    <a:ea typeface="ＭＳ Ｐゴシック" pitchFamily="34" charset="-128"/>
                  </a:rPr>
                  <a:t>9100 </a:t>
                </a:r>
                <a:r>
                  <a:rPr lang="en-US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(</a:t>
                </a:r>
                <a:r>
                  <a:rPr lang="ru-RU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Общий</a:t>
                </a:r>
                <a:r>
                  <a:rPr lang="en-US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)</a:t>
                </a:r>
              </a:p>
            </p:txBody>
          </p:sp>
          <p:sp>
            <p:nvSpPr>
              <p:cNvPr id="36922" name="Text Box 10"/>
              <p:cNvSpPr txBox="1">
                <a:spLocks noChangeArrowheads="1"/>
              </p:cNvSpPr>
              <p:nvPr/>
            </p:nvSpPr>
            <p:spPr bwMode="auto">
              <a:xfrm>
                <a:off x="3395663" y="2788931"/>
                <a:ext cx="2428875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800" b="0">
                    <a:solidFill>
                      <a:srgbClr val="1E1C11"/>
                    </a:solidFill>
                    <a:ea typeface="ＭＳ Ｐゴシック" pitchFamily="34" charset="-128"/>
                  </a:rPr>
                  <a:t>9110 </a:t>
                </a:r>
                <a:r>
                  <a:rPr lang="en-US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(</a:t>
                </a:r>
                <a:r>
                  <a:rPr lang="ru-RU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Обслуживание</a:t>
                </a:r>
                <a:r>
                  <a:rPr lang="en-US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)</a:t>
                </a:r>
              </a:p>
            </p:txBody>
          </p:sp>
          <p:sp>
            <p:nvSpPr>
              <p:cNvPr id="36923" name="Rectangle 11"/>
              <p:cNvSpPr>
                <a:spLocks noChangeArrowheads="1"/>
              </p:cNvSpPr>
              <p:nvPr/>
            </p:nvSpPr>
            <p:spPr bwMode="auto">
              <a:xfrm>
                <a:off x="6586538" y="2126944"/>
                <a:ext cx="971550" cy="1701800"/>
              </a:xfrm>
              <a:prstGeom prst="rect">
                <a:avLst/>
              </a:prstGeom>
              <a:solidFill>
                <a:srgbClr val="66FFCC"/>
              </a:solidFill>
              <a:ln w="9525">
                <a:solidFill>
                  <a:srgbClr val="005EA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ru-RU" sz="1800" b="0">
                    <a:solidFill>
                      <a:srgbClr val="1E1C11"/>
                    </a:solidFill>
                    <a:ea typeface="ＭＳ Ｐゴシック" pitchFamily="34" charset="-128"/>
                  </a:rPr>
                  <a:t>9101</a:t>
                </a:r>
              </a:p>
              <a:p>
                <a:pPr algn="ctr"/>
                <a:r>
                  <a:rPr lang="ru-RU" altLang="ru-RU" sz="1800" b="0">
                    <a:solidFill>
                      <a:srgbClr val="1E1C11"/>
                    </a:solidFill>
                    <a:ea typeface="ＭＳ Ｐゴシック" pitchFamily="34" charset="-128"/>
                  </a:rPr>
                  <a:t>Процесс </a:t>
                </a:r>
              </a:p>
              <a:p>
                <a:pPr algn="ctr"/>
                <a:r>
                  <a:rPr lang="ru-RU" altLang="ru-RU" sz="1800" b="0">
                    <a:solidFill>
                      <a:srgbClr val="1E1C11"/>
                    </a:solidFill>
                    <a:ea typeface="ＭＳ Ｐゴシック" pitchFamily="34" charset="-128"/>
                  </a:rPr>
                  <a:t>аудита</a:t>
                </a:r>
                <a:endParaRPr lang="en-US" altLang="ru-RU" sz="1800" b="0">
                  <a:solidFill>
                    <a:srgbClr val="1E1C1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924" name="Text Box 14"/>
              <p:cNvSpPr txBox="1">
                <a:spLocks noChangeArrowheads="1"/>
              </p:cNvSpPr>
              <p:nvPr/>
            </p:nvSpPr>
            <p:spPr bwMode="auto">
              <a:xfrm>
                <a:off x="3019425" y="2373006"/>
                <a:ext cx="302418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1200">
                    <a:solidFill>
                      <a:srgbClr val="1E1C11"/>
                    </a:solidFill>
                    <a:ea typeface="ＭＳ Ｐゴシック" pitchFamily="34" charset="-128"/>
                  </a:rPr>
                  <a:t>Система менеджмента качества</a:t>
                </a:r>
                <a:endParaRPr lang="en-US" altLang="ru-RU" sz="1200">
                  <a:solidFill>
                    <a:srgbClr val="1E1C1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925" name="Text Box 41"/>
              <p:cNvSpPr txBox="1">
                <a:spLocks noChangeArrowheads="1"/>
              </p:cNvSpPr>
              <p:nvPr/>
            </p:nvSpPr>
            <p:spPr bwMode="auto">
              <a:xfrm>
                <a:off x="834059" y="2280186"/>
                <a:ext cx="2099641" cy="1464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10000"/>
                  </a:spcBef>
                </a:pPr>
                <a:r>
                  <a:rPr lang="ru-RU" altLang="ru-RU" sz="2000">
                    <a:solidFill>
                      <a:srgbClr val="FFFFFF"/>
                    </a:solidFill>
                    <a:ea typeface="ＭＳ Ｐゴシック" pitchFamily="34" charset="-128"/>
                  </a:rPr>
                  <a:t>Стандарты системы сертификации СМК</a:t>
                </a:r>
                <a:endParaRPr lang="en-US" altLang="ru-RU" sz="20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926" name="AutoShape 85"/>
              <p:cNvSpPr>
                <a:spLocks/>
              </p:cNvSpPr>
              <p:nvPr/>
            </p:nvSpPr>
            <p:spPr bwMode="auto">
              <a:xfrm flipH="1" flipV="1">
                <a:off x="6253163" y="2133294"/>
                <a:ext cx="247650" cy="1662112"/>
              </a:xfrm>
              <a:prstGeom prst="leftBrace">
                <a:avLst>
                  <a:gd name="adj1" fmla="val 55929"/>
                  <a:gd name="adj2" fmla="val 50000"/>
                </a:avLst>
              </a:prstGeom>
              <a:noFill/>
              <a:ln w="22225">
                <a:solidFill>
                  <a:srgbClr val="005EA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ru-RU" sz="16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36875" name="Rectangle 2"/>
            <p:cNvSpPr>
              <a:spLocks noChangeArrowheads="1"/>
            </p:cNvSpPr>
            <p:nvPr/>
          </p:nvSpPr>
          <p:spPr bwMode="auto">
            <a:xfrm>
              <a:off x="818298" y="4361763"/>
              <a:ext cx="7461080" cy="928084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2B354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ru-RU" sz="16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36876" name="Rectangle 15"/>
            <p:cNvSpPr>
              <a:spLocks noChangeArrowheads="1"/>
            </p:cNvSpPr>
            <p:nvPr/>
          </p:nvSpPr>
          <p:spPr bwMode="auto">
            <a:xfrm>
              <a:off x="1617817" y="4437044"/>
              <a:ext cx="685800" cy="347472"/>
            </a:xfrm>
            <a:prstGeom prst="rect">
              <a:avLst/>
            </a:prstGeom>
            <a:solidFill>
              <a:srgbClr val="D7DAE1"/>
            </a:solidFill>
            <a:ln w="12700">
              <a:solidFill>
                <a:srgbClr val="71798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ru-RU" sz="1200" b="0">
                  <a:solidFill>
                    <a:srgbClr val="000000"/>
                  </a:solidFill>
                  <a:ea typeface="ＭＳ Ｐゴシック" pitchFamily="34" charset="-128"/>
                </a:rPr>
                <a:t>9103</a:t>
              </a:r>
            </a:p>
          </p:txBody>
        </p:sp>
        <p:sp>
          <p:nvSpPr>
            <p:cNvPr id="36877" name="Rectangle 24"/>
            <p:cNvSpPr>
              <a:spLocks noChangeArrowheads="1"/>
            </p:cNvSpPr>
            <p:nvPr/>
          </p:nvSpPr>
          <p:spPr bwMode="auto">
            <a:xfrm>
              <a:off x="908859" y="4437044"/>
              <a:ext cx="640080" cy="347472"/>
            </a:xfrm>
            <a:prstGeom prst="rect">
              <a:avLst/>
            </a:prstGeom>
            <a:solidFill>
              <a:srgbClr val="D7DAE1"/>
            </a:solidFill>
            <a:ln w="12700">
              <a:solidFill>
                <a:srgbClr val="71798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ru-RU" sz="1200" b="0">
                  <a:solidFill>
                    <a:srgbClr val="1E1C11"/>
                  </a:solidFill>
                  <a:ea typeface="ＭＳ Ｐゴシック" pitchFamily="34" charset="-128"/>
                </a:rPr>
                <a:t>9102</a:t>
              </a: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2362865" y="4436276"/>
              <a:ext cx="640270" cy="347669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>
                  <a:solidFill>
                    <a:srgbClr val="EEECE1">
                      <a:lumMod val="10000"/>
                    </a:srgbClr>
                  </a:solidFill>
                </a:rPr>
                <a:t>9107</a:t>
              </a:r>
              <a:endParaRPr lang="en-US" sz="1200" b="0" dirty="0">
                <a:solidFill>
                  <a:srgbClr val="EEECE1">
                    <a:lumMod val="10000"/>
                  </a:srgbClr>
                </a:solidFill>
              </a:endParaRPr>
            </a:p>
          </p:txBody>
        </p:sp>
        <p:sp>
          <p:nvSpPr>
            <p:cNvPr id="36879" name="Rectangle 26"/>
            <p:cNvSpPr>
              <a:spLocks noChangeArrowheads="1"/>
            </p:cNvSpPr>
            <p:nvPr/>
          </p:nvSpPr>
          <p:spPr bwMode="auto">
            <a:xfrm>
              <a:off x="3081103" y="4437044"/>
              <a:ext cx="822960" cy="347472"/>
            </a:xfrm>
            <a:prstGeom prst="rect">
              <a:avLst/>
            </a:prstGeom>
            <a:solidFill>
              <a:srgbClr val="D7DAE1"/>
            </a:solidFill>
            <a:ln w="12700">
              <a:solidFill>
                <a:srgbClr val="71798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ru-RU" sz="1200" b="0">
                  <a:solidFill>
                    <a:srgbClr val="000000"/>
                  </a:solidFill>
                  <a:ea typeface="ＭＳ Ｐゴシック" pitchFamily="34" charset="-128"/>
                </a:rPr>
                <a:t>9114</a:t>
              </a:r>
            </a:p>
          </p:txBody>
        </p:sp>
        <p:sp>
          <p:nvSpPr>
            <p:cNvPr id="36880" name="Rectangle 27"/>
            <p:cNvSpPr>
              <a:spLocks noChangeArrowheads="1"/>
            </p:cNvSpPr>
            <p:nvPr/>
          </p:nvSpPr>
          <p:spPr bwMode="auto">
            <a:xfrm>
              <a:off x="6140466" y="4437044"/>
              <a:ext cx="640080" cy="347472"/>
            </a:xfrm>
            <a:prstGeom prst="rect">
              <a:avLst/>
            </a:prstGeom>
            <a:solidFill>
              <a:srgbClr val="D7DAE1"/>
            </a:solidFill>
            <a:ln w="12700">
              <a:solidFill>
                <a:srgbClr val="71798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ru-RU" sz="1200" b="0">
                  <a:solidFill>
                    <a:srgbClr val="000000"/>
                  </a:solidFill>
                  <a:ea typeface="ＭＳ Ｐゴシック" pitchFamily="34" charset="-128"/>
                </a:rPr>
                <a:t>9131</a:t>
              </a:r>
            </a:p>
          </p:txBody>
        </p:sp>
        <p:sp>
          <p:nvSpPr>
            <p:cNvPr id="22" name="Rectangle 46"/>
            <p:cNvSpPr>
              <a:spLocks noChangeArrowheads="1"/>
            </p:cNvSpPr>
            <p:nvPr/>
          </p:nvSpPr>
          <p:spPr bwMode="auto">
            <a:xfrm>
              <a:off x="6846217" y="4436276"/>
              <a:ext cx="638804" cy="347669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>
                  <a:solidFill>
                    <a:srgbClr val="EEECE1">
                      <a:lumMod val="10000"/>
                    </a:srgbClr>
                  </a:solidFill>
                </a:rPr>
                <a:t>9132</a:t>
              </a:r>
              <a:endParaRPr lang="en-US" sz="1200" b="0" dirty="0">
                <a:solidFill>
                  <a:srgbClr val="EEECE1">
                    <a:lumMod val="10000"/>
                  </a:srgbClr>
                </a:solidFill>
              </a:endParaRPr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7549488" y="4436276"/>
              <a:ext cx="640270" cy="347669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>
                  <a:solidFill>
                    <a:srgbClr val="EEECE1">
                      <a:lumMod val="10000"/>
                    </a:srgbClr>
                  </a:solidFill>
                </a:rPr>
                <a:t>9133</a:t>
              </a:r>
              <a:endParaRPr lang="en-US" sz="1200" b="0" dirty="0">
                <a:solidFill>
                  <a:srgbClr val="EEECE1">
                    <a:lumMod val="10000"/>
                  </a:srgbClr>
                </a:solidFill>
              </a:endParaRPr>
            </a:p>
          </p:txBody>
        </p:sp>
        <p:sp>
          <p:nvSpPr>
            <p:cNvPr id="25" name="Rectangle 48"/>
            <p:cNvSpPr>
              <a:spLocks noChangeArrowheads="1"/>
            </p:cNvSpPr>
            <p:nvPr/>
          </p:nvSpPr>
          <p:spPr bwMode="auto">
            <a:xfrm>
              <a:off x="3285908" y="4869672"/>
              <a:ext cx="895206" cy="346082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/>
                <a:t>9138</a:t>
              </a:r>
              <a:endParaRPr lang="en-US" sz="1200" b="0" dirty="0"/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7552418" y="4869672"/>
              <a:ext cx="638804" cy="346082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/>
                <a:t>9162</a:t>
              </a:r>
              <a:endParaRPr lang="en-US" sz="1200" b="0" dirty="0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3973063" y="4436276"/>
              <a:ext cx="685689" cy="347669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>
                  <a:solidFill>
                    <a:srgbClr val="EEECE1">
                      <a:lumMod val="10000"/>
                    </a:srgbClr>
                  </a:solidFill>
                </a:rPr>
                <a:t>9115</a:t>
              </a:r>
              <a:endParaRPr lang="en-US" sz="1200" b="0" dirty="0">
                <a:solidFill>
                  <a:srgbClr val="EEECE1">
                    <a:lumMod val="10000"/>
                  </a:srgbClr>
                </a:solidFill>
              </a:endParaRPr>
            </a:p>
          </p:txBody>
        </p:sp>
        <p:sp>
          <p:nvSpPr>
            <p:cNvPr id="36886" name="Rectangle 49"/>
            <p:cNvSpPr>
              <a:spLocks noChangeArrowheads="1"/>
            </p:cNvSpPr>
            <p:nvPr/>
          </p:nvSpPr>
          <p:spPr bwMode="auto">
            <a:xfrm>
              <a:off x="2329476" y="4869092"/>
              <a:ext cx="881085" cy="347472"/>
            </a:xfrm>
            <a:prstGeom prst="rect">
              <a:avLst/>
            </a:prstGeom>
            <a:solidFill>
              <a:srgbClr val="D7DAE1"/>
            </a:solidFill>
            <a:ln w="12700">
              <a:solidFill>
                <a:srgbClr val="71798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ru-RU" sz="1200" b="0">
                  <a:solidFill>
                    <a:srgbClr val="1E1C11"/>
                  </a:solidFill>
                  <a:ea typeface="ＭＳ Ｐゴシック" pitchFamily="34" charset="-128"/>
                </a:rPr>
                <a:t>9137</a:t>
              </a:r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4954712" y="4869672"/>
              <a:ext cx="873228" cy="346082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/>
                <a:t>9145</a:t>
              </a:r>
              <a:endParaRPr lang="en-US" sz="1200" b="0" dirty="0"/>
            </a:p>
          </p:txBody>
        </p:sp>
        <p:sp>
          <p:nvSpPr>
            <p:cNvPr id="36888" name="Rectangle 24"/>
            <p:cNvSpPr>
              <a:spLocks noChangeArrowheads="1"/>
            </p:cNvSpPr>
            <p:nvPr/>
          </p:nvSpPr>
          <p:spPr bwMode="auto">
            <a:xfrm>
              <a:off x="4723432" y="4437044"/>
              <a:ext cx="640080" cy="347472"/>
            </a:xfrm>
            <a:prstGeom prst="rect">
              <a:avLst/>
            </a:prstGeom>
            <a:solidFill>
              <a:srgbClr val="D7DAE1"/>
            </a:solidFill>
            <a:ln w="12700">
              <a:solidFill>
                <a:srgbClr val="71798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ru-RU" sz="1200" b="0">
                  <a:ea typeface="ＭＳ Ｐゴシック" pitchFamily="34" charset="-128"/>
                </a:rPr>
                <a:t>9116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5435280" y="4436276"/>
              <a:ext cx="638804" cy="347669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/>
                <a:t>9117</a:t>
              </a:r>
              <a:endParaRPr lang="en-US" sz="1200" b="0" dirty="0"/>
            </a:p>
          </p:txBody>
        </p:sp>
        <p:sp>
          <p:nvSpPr>
            <p:cNvPr id="36890" name="Rectangle 24"/>
            <p:cNvSpPr>
              <a:spLocks noChangeArrowheads="1"/>
            </p:cNvSpPr>
            <p:nvPr/>
          </p:nvSpPr>
          <p:spPr bwMode="auto">
            <a:xfrm>
              <a:off x="908859" y="4861073"/>
              <a:ext cx="640080" cy="347472"/>
            </a:xfrm>
            <a:prstGeom prst="rect">
              <a:avLst/>
            </a:prstGeom>
            <a:solidFill>
              <a:srgbClr val="D7DAE1"/>
            </a:solidFill>
            <a:ln w="12700">
              <a:solidFill>
                <a:srgbClr val="71798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ru-RU" sz="1200" b="0">
                  <a:solidFill>
                    <a:srgbClr val="1E1C11"/>
                  </a:solidFill>
                  <a:ea typeface="ＭＳ Ｐゴシック" pitchFamily="34" charset="-128"/>
                </a:rPr>
                <a:t>9134</a:t>
              </a: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1617105" y="4869672"/>
              <a:ext cx="640269" cy="346082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>
                  <a:solidFill>
                    <a:srgbClr val="EEECE1">
                      <a:lumMod val="10000"/>
                    </a:srgbClr>
                  </a:solidFill>
                </a:rPr>
                <a:t>9136</a:t>
              </a:r>
              <a:endParaRPr lang="en-US" sz="1200" b="0" dirty="0">
                <a:solidFill>
                  <a:srgbClr val="EEECE1">
                    <a:lumMod val="10000"/>
                  </a:srgbClr>
                </a:solidFill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4258766" y="4869672"/>
              <a:ext cx="638804" cy="346082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/>
                <a:t>9139</a:t>
              </a:r>
              <a:endParaRPr lang="en-US" sz="1200" b="0" dirty="0"/>
            </a:p>
          </p:txBody>
        </p:sp>
        <p:grpSp>
          <p:nvGrpSpPr>
            <p:cNvPr id="36893" name="Group 90"/>
            <p:cNvGrpSpPr>
              <a:grpSpLocks/>
            </p:cNvGrpSpPr>
            <p:nvPr/>
          </p:nvGrpSpPr>
          <p:grpSpPr bwMode="auto">
            <a:xfrm>
              <a:off x="1224697" y="1637455"/>
              <a:ext cx="6527801" cy="703048"/>
              <a:chOff x="1168399" y="1320494"/>
              <a:chExt cx="6527801" cy="703048"/>
            </a:xfrm>
          </p:grpSpPr>
          <p:sp>
            <p:nvSpPr>
              <p:cNvPr id="36908" name="Rectangle 16"/>
              <p:cNvSpPr>
                <a:spLocks noChangeArrowheads="1"/>
              </p:cNvSpPr>
              <p:nvPr/>
            </p:nvSpPr>
            <p:spPr bwMode="auto">
              <a:xfrm>
                <a:off x="1168400" y="1363356"/>
                <a:ext cx="6527800" cy="6111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7179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altLang="ru-RU" sz="2400" b="0">
                  <a:solidFill>
                    <a:srgbClr val="FFFFFF"/>
                  </a:solidFill>
                  <a:latin typeface="Verdana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6909" name="Line 18"/>
              <p:cNvSpPr>
                <a:spLocks noChangeShapeType="1"/>
              </p:cNvSpPr>
              <p:nvPr/>
            </p:nvSpPr>
            <p:spPr bwMode="auto">
              <a:xfrm>
                <a:off x="3213100" y="1699518"/>
                <a:ext cx="0" cy="198944"/>
              </a:xfrm>
              <a:prstGeom prst="line">
                <a:avLst/>
              </a:prstGeom>
              <a:noFill/>
              <a:ln w="9525">
                <a:solidFill>
                  <a:srgbClr val="7179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0" name="Line 19"/>
              <p:cNvSpPr>
                <a:spLocks noChangeShapeType="1"/>
              </p:cNvSpPr>
              <p:nvPr/>
            </p:nvSpPr>
            <p:spPr bwMode="auto">
              <a:xfrm>
                <a:off x="5710238" y="1687206"/>
                <a:ext cx="0" cy="287338"/>
              </a:xfrm>
              <a:prstGeom prst="line">
                <a:avLst/>
              </a:prstGeom>
              <a:noFill/>
              <a:ln w="9525">
                <a:solidFill>
                  <a:srgbClr val="7179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1" name="Text Box 20"/>
              <p:cNvSpPr txBox="1">
                <a:spLocks noChangeArrowheads="1"/>
              </p:cNvSpPr>
              <p:nvPr/>
            </p:nvSpPr>
            <p:spPr bwMode="auto">
              <a:xfrm>
                <a:off x="2349500" y="1320494"/>
                <a:ext cx="428307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altLang="ru-RU" sz="1800">
                    <a:solidFill>
                      <a:srgbClr val="1E1C11"/>
                    </a:solidFill>
                    <a:ea typeface="ＭＳ Ｐゴシック" pitchFamily="34" charset="-128"/>
                  </a:rPr>
                  <a:t>Надзор за схемой сертификации</a:t>
                </a:r>
                <a:endParaRPr lang="en-US" altLang="ru-RU" sz="1800">
                  <a:solidFill>
                    <a:srgbClr val="1E1C1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912" name="Text Box 21"/>
              <p:cNvSpPr txBox="1">
                <a:spLocks noChangeArrowheads="1"/>
              </p:cNvSpPr>
              <p:nvPr/>
            </p:nvSpPr>
            <p:spPr bwMode="auto">
              <a:xfrm>
                <a:off x="1168399" y="1654210"/>
                <a:ext cx="2055813" cy="369332"/>
              </a:xfrm>
              <a:prstGeom prst="rect">
                <a:avLst/>
              </a:prstGeom>
              <a:solidFill>
                <a:srgbClr val="FFFF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800" b="0">
                    <a:solidFill>
                      <a:srgbClr val="1E1C11"/>
                    </a:solidFill>
                    <a:ea typeface="ＭＳ Ｐゴシック" pitchFamily="34" charset="-128"/>
                  </a:rPr>
                  <a:t>9104-1 </a:t>
                </a:r>
                <a:r>
                  <a:rPr lang="en-US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(</a:t>
                </a:r>
                <a:r>
                  <a:rPr lang="ru-RU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организац.</a:t>
                </a:r>
                <a:r>
                  <a:rPr lang="en-US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)</a:t>
                </a:r>
              </a:p>
            </p:txBody>
          </p:sp>
          <p:sp>
            <p:nvSpPr>
              <p:cNvPr id="36913" name="Rectangle 478"/>
              <p:cNvSpPr>
                <a:spLocks noChangeArrowheads="1"/>
              </p:cNvSpPr>
              <p:nvPr/>
            </p:nvSpPr>
            <p:spPr bwMode="auto">
              <a:xfrm>
                <a:off x="3213100" y="1654211"/>
                <a:ext cx="2477932" cy="320333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rgbClr val="71798C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endParaRPr lang="en-US" altLang="ru-RU" sz="16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914" name="Text Box 22"/>
              <p:cNvSpPr txBox="1">
                <a:spLocks noChangeArrowheads="1"/>
              </p:cNvSpPr>
              <p:nvPr/>
            </p:nvSpPr>
            <p:spPr bwMode="auto">
              <a:xfrm>
                <a:off x="3181268" y="1637994"/>
                <a:ext cx="2559192" cy="369332"/>
              </a:xfrm>
              <a:prstGeom prst="rect">
                <a:avLst/>
              </a:prstGeom>
              <a:solidFill>
                <a:srgbClr val="FFFF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800" b="0">
                    <a:solidFill>
                      <a:srgbClr val="1E1C11"/>
                    </a:solidFill>
                    <a:ea typeface="ＭＳ Ｐゴシック" pitchFamily="34" charset="-128"/>
                  </a:rPr>
                  <a:t>9104-2 </a:t>
                </a:r>
                <a:r>
                  <a:rPr lang="en-US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(</a:t>
                </a:r>
                <a:r>
                  <a:rPr lang="ru-RU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надзор/серт.</a:t>
                </a:r>
                <a:r>
                  <a:rPr lang="en-US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)</a:t>
                </a:r>
              </a:p>
            </p:txBody>
          </p:sp>
          <p:sp>
            <p:nvSpPr>
              <p:cNvPr id="36915" name="Rectangle 480"/>
              <p:cNvSpPr>
                <a:spLocks noChangeArrowheads="1"/>
              </p:cNvSpPr>
              <p:nvPr/>
            </p:nvSpPr>
            <p:spPr bwMode="auto">
              <a:xfrm>
                <a:off x="5698104" y="1654211"/>
                <a:ext cx="1998096" cy="320333"/>
              </a:xfrm>
              <a:prstGeom prst="rect">
                <a:avLst/>
              </a:prstGeom>
              <a:solidFill>
                <a:srgbClr val="66FFCC"/>
              </a:solidFill>
              <a:ln w="9525" algn="ctr">
                <a:solidFill>
                  <a:srgbClr val="71798C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endParaRPr lang="en-US" altLang="ru-RU" sz="16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6916" name="Text Box 23"/>
              <p:cNvSpPr txBox="1">
                <a:spLocks noChangeArrowheads="1"/>
              </p:cNvSpPr>
              <p:nvPr/>
            </p:nvSpPr>
            <p:spPr bwMode="auto">
              <a:xfrm>
                <a:off x="5702300" y="1641489"/>
                <a:ext cx="1978092" cy="369332"/>
              </a:xfrm>
              <a:prstGeom prst="rect">
                <a:avLst/>
              </a:prstGeom>
              <a:solidFill>
                <a:srgbClr val="FFFF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ru-RU" sz="1800" b="0">
                    <a:solidFill>
                      <a:srgbClr val="1E1C11"/>
                    </a:solidFill>
                    <a:ea typeface="ＭＳ Ｐゴシック" pitchFamily="34" charset="-128"/>
                  </a:rPr>
                  <a:t>9104-3 </a:t>
                </a:r>
                <a:r>
                  <a:rPr lang="en-US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(</a:t>
                </a:r>
                <a:r>
                  <a:rPr lang="ru-RU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аудиторы</a:t>
                </a:r>
                <a:r>
                  <a:rPr lang="en-US" altLang="ru-RU" sz="1400" b="0">
                    <a:solidFill>
                      <a:srgbClr val="1E1C11"/>
                    </a:solidFill>
                    <a:ea typeface="ＭＳ Ｐゴシック" pitchFamily="34" charset="-128"/>
                  </a:rPr>
                  <a:t>)</a:t>
                </a:r>
              </a:p>
            </p:txBody>
          </p:sp>
        </p:grpSp>
        <p:grpSp>
          <p:nvGrpSpPr>
            <p:cNvPr id="36894" name="Group 98"/>
            <p:cNvGrpSpPr>
              <a:grpSpLocks/>
            </p:cNvGrpSpPr>
            <p:nvPr/>
          </p:nvGrpSpPr>
          <p:grpSpPr bwMode="auto">
            <a:xfrm>
              <a:off x="179796" y="5034811"/>
              <a:ext cx="8138895" cy="1685925"/>
              <a:chOff x="123498" y="4717850"/>
              <a:chExt cx="8138895" cy="1685925"/>
            </a:xfrm>
          </p:grpSpPr>
          <p:sp>
            <p:nvSpPr>
              <p:cNvPr id="36897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-563237" y="5404585"/>
                <a:ext cx="1685925" cy="312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1600">
                    <a:solidFill>
                      <a:srgbClr val="403152"/>
                    </a:solidFill>
                    <a:ea typeface="ＭＳ Ｐゴシック" pitchFamily="34" charset="-128"/>
                  </a:rPr>
                  <a:t>Руководства</a:t>
                </a:r>
                <a:endParaRPr lang="en-US" altLang="ru-RU" sz="1600">
                  <a:solidFill>
                    <a:srgbClr val="403152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36898" name="Group 97"/>
              <p:cNvGrpSpPr>
                <a:grpSpLocks/>
              </p:cNvGrpSpPr>
              <p:nvPr/>
            </p:nvGrpSpPr>
            <p:grpSpPr bwMode="auto">
              <a:xfrm>
                <a:off x="715296" y="5117764"/>
                <a:ext cx="7547097" cy="1059056"/>
                <a:chOff x="715296" y="5117764"/>
                <a:chExt cx="7547097" cy="1059056"/>
              </a:xfrm>
            </p:grpSpPr>
            <p:grpSp>
              <p:nvGrpSpPr>
                <p:cNvPr id="46" name="Group 5"/>
                <p:cNvGrpSpPr/>
                <p:nvPr/>
              </p:nvGrpSpPr>
              <p:grpSpPr>
                <a:xfrm>
                  <a:off x="715296" y="5543407"/>
                  <a:ext cx="954087" cy="633413"/>
                  <a:chOff x="838200" y="5454859"/>
                  <a:chExt cx="954087" cy="633413"/>
                </a:xfrm>
                <a:solidFill>
                  <a:srgbClr val="B3A2C7"/>
                </a:solidFill>
              </p:grpSpPr>
              <p:sp>
                <p:nvSpPr>
                  <p:cNvPr id="71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93540" y="5454859"/>
                    <a:ext cx="843407" cy="633413"/>
                  </a:xfrm>
                  <a:prstGeom prst="rect">
                    <a:avLst/>
                  </a:prstGeom>
                  <a:grpFill/>
                  <a:ln w="9525" algn="ctr">
                    <a:solidFill>
                      <a:srgbClr val="71798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 b="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200" y="5579974"/>
                    <a:ext cx="954087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 algn="ctr" defTabSz="457200" fontAlgn="auto">
                      <a:spcBef>
                        <a:spcPts val="30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900" b="0" dirty="0" smtClean="0">
                        <a:solidFill>
                          <a:prstClr val="black"/>
                        </a:solidFill>
                        <a:latin typeface="Arial Narrow" pitchFamily="34" charset="0"/>
                      </a:rPr>
                      <a:t>Реклама и продажи</a:t>
                    </a:r>
                    <a:endParaRPr lang="en-US" sz="900" b="0" dirty="0">
                      <a:solidFill>
                        <a:prstClr val="black"/>
                      </a:solidFill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47" name="Group 6"/>
                <p:cNvGrpSpPr/>
                <p:nvPr/>
              </p:nvGrpSpPr>
              <p:grpSpPr>
                <a:xfrm>
                  <a:off x="1701379" y="5543407"/>
                  <a:ext cx="852030" cy="633413"/>
                  <a:chOff x="1802739" y="5454859"/>
                  <a:chExt cx="852030" cy="633413"/>
                </a:xfrm>
                <a:solidFill>
                  <a:srgbClr val="B3A2C7"/>
                </a:solidFill>
              </p:grpSpPr>
              <p:sp>
                <p:nvSpPr>
                  <p:cNvPr id="6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811362" y="5454859"/>
                    <a:ext cx="843407" cy="633413"/>
                  </a:xfrm>
                  <a:prstGeom prst="rect">
                    <a:avLst/>
                  </a:prstGeom>
                  <a:grpFill/>
                  <a:ln w="9525" algn="ctr">
                    <a:solidFill>
                      <a:srgbClr val="71798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 b="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2739" y="5663314"/>
                    <a:ext cx="844828" cy="23083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 algn="ctr">
                      <a:spcBef>
                        <a:spcPct val="10000"/>
                      </a:spcBef>
                      <a:defRPr/>
                    </a:pPr>
                    <a:r>
                      <a:rPr lang="ru-RU" sz="900" b="0" dirty="0" smtClean="0">
                        <a:solidFill>
                          <a:srgbClr val="000000"/>
                        </a:solidFill>
                      </a:rPr>
                      <a:t>Разработка</a:t>
                    </a:r>
                    <a:endParaRPr lang="en-US" sz="900" b="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8" name="Group 12"/>
                <p:cNvGrpSpPr/>
                <p:nvPr/>
              </p:nvGrpSpPr>
              <p:grpSpPr>
                <a:xfrm>
                  <a:off x="4533478" y="5543407"/>
                  <a:ext cx="843407" cy="633413"/>
                  <a:chOff x="4593024" y="5454859"/>
                  <a:chExt cx="843407" cy="633413"/>
                </a:xfrm>
                <a:solidFill>
                  <a:srgbClr val="B3A2C7"/>
                </a:solidFill>
              </p:grpSpPr>
              <p:sp>
                <p:nvSpPr>
                  <p:cNvPr id="67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4593024" y="5454859"/>
                    <a:ext cx="843407" cy="633413"/>
                  </a:xfrm>
                  <a:prstGeom prst="rect">
                    <a:avLst/>
                  </a:prstGeom>
                  <a:grpFill/>
                  <a:ln w="9525" algn="ctr">
                    <a:solidFill>
                      <a:srgbClr val="71798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 b="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45634" y="5663074"/>
                    <a:ext cx="738187" cy="21698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ru-RU" sz="900" b="0" dirty="0" smtClean="0">
                        <a:solidFill>
                          <a:srgbClr val="000000"/>
                        </a:solidFill>
                      </a:rPr>
                      <a:t>Поставка</a:t>
                    </a:r>
                    <a:endParaRPr lang="en-US" sz="900" b="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49" name="Group 10"/>
                <p:cNvGrpSpPr/>
                <p:nvPr/>
              </p:nvGrpSpPr>
              <p:grpSpPr>
                <a:xfrm>
                  <a:off x="6377608" y="5543407"/>
                  <a:ext cx="965200" cy="633413"/>
                  <a:chOff x="6377608" y="5454859"/>
                  <a:chExt cx="965200" cy="633413"/>
                </a:xfrm>
                <a:solidFill>
                  <a:srgbClr val="B3A2C7"/>
                </a:solidFill>
              </p:grpSpPr>
              <p:sp>
                <p:nvSpPr>
                  <p:cNvPr id="6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6424650" y="5454859"/>
                    <a:ext cx="843407" cy="633413"/>
                  </a:xfrm>
                  <a:prstGeom prst="rect">
                    <a:avLst/>
                  </a:prstGeom>
                  <a:grpFill/>
                  <a:ln w="9525" algn="ctr">
                    <a:solidFill>
                      <a:srgbClr val="71798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 b="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77608" y="5600749"/>
                    <a:ext cx="965200" cy="4662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ru-RU" sz="900" b="0" dirty="0" smtClean="0">
                        <a:solidFill>
                          <a:prstClr val="black"/>
                        </a:solidFill>
                        <a:latin typeface="Arial Narrow" pitchFamily="34" charset="0"/>
                      </a:rPr>
                      <a:t>Планирование и управление</a:t>
                    </a:r>
                    <a:endParaRPr lang="en-US" sz="900" b="0" dirty="0" smtClean="0">
                      <a:solidFill>
                        <a:prstClr val="black"/>
                      </a:solidFill>
                      <a:latin typeface="Arial Narrow" pitchFamily="34" charset="0"/>
                    </a:endParaRPr>
                  </a:p>
                  <a:p>
                    <a:pPr algn="ctr">
                      <a:lnSpc>
                        <a:spcPct val="90000"/>
                      </a:lnSpc>
                      <a:defRPr/>
                    </a:pPr>
                    <a:endParaRPr lang="fr-FR" sz="900" b="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Group 9"/>
                <p:cNvGrpSpPr/>
                <p:nvPr/>
              </p:nvGrpSpPr>
              <p:grpSpPr>
                <a:xfrm>
                  <a:off x="5427202" y="5543407"/>
                  <a:ext cx="896922" cy="633413"/>
                  <a:chOff x="5464910" y="5454859"/>
                  <a:chExt cx="896922" cy="633413"/>
                </a:xfrm>
                <a:solidFill>
                  <a:srgbClr val="B3A2C7"/>
                </a:solidFill>
              </p:grpSpPr>
              <p:sp>
                <p:nvSpPr>
                  <p:cNvPr id="63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5518425" y="5454859"/>
                    <a:ext cx="843407" cy="633413"/>
                  </a:xfrm>
                  <a:prstGeom prst="rect">
                    <a:avLst/>
                  </a:prstGeom>
                  <a:grpFill/>
                  <a:ln w="9525" algn="ctr">
                    <a:solidFill>
                      <a:srgbClr val="71798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 b="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64910" y="5649224"/>
                    <a:ext cx="890588" cy="230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ru-RU" sz="900" b="0" dirty="0" smtClean="0">
                        <a:solidFill>
                          <a:srgbClr val="000000"/>
                        </a:solidFill>
                      </a:rPr>
                      <a:t>ППО</a:t>
                    </a:r>
                    <a:endParaRPr lang="fr-FR" sz="900" b="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51" name="Group 7"/>
                <p:cNvGrpSpPr/>
                <p:nvPr/>
              </p:nvGrpSpPr>
              <p:grpSpPr>
                <a:xfrm>
                  <a:off x="2650038" y="5543407"/>
                  <a:ext cx="843407" cy="633413"/>
                  <a:chOff x="2775573" y="5454859"/>
                  <a:chExt cx="843407" cy="633413"/>
                </a:xfrm>
                <a:solidFill>
                  <a:srgbClr val="B3A2C7"/>
                </a:solidFill>
              </p:grpSpPr>
              <p:sp>
                <p:nvSpPr>
                  <p:cNvPr id="61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775573" y="5454859"/>
                    <a:ext cx="843407" cy="633413"/>
                  </a:xfrm>
                  <a:prstGeom prst="rect">
                    <a:avLst/>
                  </a:prstGeom>
                  <a:grpFill/>
                  <a:ln w="9525" algn="ctr">
                    <a:solidFill>
                      <a:srgbClr val="71798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 b="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9429" y="5663074"/>
                    <a:ext cx="829551" cy="23083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 algn="ctr" defTabSz="457200" fontAlgn="auto">
                      <a:spcBef>
                        <a:spcPts val="30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900" b="0" dirty="0" smtClean="0">
                        <a:solidFill>
                          <a:prstClr val="black"/>
                        </a:solidFill>
                        <a:latin typeface="Arial Narrow" pitchFamily="34" charset="0"/>
                      </a:rPr>
                      <a:t>Производство</a:t>
                    </a:r>
                    <a:endParaRPr lang="en-US" sz="900" b="0" dirty="0">
                      <a:solidFill>
                        <a:prstClr val="black"/>
                      </a:solidFill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52" name="Group 11"/>
                <p:cNvGrpSpPr/>
                <p:nvPr/>
              </p:nvGrpSpPr>
              <p:grpSpPr>
                <a:xfrm>
                  <a:off x="7365456" y="5543407"/>
                  <a:ext cx="896937" cy="633413"/>
                  <a:chOff x="7314147" y="5454859"/>
                  <a:chExt cx="896937" cy="633413"/>
                </a:xfrm>
                <a:solidFill>
                  <a:srgbClr val="B3A2C7"/>
                </a:solidFill>
              </p:grpSpPr>
              <p:sp>
                <p:nvSpPr>
                  <p:cNvPr id="5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314509" y="5454859"/>
                    <a:ext cx="843407" cy="633413"/>
                  </a:xfrm>
                  <a:prstGeom prst="rect">
                    <a:avLst/>
                  </a:prstGeom>
                  <a:grpFill/>
                  <a:ln w="9525" algn="ctr">
                    <a:solidFill>
                      <a:srgbClr val="71798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 b="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14147" y="5579974"/>
                    <a:ext cx="896937" cy="3693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 algn="ctr" defTabSz="457200" fontAlgn="auto">
                      <a:spcBef>
                        <a:spcPts val="30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900" b="0" dirty="0" smtClean="0">
                        <a:solidFill>
                          <a:prstClr val="black"/>
                        </a:solidFill>
                        <a:latin typeface="Arial Narrow" pitchFamily="34" charset="0"/>
                      </a:rPr>
                      <a:t>Взаимоотношения и коммуникация</a:t>
                    </a:r>
                    <a:endParaRPr lang="en-US" sz="900" b="0" dirty="0">
                      <a:solidFill>
                        <a:prstClr val="black"/>
                      </a:solidFill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53" name="Group 8"/>
                <p:cNvGrpSpPr/>
                <p:nvPr/>
              </p:nvGrpSpPr>
              <p:grpSpPr>
                <a:xfrm>
                  <a:off x="3589544" y="5543407"/>
                  <a:ext cx="843407" cy="633413"/>
                  <a:chOff x="3677371" y="5454859"/>
                  <a:chExt cx="843407" cy="633413"/>
                </a:xfrm>
                <a:solidFill>
                  <a:srgbClr val="B3A2C7"/>
                </a:solidFill>
              </p:grpSpPr>
              <p:sp>
                <p:nvSpPr>
                  <p:cNvPr id="57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677371" y="5454859"/>
                    <a:ext cx="843407" cy="633413"/>
                  </a:xfrm>
                  <a:prstGeom prst="rect">
                    <a:avLst/>
                  </a:prstGeom>
                  <a:grpFill/>
                  <a:ln w="9525" algn="ctr">
                    <a:solidFill>
                      <a:srgbClr val="71798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 b="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8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8835" y="5663074"/>
                    <a:ext cx="738187" cy="216982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  <a:cs typeface="+mn-cs"/>
                      </a:defRPr>
                    </a:lvl9pPr>
                  </a:lstStyle>
                  <a:p>
                    <a:pPr algn="ctr">
                      <a:lnSpc>
                        <a:spcPct val="90000"/>
                      </a:lnSpc>
                      <a:defRPr/>
                    </a:pPr>
                    <a:r>
                      <a:rPr lang="ru-RU" sz="900" b="0" dirty="0" smtClean="0">
                        <a:solidFill>
                          <a:srgbClr val="000000"/>
                        </a:solidFill>
                      </a:rPr>
                      <a:t>Закупка</a:t>
                    </a:r>
                    <a:endParaRPr lang="en-US" sz="900" b="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6907" name="Rectangle 51"/>
                <p:cNvSpPr>
                  <a:spLocks noChangeArrowheads="1"/>
                </p:cNvSpPr>
                <p:nvPr/>
              </p:nvSpPr>
              <p:spPr bwMode="auto">
                <a:xfrm>
                  <a:off x="762000" y="5117764"/>
                  <a:ext cx="7454519" cy="362296"/>
                </a:xfrm>
                <a:prstGeom prst="rect">
                  <a:avLst/>
                </a:prstGeom>
                <a:solidFill>
                  <a:srgbClr val="403152"/>
                </a:solidFill>
                <a:ln w="9525">
                  <a:solidFill>
                    <a:srgbClr val="71798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altLang="ru-RU" sz="1800" b="0">
                      <a:solidFill>
                        <a:srgbClr val="FFFFFF"/>
                      </a:solidFill>
                      <a:ea typeface="ＭＳ Ｐゴシック" pitchFamily="34" charset="-128"/>
                    </a:rPr>
                    <a:t>Руководство по управлению цепочками поставок</a:t>
                  </a:r>
                  <a:r>
                    <a:rPr lang="en-US" altLang="ru-RU" sz="1800" b="0">
                      <a:solidFill>
                        <a:srgbClr val="FFFFFF"/>
                      </a:solidFill>
                      <a:ea typeface="ＭＳ Ｐゴシック" pitchFamily="34" charset="-128"/>
                    </a:rPr>
                    <a:t> (SCMH)</a:t>
                  </a:r>
                </a:p>
              </p:txBody>
            </p:sp>
          </p:grpSp>
        </p:grp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5902662" y="4869672"/>
              <a:ext cx="640270" cy="346082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/>
                <a:t>9146</a:t>
              </a:r>
              <a:endParaRPr lang="en-US" sz="1200" b="0" dirty="0"/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6608863" y="4869672"/>
              <a:ext cx="868833" cy="346082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rgbClr val="71798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b="0" dirty="0" smtClean="0"/>
                <a:t>9147</a:t>
              </a:r>
              <a:endParaRPr lang="en-US" sz="1200" b="0" dirty="0"/>
            </a:p>
          </p:txBody>
        </p:sp>
      </p:grp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533400" y="6083300"/>
            <a:ext cx="92344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Times New Roman" pitchFamily="18" charset="0"/>
              </a:rPr>
              <a:t>Схема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сертификации</a:t>
            </a:r>
            <a:r>
              <a:rPr lang="en-US" altLang="ru-RU" sz="1400">
                <a:latin typeface="Times New Roman" pitchFamily="18" charset="0"/>
              </a:rPr>
              <a:t> ICOP –</a:t>
            </a:r>
            <a:r>
              <a:rPr lang="ru-RU" altLang="ru-RU" sz="1400">
                <a:latin typeface="Times New Roman" pitchFamily="18" charset="0"/>
              </a:rPr>
              <a:t> </a:t>
            </a:r>
            <a:r>
              <a:rPr lang="ru-RU" altLang="ru-RU" sz="1400" b="0">
                <a:latin typeface="Times New Roman" pitchFamily="18" charset="0"/>
              </a:rPr>
              <a:t>схема надзора за органами аккредитации и сертификации СМК в авиакосмической отрасли со стороны промышленности.</a:t>
            </a:r>
            <a:r>
              <a:rPr lang="en-US" altLang="ru-RU" sz="1400">
                <a:latin typeface="Times New Roman" pitchFamily="18" charset="0"/>
              </a:rPr>
              <a:t> </a:t>
            </a: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73025" y="2327275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24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6870" name="TextBox 4"/>
          <p:cNvSpPr txBox="1">
            <a:spLocks noChangeArrowheads="1"/>
          </p:cNvSpPr>
          <p:nvPr/>
        </p:nvSpPr>
        <p:spPr bwMode="auto">
          <a:xfrm>
            <a:off x="128588" y="5070475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2400">
                <a:solidFill>
                  <a:srgbClr val="00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6871" name="TextBox 5"/>
          <p:cNvSpPr txBox="1">
            <a:spLocks noChangeArrowheads="1"/>
          </p:cNvSpPr>
          <p:nvPr/>
        </p:nvSpPr>
        <p:spPr bwMode="auto">
          <a:xfrm>
            <a:off x="88900" y="6083300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2400">
                <a:solidFill>
                  <a:srgbClr val="0000FF"/>
                </a:solidFill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5545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1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 val=&quot;,&quot;&gt;,&lt;/m_chDecimalSymbol&gt;&lt;m_nGroupingDigits val=&quot;3&quot;/&gt;&lt;m_chGroupingSymbol val=&quot;.&quot;&gt;.&lt;/m_chGroupingSymbol&gt;&lt;/m_precDefault&gt;&lt;/CDefaultPrec&gt;&lt;/root&gt;"/>
  <p:tag name="THINKCELLUNDODONOTDELETE" val="77"/>
</p:tagLst>
</file>

<file path=ppt/theme/theme1.xml><?xml version="1.0" encoding="utf-8"?>
<a:theme xmlns:a="http://schemas.openxmlformats.org/drawingml/2006/main" name="UAC_PLM">
  <a:themeElements>
    <a:clrScheme name="Альтернативный вариант шаблон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льтернативный вариант шаблон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Альтернативный вариант шаблон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тернативный вариант шаблон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тернативный вариант шаблон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тернативный вариант шаблон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тернативный вариант шаблон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льтернативный вариант шаблон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льтернативный вариант шаблон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презентации ОАК">
  <a:themeElements>
    <a:clrScheme name="Шаблон презентации ОАК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Шаблон презентации ОА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525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презентации ОАК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ОАК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ОАК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5741</TotalTime>
  <Words>1098</Words>
  <Application>Microsoft Office PowerPoint</Application>
  <PresentationFormat>Лист A4 (210x297 мм)</PresentationFormat>
  <Paragraphs>283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ＭＳ Ｐゴシック</vt:lpstr>
      <vt:lpstr>Verdana</vt:lpstr>
      <vt:lpstr>Wingdings</vt:lpstr>
      <vt:lpstr>UAC_PLM</vt:lpstr>
      <vt:lpstr>Шаблон презентации ОАК</vt:lpstr>
      <vt:lpstr>Шаблон презентации ОАК</vt:lpstr>
      <vt:lpstr>     Научно-практический форум  «Вопросы качества продукции военного и гражданского назначения организаций ОПК»  Международная Авиакосмическая Группа по Качеству (IAQG): опыт участия, внедрение инициатив в РФ</vt:lpstr>
      <vt:lpstr> Программа выступления</vt:lpstr>
      <vt:lpstr> Международная Авиакосмическая Группа по Качеству (IAQG) –  общая информация</vt:lpstr>
      <vt:lpstr> Международная Авиакосмическая Группа по Качеству (IAQG) –  общая информация</vt:lpstr>
      <vt:lpstr>Слайд 5</vt:lpstr>
      <vt:lpstr>Слайд 6</vt:lpstr>
      <vt:lpstr>Слайд 7</vt:lpstr>
      <vt:lpstr>Слайд 8</vt:lpstr>
      <vt:lpstr> Направления деятельности IAQG</vt:lpstr>
      <vt:lpstr>Опубликованные стандарты IAQG</vt:lpstr>
      <vt:lpstr> Стандарт AS/EN/JISQ 9100-2016 </vt:lpstr>
      <vt:lpstr> Стандарт AS/EN/SJAC 9100-2016 </vt:lpstr>
      <vt:lpstr> Разрабатываемые стандарты IAQG</vt:lpstr>
      <vt:lpstr> Разрабатываемые стандарты IAQG</vt:lpstr>
      <vt:lpstr>Слайд 15</vt:lpstr>
      <vt:lpstr>Слайд 16</vt:lpstr>
      <vt:lpstr> Участие ПАО «ОАК» в IAQG</vt:lpstr>
      <vt:lpstr> Опыт организации взаимодействия между IAQG и САП</vt:lpstr>
      <vt:lpstr> Опыт организации взаимодействия между IAQG и САП</vt:lpstr>
      <vt:lpstr> Опыт организации взаимодействия между IAQG и САП</vt:lpstr>
      <vt:lpstr> Опыт организации взаимодействия между IAQG и САП</vt:lpstr>
      <vt:lpstr>Слайд 22</vt:lpstr>
      <vt:lpstr>Слайд 23</vt:lpstr>
    </vt:vector>
  </TitlesOfParts>
  <Company>JSCUAC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единой системы поддержки жизненного цикла изделий и обеспечение конкурентоспособности отечественной продукции на международных рынках</dc:title>
  <dc:creator>Kostromin</dc:creator>
  <cp:lastModifiedBy>User</cp:lastModifiedBy>
  <cp:revision>525</cp:revision>
  <cp:lastPrinted>2012-02-09T11:25:13Z</cp:lastPrinted>
  <dcterms:created xsi:type="dcterms:W3CDTF">2008-02-26T16:03:31Z</dcterms:created>
  <dcterms:modified xsi:type="dcterms:W3CDTF">2018-02-13T13:20:06Z</dcterms:modified>
</cp:coreProperties>
</file>