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4" r:id="rId2"/>
    <p:sldId id="258" r:id="rId3"/>
    <p:sldId id="297" r:id="rId4"/>
    <p:sldId id="296" r:id="rId5"/>
    <p:sldId id="298" r:id="rId6"/>
    <p:sldId id="299" r:id="rId7"/>
    <p:sldId id="259" r:id="rId8"/>
    <p:sldId id="291" r:id="rId9"/>
    <p:sldId id="294" r:id="rId10"/>
    <p:sldId id="300" r:id="rId11"/>
    <p:sldId id="301" r:id="rId12"/>
    <p:sldId id="295" r:id="rId13"/>
    <p:sldId id="288" r:id="rId14"/>
    <p:sldId id="286" r:id="rId15"/>
  </p:sldIdLst>
  <p:sldSz cx="10691813" cy="7559675"/>
  <p:notesSz cx="6858000" cy="9144000"/>
  <p:defaultTextStyle>
    <a:defPPr>
      <a:defRPr lang="ru-RU"/>
    </a:defPPr>
    <a:lvl1pPr algn="l" defTabSz="10826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1338" indent="-84138" algn="l" defTabSz="10826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82675" indent="-168275" algn="l" defTabSz="10826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25600" indent="-254000" algn="l" defTabSz="10826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166938" indent="-338138" algn="l" defTabSz="10826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984" y="-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400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8400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E157AD-58BC-479C-90E0-5E046DC4EE6D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400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8400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2F99AF-5C7E-45E2-9C12-93341CC19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536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defTabSz="99536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99536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99536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99536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14EDD06C-89B5-4F95-A06B-26BA41185026}" type="slidenum">
              <a:rPr lang="ru-RU" altLang="ru-RU">
                <a:latin typeface="Arial" charset="0"/>
                <a:cs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9550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6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2348402"/>
            <a:ext cx="908804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2" y="4283817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7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4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6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4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21A19-BCD3-4974-964E-9B765B02FF2A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47B0-4F0A-4F43-A25C-07FB2F538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C1C86-04BC-4796-A402-714E2B436A66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E646-8A7D-4BEF-893E-0FC329CF2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1564" y="302740"/>
            <a:ext cx="2405658" cy="6450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591" y="302740"/>
            <a:ext cx="7038777" cy="6450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C46-6B6B-468B-AF6B-863791746EC9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0B2D-622F-40DA-B7B1-B71212CB3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1241-668E-42A7-AA98-9E3C981D44F5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1D31-F399-4DD2-B5EA-4823335B4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80" y="4857794"/>
            <a:ext cx="9088041" cy="1501435"/>
          </a:xfrm>
        </p:spPr>
        <p:txBody>
          <a:bodyPr anchor="t"/>
          <a:lstStyle>
            <a:lvl1pPr algn="l">
              <a:defRPr sz="4307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153">
                <a:solidFill>
                  <a:schemeClr val="tx1">
                    <a:tint val="75000"/>
                  </a:schemeClr>
                </a:solidFill>
              </a:defRPr>
            </a:lvl1pPr>
            <a:lvl2pPr marL="487353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2pPr>
            <a:lvl3pPr marL="974706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3pPr>
            <a:lvl4pPr marL="1462059" indent="0">
              <a:buNone/>
              <a:defRPr sz="1469">
                <a:solidFill>
                  <a:schemeClr val="tx1">
                    <a:tint val="75000"/>
                  </a:schemeClr>
                </a:solidFill>
              </a:defRPr>
            </a:lvl4pPr>
            <a:lvl5pPr marL="1949412" indent="0">
              <a:buNone/>
              <a:defRPr sz="1469">
                <a:solidFill>
                  <a:schemeClr val="tx1">
                    <a:tint val="75000"/>
                  </a:schemeClr>
                </a:solidFill>
              </a:defRPr>
            </a:lvl5pPr>
            <a:lvl6pPr marL="2436765" indent="0">
              <a:buNone/>
              <a:defRPr sz="1469">
                <a:solidFill>
                  <a:schemeClr val="tx1">
                    <a:tint val="75000"/>
                  </a:schemeClr>
                </a:solidFill>
              </a:defRPr>
            </a:lvl6pPr>
            <a:lvl7pPr marL="2924117" indent="0">
              <a:buNone/>
              <a:defRPr sz="1469">
                <a:solidFill>
                  <a:schemeClr val="tx1">
                    <a:tint val="75000"/>
                  </a:schemeClr>
                </a:solidFill>
              </a:defRPr>
            </a:lvl7pPr>
            <a:lvl8pPr marL="3411472" indent="0">
              <a:buNone/>
              <a:defRPr sz="1469">
                <a:solidFill>
                  <a:schemeClr val="tx1">
                    <a:tint val="75000"/>
                  </a:schemeClr>
                </a:solidFill>
              </a:defRPr>
            </a:lvl8pPr>
            <a:lvl9pPr marL="3898824" indent="0">
              <a:buNone/>
              <a:defRPr sz="14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43516-11C8-4E40-88AF-EFF33D4129EB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F03F5-EF89-4EF4-B7D9-CF5DCF884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591" y="1763926"/>
            <a:ext cx="4722217" cy="4989036"/>
          </a:xfrm>
        </p:spPr>
        <p:txBody>
          <a:bodyPr/>
          <a:lstStyle>
            <a:lvl1pPr>
              <a:defRPr sz="2937"/>
            </a:lvl1pPr>
            <a:lvl2pPr>
              <a:defRPr sz="2545"/>
            </a:lvl2pPr>
            <a:lvl3pPr>
              <a:defRPr sz="2153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005" y="1763926"/>
            <a:ext cx="4722217" cy="4989036"/>
          </a:xfrm>
        </p:spPr>
        <p:txBody>
          <a:bodyPr/>
          <a:lstStyle>
            <a:lvl1pPr>
              <a:defRPr sz="2937"/>
            </a:lvl1pPr>
            <a:lvl2pPr>
              <a:defRPr sz="2545"/>
            </a:lvl2pPr>
            <a:lvl3pPr>
              <a:defRPr sz="2153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3515D-99FE-4333-AB97-517F75670F12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FB22-A343-49FC-8923-737B57D9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545" b="1"/>
            </a:lvl1pPr>
            <a:lvl2pPr marL="487353" indent="0">
              <a:buNone/>
              <a:defRPr sz="2153" b="1"/>
            </a:lvl2pPr>
            <a:lvl3pPr marL="974706" indent="0">
              <a:buNone/>
              <a:defRPr sz="1958" b="1"/>
            </a:lvl3pPr>
            <a:lvl4pPr marL="1462059" indent="0">
              <a:buNone/>
              <a:defRPr sz="1664" b="1"/>
            </a:lvl4pPr>
            <a:lvl5pPr marL="1949412" indent="0">
              <a:buNone/>
              <a:defRPr sz="1664" b="1"/>
            </a:lvl5pPr>
            <a:lvl6pPr marL="2436765" indent="0">
              <a:buNone/>
              <a:defRPr sz="1664" b="1"/>
            </a:lvl6pPr>
            <a:lvl7pPr marL="2924117" indent="0">
              <a:buNone/>
              <a:defRPr sz="1664" b="1"/>
            </a:lvl7pPr>
            <a:lvl8pPr marL="3411472" indent="0">
              <a:buNone/>
              <a:defRPr sz="1664" b="1"/>
            </a:lvl8pPr>
            <a:lvl9pPr marL="3898824" indent="0">
              <a:buNone/>
              <a:defRPr sz="16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545"/>
            </a:lvl1pPr>
            <a:lvl2pPr>
              <a:defRPr sz="2153"/>
            </a:lvl2pPr>
            <a:lvl3pPr>
              <a:defRPr sz="1958"/>
            </a:lvl3pPr>
            <a:lvl4pPr>
              <a:defRPr sz="1664"/>
            </a:lvl4pPr>
            <a:lvl5pPr>
              <a:defRPr sz="1664"/>
            </a:lvl5pPr>
            <a:lvl6pPr>
              <a:defRPr sz="1664"/>
            </a:lvl6pPr>
            <a:lvl7pPr>
              <a:defRPr sz="1664"/>
            </a:lvl7pPr>
            <a:lvl8pPr>
              <a:defRPr sz="1664"/>
            </a:lvl8pPr>
            <a:lvl9pPr>
              <a:defRPr sz="16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545" b="1"/>
            </a:lvl1pPr>
            <a:lvl2pPr marL="487353" indent="0">
              <a:buNone/>
              <a:defRPr sz="2153" b="1"/>
            </a:lvl2pPr>
            <a:lvl3pPr marL="974706" indent="0">
              <a:buNone/>
              <a:defRPr sz="1958" b="1"/>
            </a:lvl3pPr>
            <a:lvl4pPr marL="1462059" indent="0">
              <a:buNone/>
              <a:defRPr sz="1664" b="1"/>
            </a:lvl4pPr>
            <a:lvl5pPr marL="1949412" indent="0">
              <a:buNone/>
              <a:defRPr sz="1664" b="1"/>
            </a:lvl5pPr>
            <a:lvl6pPr marL="2436765" indent="0">
              <a:buNone/>
              <a:defRPr sz="1664" b="1"/>
            </a:lvl6pPr>
            <a:lvl7pPr marL="2924117" indent="0">
              <a:buNone/>
              <a:defRPr sz="1664" b="1"/>
            </a:lvl7pPr>
            <a:lvl8pPr marL="3411472" indent="0">
              <a:buNone/>
              <a:defRPr sz="1664" b="1"/>
            </a:lvl8pPr>
            <a:lvl9pPr marL="3898824" indent="0">
              <a:buNone/>
              <a:defRPr sz="16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545"/>
            </a:lvl1pPr>
            <a:lvl2pPr>
              <a:defRPr sz="2153"/>
            </a:lvl2pPr>
            <a:lvl3pPr>
              <a:defRPr sz="1958"/>
            </a:lvl3pPr>
            <a:lvl4pPr>
              <a:defRPr sz="1664"/>
            </a:lvl4pPr>
            <a:lvl5pPr>
              <a:defRPr sz="1664"/>
            </a:lvl5pPr>
            <a:lvl6pPr>
              <a:defRPr sz="1664"/>
            </a:lvl6pPr>
            <a:lvl7pPr>
              <a:defRPr sz="1664"/>
            </a:lvl7pPr>
            <a:lvl8pPr>
              <a:defRPr sz="1664"/>
            </a:lvl8pPr>
            <a:lvl9pPr>
              <a:defRPr sz="16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FCFA-B9C3-4B72-83F9-4F75427B027D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7F2A4-7CAC-4D46-BD89-FE4F280E4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17D0B-8551-45BD-BB43-4DCF156F6D32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73EE1-6B97-4C2E-B28C-20330EC99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7B32-B535-460D-8CE9-7687FE250408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E8B9-C8A6-4181-BD37-1078CB01D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153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204" y="300989"/>
            <a:ext cx="5977020" cy="6451973"/>
          </a:xfrm>
        </p:spPr>
        <p:txBody>
          <a:bodyPr/>
          <a:lstStyle>
            <a:lvl1pPr>
              <a:defRPr sz="3427"/>
            </a:lvl1pPr>
            <a:lvl2pPr>
              <a:defRPr sz="2937"/>
            </a:lvl2pPr>
            <a:lvl3pPr>
              <a:defRPr sz="2545"/>
            </a:lvl3pPr>
            <a:lvl4pPr>
              <a:defRPr sz="2153"/>
            </a:lvl4pPr>
            <a:lvl5pPr>
              <a:defRPr sz="2153"/>
            </a:lvl5pPr>
            <a:lvl6pPr>
              <a:defRPr sz="2153"/>
            </a:lvl6pPr>
            <a:lvl7pPr>
              <a:defRPr sz="2153"/>
            </a:lvl7pPr>
            <a:lvl8pPr>
              <a:defRPr sz="2153"/>
            </a:lvl8pPr>
            <a:lvl9pPr>
              <a:defRPr sz="21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591" y="1581934"/>
            <a:ext cx="3517533" cy="5171028"/>
          </a:xfrm>
        </p:spPr>
        <p:txBody>
          <a:bodyPr/>
          <a:lstStyle>
            <a:lvl1pPr marL="0" indent="0">
              <a:buNone/>
              <a:defRPr sz="1469"/>
            </a:lvl1pPr>
            <a:lvl2pPr marL="487353" indent="0">
              <a:buNone/>
              <a:defRPr sz="1272"/>
            </a:lvl2pPr>
            <a:lvl3pPr marL="974706" indent="0">
              <a:buNone/>
              <a:defRPr sz="1077"/>
            </a:lvl3pPr>
            <a:lvl4pPr marL="1462059" indent="0">
              <a:buNone/>
              <a:defRPr sz="979"/>
            </a:lvl4pPr>
            <a:lvl5pPr marL="1949412" indent="0">
              <a:buNone/>
              <a:defRPr sz="979"/>
            </a:lvl5pPr>
            <a:lvl6pPr marL="2436765" indent="0">
              <a:buNone/>
              <a:defRPr sz="979"/>
            </a:lvl6pPr>
            <a:lvl7pPr marL="2924117" indent="0">
              <a:buNone/>
              <a:defRPr sz="979"/>
            </a:lvl7pPr>
            <a:lvl8pPr marL="3411472" indent="0">
              <a:buNone/>
              <a:defRPr sz="979"/>
            </a:lvl8pPr>
            <a:lvl9pPr marL="3898824" indent="0">
              <a:buNone/>
              <a:defRPr sz="97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9CB5-4F74-47F8-BDA5-BCA9F4959484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E1E9-9157-4CB5-B024-D83A7C509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153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427"/>
            </a:lvl1pPr>
            <a:lvl2pPr marL="487353" indent="0">
              <a:buNone/>
              <a:defRPr sz="2937"/>
            </a:lvl2pPr>
            <a:lvl3pPr marL="974706" indent="0">
              <a:buNone/>
              <a:defRPr sz="2545"/>
            </a:lvl3pPr>
            <a:lvl4pPr marL="1462059" indent="0">
              <a:buNone/>
              <a:defRPr sz="2153"/>
            </a:lvl4pPr>
            <a:lvl5pPr marL="1949412" indent="0">
              <a:buNone/>
              <a:defRPr sz="2153"/>
            </a:lvl5pPr>
            <a:lvl6pPr marL="2436765" indent="0">
              <a:buNone/>
              <a:defRPr sz="2153"/>
            </a:lvl6pPr>
            <a:lvl7pPr marL="2924117" indent="0">
              <a:buNone/>
              <a:defRPr sz="2153"/>
            </a:lvl7pPr>
            <a:lvl8pPr marL="3411472" indent="0">
              <a:buNone/>
              <a:defRPr sz="2153"/>
            </a:lvl8pPr>
            <a:lvl9pPr marL="3898824" indent="0">
              <a:buNone/>
              <a:defRPr sz="2153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469"/>
            </a:lvl1pPr>
            <a:lvl2pPr marL="487353" indent="0">
              <a:buNone/>
              <a:defRPr sz="1272"/>
            </a:lvl2pPr>
            <a:lvl3pPr marL="974706" indent="0">
              <a:buNone/>
              <a:defRPr sz="1077"/>
            </a:lvl3pPr>
            <a:lvl4pPr marL="1462059" indent="0">
              <a:buNone/>
              <a:defRPr sz="979"/>
            </a:lvl4pPr>
            <a:lvl5pPr marL="1949412" indent="0">
              <a:buNone/>
              <a:defRPr sz="979"/>
            </a:lvl5pPr>
            <a:lvl6pPr marL="2436765" indent="0">
              <a:buNone/>
              <a:defRPr sz="979"/>
            </a:lvl6pPr>
            <a:lvl7pPr marL="2924117" indent="0">
              <a:buNone/>
              <a:defRPr sz="979"/>
            </a:lvl7pPr>
            <a:lvl8pPr marL="3411472" indent="0">
              <a:buNone/>
              <a:defRPr sz="979"/>
            </a:lvl8pPr>
            <a:lvl9pPr marL="3898824" indent="0">
              <a:buNone/>
              <a:defRPr sz="97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8219-E2C2-4028-9B2B-AF1927DAF904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DEFB-646C-4922-A3BB-A7AAFB6E1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763713"/>
            <a:ext cx="9621837" cy="4989512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defTabSz="1084008" fontAlgn="auto">
              <a:spcBef>
                <a:spcPts val="0"/>
              </a:spcBef>
              <a:spcAft>
                <a:spcPts val="0"/>
              </a:spcAft>
              <a:defRPr sz="1272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68EF44-C7F2-4589-8039-F3B2C296878F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defTabSz="1084008" fontAlgn="auto">
              <a:spcBef>
                <a:spcPts val="0"/>
              </a:spcBef>
              <a:spcAft>
                <a:spcPts val="0"/>
              </a:spcAft>
              <a:defRPr sz="1272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 defTabSz="1084008" fontAlgn="auto">
              <a:spcBef>
                <a:spcPts val="0"/>
              </a:spcBef>
              <a:spcAft>
                <a:spcPts val="0"/>
              </a:spcAft>
              <a:defRPr sz="1272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C14DF-BA83-48A5-AE96-1BB482C55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defTabSz="973138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2pPr>
      <a:lvl3pPr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3pPr>
      <a:lvl4pPr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4pPr>
      <a:lvl5pPr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5pPr>
      <a:lvl6pPr marL="457200"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6pPr>
      <a:lvl7pPr marL="914400"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7pPr>
      <a:lvl8pPr marL="1371600"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8pPr>
      <a:lvl9pPr marL="1828800" algn="ctr" defTabSz="973138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DINPro-Bold"/>
        </a:defRPr>
      </a:lvl9pPr>
    </p:titleStyle>
    <p:bodyStyle>
      <a:lvl1pPr marL="365125" indent="-365125" algn="l" defTabSz="973138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03213" algn="l" defTabSz="973138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613" indent="-242888" algn="l" defTabSz="973138" rtl="0" fontAlgn="base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975" indent="-242888" algn="l" defTabSz="973138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2338" indent="-242888" algn="l" defTabSz="973138" rtl="0" fontAlgn="base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0442" indent="-243677" algn="l" defTabSz="974706" rtl="0" eaLnBrk="1" latinLnBrk="0" hangingPunct="1">
        <a:spcBef>
          <a:spcPct val="20000"/>
        </a:spcBef>
        <a:buFont typeface="Arial" pitchFamily="34" charset="0"/>
        <a:buChar char="•"/>
        <a:defRPr sz="2153" kern="1200">
          <a:solidFill>
            <a:schemeClr val="tx1"/>
          </a:solidFill>
          <a:latin typeface="+mn-lt"/>
          <a:ea typeface="+mn-ea"/>
          <a:cs typeface="+mn-cs"/>
        </a:defRPr>
      </a:lvl6pPr>
      <a:lvl7pPr marL="3167795" indent="-243677" algn="l" defTabSz="974706" rtl="0" eaLnBrk="1" latinLnBrk="0" hangingPunct="1">
        <a:spcBef>
          <a:spcPct val="20000"/>
        </a:spcBef>
        <a:buFont typeface="Arial" pitchFamily="34" charset="0"/>
        <a:buChar char="•"/>
        <a:defRPr sz="2153" kern="1200">
          <a:solidFill>
            <a:schemeClr val="tx1"/>
          </a:solidFill>
          <a:latin typeface="+mn-lt"/>
          <a:ea typeface="+mn-ea"/>
          <a:cs typeface="+mn-cs"/>
        </a:defRPr>
      </a:lvl7pPr>
      <a:lvl8pPr marL="3655148" indent="-243677" algn="l" defTabSz="974706" rtl="0" eaLnBrk="1" latinLnBrk="0" hangingPunct="1">
        <a:spcBef>
          <a:spcPct val="20000"/>
        </a:spcBef>
        <a:buFont typeface="Arial" pitchFamily="34" charset="0"/>
        <a:buChar char="•"/>
        <a:defRPr sz="2153" kern="1200">
          <a:solidFill>
            <a:schemeClr val="tx1"/>
          </a:solidFill>
          <a:latin typeface="+mn-lt"/>
          <a:ea typeface="+mn-ea"/>
          <a:cs typeface="+mn-cs"/>
        </a:defRPr>
      </a:lvl8pPr>
      <a:lvl9pPr marL="4142500" indent="-243677" algn="l" defTabSz="974706" rtl="0" eaLnBrk="1" latinLnBrk="0" hangingPunct="1">
        <a:spcBef>
          <a:spcPct val="20000"/>
        </a:spcBef>
        <a:buFont typeface="Arial" pitchFamily="34" charset="0"/>
        <a:buChar char="•"/>
        <a:defRPr sz="21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1pPr>
      <a:lvl2pPr marL="487353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2pPr>
      <a:lvl3pPr marL="974706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462059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1949412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436765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24117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411472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898824" algn="l" defTabSz="974706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402013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400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77" dirty="0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310063" y="1655763"/>
            <a:ext cx="5800725" cy="2879725"/>
          </a:xfrm>
        </p:spPr>
        <p:txBody>
          <a:bodyPr wrap="square" lIns="0" rIns="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4000" b="1" smtClean="0"/>
              <a:t>Механизмы реализации контрактов полного жизненного цикла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210050" y="6696075"/>
            <a:ext cx="575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b">
            <a:spAutoFit/>
          </a:bodyPr>
          <a:lstStyle/>
          <a:p>
            <a:pPr algn="ctr"/>
            <a:r>
              <a:rPr lang="ru-RU" sz="2400">
                <a:latin typeface="DINPro-Medium"/>
              </a:rPr>
              <a:t>Нижний Новгород, 14 февраля 2018 г.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4152900" y="361950"/>
            <a:ext cx="572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pPr algn="ctr"/>
            <a:r>
              <a:rPr lang="ru-RU" sz="1400">
                <a:latin typeface="DINPro-Medium"/>
              </a:rPr>
              <a:t>Научно-практический форум </a:t>
            </a:r>
            <a:r>
              <a:rPr lang="ru-RU" sz="1400" b="1">
                <a:latin typeface="DINPro-Medium"/>
              </a:rPr>
              <a:t>«Вопросы качества продукции военного и гражданского назначения организаций оборонно-промышленного комплекса»</a:t>
            </a:r>
            <a:r>
              <a:rPr lang="ru-RU" sz="1400">
                <a:latin typeface="DINPro-Medium"/>
              </a:rPr>
              <a:t>, </a:t>
            </a:r>
            <a:r>
              <a:rPr lang="ru-RU" sz="1400" b="1" i="1">
                <a:latin typeface="DINPro-Medium"/>
              </a:rPr>
              <a:t>«Качество ОПК – 2018»</a:t>
            </a:r>
          </a:p>
        </p:txBody>
      </p:sp>
      <p:pic>
        <p:nvPicPr>
          <p:cNvPr id="14341" name="Рисунок 7" descr="рис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0113"/>
            <a:ext cx="33718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10063" y="4725988"/>
            <a:ext cx="5572125" cy="1354137"/>
          </a:xfrm>
          <a:prstGeom prst="rect">
            <a:avLst/>
          </a:prstGeom>
          <a:noFill/>
        </p:spPr>
        <p:txBody>
          <a:bodyPr lIns="0" rIns="0" anchor="b">
            <a:spAutoFit/>
          </a:bodyPr>
          <a:lstStyle/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99" dirty="0">
                <a:latin typeface="+mn-lt"/>
                <a:cs typeface="+mn-cs"/>
              </a:rPr>
              <a:t>Клочков Владислав Валерьевич,</a:t>
            </a:r>
          </a:p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+mn-lt"/>
                <a:cs typeface="+mn-cs"/>
              </a:rPr>
              <a:t>Директор департамента стратегии</a:t>
            </a:r>
          </a:p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+mn-lt"/>
                <a:cs typeface="+mn-cs"/>
              </a:rPr>
              <a:t>и методологии управления созданием</a:t>
            </a:r>
          </a:p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+mn-lt"/>
                <a:cs typeface="+mn-cs"/>
              </a:rPr>
              <a:t>научно-технического задела, д.э.н</a:t>
            </a:r>
            <a:r>
              <a:rPr lang="ru-RU" sz="1800" dirty="0">
                <a:latin typeface="+mn-lt"/>
                <a:cs typeface="+mn-cs"/>
              </a:rPr>
              <a:t>., к.т.н.</a:t>
            </a:r>
            <a:endParaRPr lang="ru-RU" sz="1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350" y="7083425"/>
            <a:ext cx="2303463" cy="514350"/>
          </a:xfrm>
        </p:spPr>
        <p:txBody>
          <a:bodyPr/>
          <a:lstStyle/>
          <a:p>
            <a:pPr>
              <a:defRPr/>
            </a:pPr>
            <a:fld id="{935980BF-8588-41C8-9207-E00DF41BA00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413" y="1536700"/>
            <a:ext cx="10044112" cy="459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endParaRPr lang="ru-RU" sz="16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Выполнение </a:t>
            </a:r>
            <a:r>
              <a:rPr lang="ru-RU" sz="2400" dirty="0" err="1">
                <a:latin typeface="+mn-lt"/>
                <a:cs typeface="+mn-cs"/>
              </a:rPr>
              <a:t>ТОиР</a:t>
            </a:r>
            <a:r>
              <a:rPr lang="ru-RU" sz="2400" dirty="0">
                <a:latin typeface="+mn-lt"/>
                <a:cs typeface="+mn-cs"/>
              </a:rPr>
              <a:t> современных сложных систем и комплексов ВВСТ требует специальных компетенций (специализированного оборудования, квалифицированного персонала);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324"/>
              </a:spcAft>
              <a:buFont typeface="Symbol" panose="05050102010706020507" pitchFamily="18" charset="2"/>
              <a:buChar char="Þ"/>
              <a:defRPr/>
            </a:pP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в гражданской сфере </a:t>
            </a:r>
            <a:r>
              <a:rPr lang="ru-RU" sz="2400" dirty="0" err="1">
                <a:solidFill>
                  <a:srgbClr val="00B050"/>
                </a:solidFill>
                <a:latin typeface="+mn-lt"/>
                <a:cs typeface="+mn-cs"/>
              </a:rPr>
              <a:t>ТОиР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 берут на себя производители или специализированные организации.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324"/>
              </a:spcAft>
              <a:buFont typeface="Symbol" panose="05050102010706020507" pitchFamily="18" charset="2"/>
              <a:buChar char="Þ"/>
              <a:defRPr/>
            </a:pPr>
            <a:endParaRPr lang="ru-RU" sz="2400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err="1">
                <a:solidFill>
                  <a:srgbClr val="FF0000"/>
                </a:solidFill>
                <a:latin typeface="+mn-lt"/>
                <a:cs typeface="+mn-cs"/>
              </a:rPr>
              <a:t>ТОиР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 ВВСТ приходится выполнять в условиях боевых действий, с риском для жизни. Гражданский персонал производителей в этом не заинтересован.</a:t>
            </a: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=</a:t>
            </a:r>
            <a:r>
              <a:rPr lang="en-US" sz="2400" dirty="0">
                <a:solidFill>
                  <a:srgbClr val="00B050"/>
                </a:solidFill>
                <a:latin typeface="+mn-lt"/>
                <a:cs typeface="+mn-cs"/>
              </a:rPr>
              <a:t>&gt;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м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ожно создавать специализированные сервисные организации (наподобие ЧВК)</a:t>
            </a: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 bwMode="auto">
          <a:xfrm>
            <a:off x="2895600" y="358775"/>
            <a:ext cx="7651750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400" b="1" smtClean="0"/>
              <a:t>Проблемы поддержания бесперебойной эксплуатации парка ВВСТ (1):</a:t>
            </a:r>
            <a:endParaRPr lang="ru-RU" altLang="ru-RU" sz="2400" b="1" smtClean="0">
              <a:solidFill>
                <a:srgbClr val="222268"/>
              </a:solidFill>
            </a:endParaRPr>
          </a:p>
        </p:txBody>
      </p:sp>
      <p:pic>
        <p:nvPicPr>
          <p:cNvPr id="25604" name="Рисунок 9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350" y="7083425"/>
            <a:ext cx="2303463" cy="514350"/>
          </a:xfrm>
        </p:spPr>
        <p:txBody>
          <a:bodyPr/>
          <a:lstStyle/>
          <a:p>
            <a:pPr>
              <a:defRPr/>
            </a:pPr>
            <a:fld id="{87FB1BEC-261A-496F-92C9-DA9663BADB6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413" y="1290638"/>
            <a:ext cx="10167937" cy="5332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endParaRPr lang="ru-RU" sz="16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Отказы, замены элементов, др. операции </a:t>
            </a:r>
            <a:r>
              <a:rPr lang="ru-RU" sz="2400" dirty="0" err="1">
                <a:latin typeface="+mn-lt"/>
                <a:cs typeface="+mn-cs"/>
              </a:rPr>
              <a:t>ТОиР</a:t>
            </a:r>
            <a:r>
              <a:rPr lang="ru-RU" sz="2400" dirty="0">
                <a:latin typeface="+mn-lt"/>
                <a:cs typeface="+mn-cs"/>
              </a:rPr>
              <a:t> происходят нерегулярно, даже если они плановые и прогнозируемые;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324"/>
              </a:spcAft>
              <a:buFont typeface="Symbol" panose="05050102010706020507" pitchFamily="18" charset="2"/>
              <a:buChar char="Þ"/>
              <a:defRPr/>
            </a:pP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в 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гражданской сфере 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заключаются контракты </a:t>
            </a:r>
            <a:r>
              <a:rPr lang="en-US" sz="2400" dirty="0">
                <a:solidFill>
                  <a:srgbClr val="00B050"/>
                </a:solidFill>
                <a:latin typeface="+mn-lt"/>
                <a:cs typeface="+mn-cs"/>
              </a:rPr>
              <a:t>Total Care (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фактически страховые</a:t>
            </a:r>
            <a:r>
              <a:rPr lang="en-US" sz="2400" dirty="0">
                <a:solidFill>
                  <a:srgbClr val="00B050"/>
                </a:solidFill>
                <a:latin typeface="+mn-lt"/>
                <a:cs typeface="+mn-cs"/>
              </a:rPr>
              <a:t>)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; для предотвращения контрактных рисков используются механизмы неполного покрытия при повреждениях (</a:t>
            </a:r>
            <a:r>
              <a:rPr lang="en-US" sz="2400" dirty="0">
                <a:solidFill>
                  <a:srgbClr val="00B050"/>
                </a:solidFill>
                <a:latin typeface="+mn-lt"/>
                <a:cs typeface="+mn-cs"/>
              </a:rPr>
              <a:t>FOD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, ППП – попадание посторонних предметов).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324"/>
              </a:spcAft>
              <a:buFont typeface="Symbol" panose="05050102010706020507" pitchFamily="18" charset="2"/>
              <a:buChar char="Þ"/>
              <a:defRPr/>
            </a:pPr>
            <a:endParaRPr lang="ru-RU" sz="2400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Парк ВВСТ в 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условиях боевых 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действий эксплуатируется в более жестком режиме, получает боевые повреждения; изделия могут быть уничтожены полностью. Т.е. б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о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льшая часть рисков относится к </a:t>
            </a:r>
            <a:r>
              <a:rPr lang="ru-RU" sz="2400" dirty="0" err="1">
                <a:solidFill>
                  <a:srgbClr val="FF0000"/>
                </a:solidFill>
                <a:latin typeface="+mn-lt"/>
                <a:cs typeface="+mn-cs"/>
              </a:rPr>
              <a:t>нестрахуемым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.</a:t>
            </a: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=</a:t>
            </a:r>
            <a:r>
              <a:rPr lang="en-US" sz="2400" dirty="0">
                <a:solidFill>
                  <a:srgbClr val="00B050"/>
                </a:solidFill>
                <a:latin typeface="+mn-lt"/>
                <a:cs typeface="+mn-cs"/>
              </a:rPr>
              <a:t>&gt;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Необходимы различные условия контрактов на </a:t>
            </a:r>
            <a:r>
              <a:rPr lang="ru-RU" sz="2400" dirty="0" err="1">
                <a:solidFill>
                  <a:srgbClr val="00B050"/>
                </a:solidFill>
                <a:latin typeface="+mn-lt"/>
                <a:cs typeface="+mn-cs"/>
              </a:rPr>
              <a:t>ТОиР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 ВВСТ для мирного времени и особого периода.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 bwMode="auto">
          <a:xfrm>
            <a:off x="2895600" y="358775"/>
            <a:ext cx="7651750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400" b="1" smtClean="0"/>
              <a:t>Проблемы поддержания бесперебойной эксплуатации парка ВВСТ (2):</a:t>
            </a:r>
            <a:endParaRPr lang="ru-RU" altLang="ru-RU" sz="2400" b="1" smtClean="0">
              <a:solidFill>
                <a:srgbClr val="222268"/>
              </a:solidFill>
            </a:endParaRPr>
          </a:p>
        </p:txBody>
      </p:sp>
      <p:pic>
        <p:nvPicPr>
          <p:cNvPr id="26628" name="Рисунок 9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2" name="Object 104"/>
          <p:cNvGraphicFramePr>
            <a:graphicFrameLocks noChangeAspect="1"/>
          </p:cNvGraphicFramePr>
          <p:nvPr/>
        </p:nvGraphicFramePr>
        <p:xfrm>
          <a:off x="406400" y="1381125"/>
          <a:ext cx="9721850" cy="6613525"/>
        </p:xfrm>
        <a:graphic>
          <a:graphicData uri="http://schemas.openxmlformats.org/presentationml/2006/ole">
            <p:oleObj spid="_x0000_s2152" name="Document" r:id="rId3" imgW="9266756" imgH="6306928" progId="Word.Document.8">
              <p:embed/>
            </p:oleObj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128250" y="6977063"/>
            <a:ext cx="515938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1084008" fontAlgn="auto">
              <a:spcAft>
                <a:spcPts val="0"/>
              </a:spcAft>
              <a:buFontTx/>
              <a:buNone/>
              <a:defRPr/>
            </a:pPr>
            <a:fld id="{F1983F59-7FAE-4FB8-B0A5-1FAD7E4779E0}" type="slidenum">
              <a:rPr lang="ru-RU" altLang="ru-RU" sz="2205" b="1" i="1">
                <a:latin typeface="Times New Roman" panose="02020603050405020304" pitchFamily="18" charset="0"/>
                <a:cs typeface="+mn-cs"/>
              </a:rPr>
              <a:pPr algn="just" defTabSz="1084008" fontAlgn="auto">
                <a:spcAft>
                  <a:spcPts val="0"/>
                </a:spcAft>
                <a:buFontTx/>
                <a:buNone/>
                <a:defRPr/>
              </a:pPr>
              <a:t>12</a:t>
            </a:fld>
            <a:endParaRPr lang="ru-RU" altLang="ru-RU" sz="2205" b="1" i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181350" y="203200"/>
            <a:ext cx="7315200" cy="671513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74706" rtl="0" eaLnBrk="1" latinLnBrk="0" hangingPunct="1">
              <a:spcBef>
                <a:spcPct val="0"/>
              </a:spcBef>
              <a:buNone/>
              <a:defRPr sz="46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006194" fontAlgn="auto">
              <a:spcAft>
                <a:spcPts val="0"/>
              </a:spcAft>
              <a:defRPr/>
            </a:pPr>
            <a:r>
              <a:rPr lang="ru-RU" altLang="ru-RU" sz="2205" b="1" dirty="0" smtClean="0"/>
              <a:t>Принципы оценки контрактов на </a:t>
            </a:r>
            <a:r>
              <a:rPr lang="ru-RU" altLang="ru-RU" sz="2205" b="1" dirty="0" err="1" smtClean="0"/>
              <a:t>ТОиР</a:t>
            </a:r>
            <a:r>
              <a:rPr lang="ru-RU" altLang="ru-RU" sz="2205" b="1" dirty="0" smtClean="0"/>
              <a:t> с фиксированной ставкой</a:t>
            </a:r>
            <a:endParaRPr lang="ru-RU" altLang="ru-RU" sz="2205" b="1" dirty="0"/>
          </a:p>
        </p:txBody>
      </p:sp>
      <p:pic>
        <p:nvPicPr>
          <p:cNvPr id="2155" name="Рисунок 4" descr="рис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538"/>
            <a:ext cx="28829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 bwMode="auto">
          <a:xfrm>
            <a:off x="2882900" y="358775"/>
            <a:ext cx="7502525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altLang="ru-RU" sz="2400" b="1" smtClean="0">
                <a:solidFill>
                  <a:srgbClr val="222268"/>
                </a:solidFill>
              </a:rPr>
              <a:t>Предложения в проект резолюции форума:</a:t>
            </a:r>
            <a:r>
              <a:rPr lang="ru-RU" altLang="ru-RU" sz="2400" smtClean="0"/>
              <a:t> </a:t>
            </a:r>
          </a:p>
        </p:txBody>
      </p:sp>
      <p:pic>
        <p:nvPicPr>
          <p:cNvPr id="29698" name="Рисунок 3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1925" y="1201738"/>
            <a:ext cx="10390188" cy="6016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defTabSz="1084008" fontAlgn="auto">
              <a:lnSpc>
                <a:spcPct val="80000"/>
              </a:lnSpc>
              <a:spcBef>
                <a:spcPct val="55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Качество </a:t>
            </a:r>
            <a:r>
              <a:rPr lang="ru-RU" sz="2000" dirty="0">
                <a:latin typeface="+mn-lt"/>
                <a:cs typeface="+mn-cs"/>
              </a:rPr>
              <a:t>продукции ОПК обеспечивается на всех стадиях ЖЦ, начиная с создания НТЗ и разработки образца, и до завершения эксплуатации</a:t>
            </a:r>
            <a:r>
              <a:rPr lang="ru-RU" sz="2000" dirty="0">
                <a:latin typeface="+mn-lt"/>
                <a:cs typeface="+mn-cs"/>
              </a:rPr>
              <a:t>.</a:t>
            </a:r>
          </a:p>
          <a:p>
            <a:pPr marL="342900" indent="-342900" defTabSz="1084008" fontAlgn="auto">
              <a:lnSpc>
                <a:spcPct val="80000"/>
              </a:lnSpc>
              <a:spcBef>
                <a:spcPct val="55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Системное решение проблем обеспечения качества продукции ОПК на всех стадиях ЖЦ – интегрированное управление ЖЦ, формирование механизмов и норм, обеспечивающих заинтересованность всех участников ВВСТ на всех стадиях ЖЦ в повышении их качества. </a:t>
            </a:r>
            <a:endParaRPr lang="ru-RU" sz="2000" dirty="0">
              <a:latin typeface="+mn-lt"/>
              <a:cs typeface="+mn-cs"/>
            </a:endParaRPr>
          </a:p>
          <a:p>
            <a:pPr marL="342900" indent="-342900" defTabSz="1084008" fontAlgn="auto">
              <a:lnSpc>
                <a:spcPct val="80000"/>
              </a:lnSpc>
              <a:spcBef>
                <a:spcPct val="55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Внедрение контрактов полного жизненного цикла на поставку и послепродажное обслуживание ВВСТ осложняется характером эксплуатации такой продукции. Необходимость боевого применения и высокая вероятность потери изделий осложняет использование механизмов лизинга и контрактов на ТО и Р с фиксированными ставками, эффективно применяемых в гражданской сфере. Также условия боевого применения ВВСТ нередко диктуют необходимость выполнения ТО и Р изделий в полевых условиях, иногда в непосредственной близости к зоне боевых действий, что осложняет или даже исключает использование гражданского персонала предприятий-разработчиков и производителей ВВСТ</a:t>
            </a:r>
            <a:r>
              <a:rPr lang="ru-RU" sz="2000" dirty="0">
                <a:latin typeface="+mn-lt"/>
                <a:cs typeface="+mn-cs"/>
              </a:rPr>
              <a:t>.</a:t>
            </a:r>
          </a:p>
          <a:p>
            <a:pPr marL="342900" indent="-342900" defTabSz="1084008" fontAlgn="auto">
              <a:lnSpc>
                <a:spcPct val="80000"/>
              </a:lnSpc>
              <a:spcBef>
                <a:spcPct val="55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Необходимо разработать Типовой контракт жизненного цикла ВВСТ, а также высокотехнологичной продукции гражданского и двойного назначения, регламент взаимодействия организаций науки, промышленности и </a:t>
            </a:r>
            <a:r>
              <a:rPr lang="ru-RU" sz="2000" dirty="0" err="1">
                <a:latin typeface="+mn-lt"/>
                <a:cs typeface="+mn-cs"/>
              </a:rPr>
              <a:t>эксплуатантов</a:t>
            </a:r>
            <a:r>
              <a:rPr lang="ru-RU" sz="2000" dirty="0">
                <a:latin typeface="+mn-lt"/>
                <a:cs typeface="+mn-cs"/>
              </a:rPr>
              <a:t>. Также в силу специфики ВВСТ может быть необходимо создание системы специализированных организаций для выполнения </a:t>
            </a:r>
            <a:r>
              <a:rPr lang="ru-RU" sz="2000" dirty="0" err="1">
                <a:latin typeface="+mn-lt"/>
                <a:cs typeface="+mn-cs"/>
              </a:rPr>
              <a:t>ТОиР</a:t>
            </a:r>
            <a:r>
              <a:rPr lang="ru-RU" sz="2000" dirty="0">
                <a:latin typeface="+mn-lt"/>
                <a:cs typeface="+mn-cs"/>
              </a:rPr>
              <a:t> и ППО ВВСТ, высокотехнологичной продукции гражданского и двойного назначения.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62375" y="4932363"/>
            <a:ext cx="6394450" cy="647700"/>
          </a:xfrm>
        </p:spPr>
        <p:txBody>
          <a:bodyPr lIns="0" tIns="0" anchor="t">
            <a:noAutofit/>
          </a:bodyPr>
          <a:lstStyle/>
          <a:p>
            <a:pPr algn="r" defTabSz="974706" fontAlgn="auto">
              <a:spcAft>
                <a:spcPts val="0"/>
              </a:spcAft>
              <a:defRPr/>
            </a:pPr>
            <a:r>
              <a:rPr lang="ru-RU" sz="3999" dirty="0"/>
              <a:t>СПАСИБО ЗА ВНИМАНИЕ</a:t>
            </a:r>
          </a:p>
        </p:txBody>
      </p:sp>
      <p:pic>
        <p:nvPicPr>
          <p:cNvPr id="30722" name="Рисунок 4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94263"/>
            <a:ext cx="28829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Рисунок 7" descr="рис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88" y="5905500"/>
            <a:ext cx="237648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350" y="7083425"/>
            <a:ext cx="2303463" cy="514350"/>
          </a:xfrm>
        </p:spPr>
        <p:txBody>
          <a:bodyPr/>
          <a:lstStyle/>
          <a:p>
            <a:pPr>
              <a:defRPr/>
            </a:pPr>
            <a:fld id="{411D7E4F-697A-4347-BBDF-CD18DCC218A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2041525"/>
            <a:ext cx="9959975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108400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Соответствие </a:t>
            </a:r>
            <a:r>
              <a:rPr lang="ru-RU" sz="2400" dirty="0">
                <a:latin typeface="+mn-lt"/>
                <a:cs typeface="+mn-cs"/>
              </a:rPr>
              <a:t>образца заданным ТТХ и его создание в заданные сроки;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42900" indent="-342900" defTabSz="108400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err="1">
                <a:latin typeface="+mn-lt"/>
                <a:cs typeface="+mn-cs"/>
              </a:rPr>
              <a:t>Бездефектность</a:t>
            </a:r>
            <a:r>
              <a:rPr lang="ru-RU" sz="2400" dirty="0">
                <a:latin typeface="+mn-lt"/>
                <a:cs typeface="+mn-cs"/>
              </a:rPr>
              <a:t> продукции и бесперебойная эксплуатация</a:t>
            </a:r>
            <a:r>
              <a:rPr lang="ru-RU" sz="2400" dirty="0">
                <a:latin typeface="+mn-lt"/>
                <a:cs typeface="+mn-cs"/>
              </a:rPr>
              <a:t>;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42900" indent="-342900" defTabSz="108400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Регулярные и предсказуемые </a:t>
            </a:r>
            <a:r>
              <a:rPr lang="ru-RU" sz="2400" dirty="0">
                <a:latin typeface="+mn-lt"/>
                <a:cs typeface="+mn-cs"/>
              </a:rPr>
              <a:t>затраты в эксплуатации.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=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&gt;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 качество ВВСТ необходимо обеспечивать на всех стадиях ЖЦ</a:t>
            </a:r>
          </a:p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Системное решение – интегрированная система гарантий качества ВВСТ на всех стадиях ЖЦ</a:t>
            </a:r>
            <a:endParaRPr lang="ru-RU" sz="24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 bwMode="auto">
          <a:xfrm>
            <a:off x="3127375" y="396875"/>
            <a:ext cx="7113588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800" b="1" smtClean="0"/>
              <a:t>Современные требования заказчика и эксплуатанта образцов ВВСТ</a:t>
            </a:r>
            <a:endParaRPr lang="ru-RU" altLang="ru-RU" sz="2800" b="1" smtClean="0">
              <a:solidFill>
                <a:srgbClr val="222268"/>
              </a:solidFill>
            </a:endParaRPr>
          </a:p>
        </p:txBody>
      </p:sp>
      <p:pic>
        <p:nvPicPr>
          <p:cNvPr id="15364" name="Рисунок 9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350" y="7083425"/>
            <a:ext cx="2303463" cy="514350"/>
          </a:xfrm>
        </p:spPr>
        <p:txBody>
          <a:bodyPr/>
          <a:lstStyle/>
          <a:p>
            <a:pPr>
              <a:defRPr/>
            </a:pPr>
            <a:fld id="{A094D27A-014B-4C6E-9D67-9D46BEEF65E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175" y="1336675"/>
            <a:ext cx="9958388" cy="553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84008" fontAlgn="auto">
              <a:lnSpc>
                <a:spcPct val="114000"/>
              </a:lnSpc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000" dirty="0">
                <a:latin typeface="+mn-lt"/>
                <a:cs typeface="+mn-cs"/>
              </a:rPr>
              <a:t>На стадии ОКР:</a:t>
            </a:r>
            <a:endParaRPr lang="ru-RU" sz="20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+mn-lt"/>
                <a:cs typeface="+mn-cs"/>
              </a:rPr>
              <a:t>Фиксация ТТХ и сроков создания образца со штрафными санкциями за невыполнение;</a:t>
            </a:r>
            <a:endParaRPr lang="ru-RU" sz="16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+mn-lt"/>
                <a:cs typeface="+mn-cs"/>
              </a:rPr>
              <a:t>Разработка образцов ВВСТ на основе методов системной инженерии, только при наличии подтвержденного НТЗ, на базе отработанных технологий, достигших промышленного УГТ.</a:t>
            </a:r>
            <a:endParaRPr lang="ru-RU" sz="16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endParaRPr lang="ru-RU" sz="16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000" dirty="0">
                <a:latin typeface="+mn-lt"/>
                <a:cs typeface="+mn-cs"/>
              </a:rPr>
              <a:t>На стадии производства:</a:t>
            </a:r>
            <a:endParaRPr lang="ru-RU" sz="20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+mn-lt"/>
                <a:cs typeface="+mn-cs"/>
              </a:rPr>
              <a:t>Фиксация цены поставок;</a:t>
            </a:r>
            <a:endParaRPr lang="ru-RU" sz="16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+mn-lt"/>
                <a:cs typeface="+mn-cs"/>
              </a:rPr>
              <a:t>Гарантии </a:t>
            </a:r>
            <a:r>
              <a:rPr lang="ru-RU" sz="1600" dirty="0" err="1">
                <a:latin typeface="+mn-lt"/>
                <a:cs typeface="+mn-cs"/>
              </a:rPr>
              <a:t>бездефектности</a:t>
            </a:r>
            <a:r>
              <a:rPr lang="ru-RU" sz="1600" dirty="0">
                <a:latin typeface="+mn-lt"/>
                <a:cs typeface="+mn-cs"/>
              </a:rPr>
              <a:t> (традиционная гарантия производителя).</a:t>
            </a: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endParaRPr lang="ru-RU" sz="16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000" dirty="0">
                <a:latin typeface="+mn-lt"/>
                <a:cs typeface="+mn-cs"/>
              </a:rPr>
              <a:t>На стадии эксплуатации:</a:t>
            </a:r>
            <a:endParaRPr lang="ru-RU" sz="20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+mn-lt"/>
                <a:cs typeface="+mn-cs"/>
              </a:rPr>
              <a:t>График ввода в строй, включая обязательства по интенсивности эксплуатации и компенсацию за КПН;</a:t>
            </a: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+mn-lt"/>
                <a:cs typeface="+mn-cs"/>
              </a:rPr>
              <a:t>Контракты на </a:t>
            </a:r>
            <a:r>
              <a:rPr lang="ru-RU" sz="1600" dirty="0" err="1">
                <a:latin typeface="+mn-lt"/>
                <a:cs typeface="+mn-cs"/>
              </a:rPr>
              <a:t>ТОиР</a:t>
            </a:r>
            <a:r>
              <a:rPr lang="ru-RU" sz="1600" dirty="0">
                <a:latin typeface="+mn-lt"/>
                <a:cs typeface="+mn-cs"/>
              </a:rPr>
              <a:t> с </a:t>
            </a:r>
            <a:r>
              <a:rPr lang="ru-RU" sz="1600" dirty="0" err="1">
                <a:latin typeface="+mn-lt"/>
                <a:cs typeface="+mn-cs"/>
              </a:rPr>
              <a:t>фиксированой</a:t>
            </a:r>
            <a:r>
              <a:rPr lang="ru-RU" sz="1600" dirty="0">
                <a:latin typeface="+mn-lt"/>
                <a:cs typeface="+mn-cs"/>
              </a:rPr>
              <a:t> ставкой и обязательствами по поддержанию уровня готовности парка изделий</a:t>
            </a:r>
          </a:p>
          <a:p>
            <a:pPr algn="ctr"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1600" dirty="0">
                <a:solidFill>
                  <a:srgbClr val="00B050"/>
                </a:solidFill>
                <a:latin typeface="+mn-lt"/>
                <a:cs typeface="+mn-cs"/>
              </a:rPr>
              <a:t>=</a:t>
            </a:r>
            <a:r>
              <a:rPr lang="en-US" sz="1600" dirty="0">
                <a:solidFill>
                  <a:srgbClr val="00B050"/>
                </a:solidFill>
                <a:latin typeface="+mn-lt"/>
                <a:cs typeface="+mn-cs"/>
              </a:rPr>
              <a:t>&gt;</a:t>
            </a:r>
            <a:r>
              <a:rPr lang="ru-RU" sz="1600" dirty="0">
                <a:solidFill>
                  <a:srgbClr val="00B050"/>
                </a:solidFill>
                <a:latin typeface="+mn-lt"/>
                <a:cs typeface="+mn-cs"/>
              </a:rPr>
              <a:t> Для заказчика и </a:t>
            </a:r>
            <a:r>
              <a:rPr lang="ru-RU" sz="1600" dirty="0" err="1">
                <a:solidFill>
                  <a:srgbClr val="00B050"/>
                </a:solidFill>
                <a:latin typeface="+mn-lt"/>
                <a:cs typeface="+mn-cs"/>
              </a:rPr>
              <a:t>эксплуатанта</a:t>
            </a:r>
            <a:r>
              <a:rPr lang="ru-RU" sz="1600" dirty="0">
                <a:solidFill>
                  <a:srgbClr val="00B050"/>
                </a:solidFill>
                <a:latin typeface="+mn-lt"/>
                <a:cs typeface="+mn-cs"/>
              </a:rPr>
              <a:t> фиксированы затраты и результаты применения изделий по назначению;</a:t>
            </a:r>
          </a:p>
          <a:p>
            <a:pPr algn="ctr"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+mn-lt"/>
                <a:cs typeface="+mn-cs"/>
              </a:rPr>
              <a:t>Для разработчика и производителя фиксированы доходы;</a:t>
            </a:r>
          </a:p>
          <a:p>
            <a:pPr algn="ctr"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+mn-lt"/>
                <a:cs typeface="+mn-cs"/>
              </a:rPr>
              <a:t>Он несет все фактические затраты на обеспечение бесперебойной эксплуатации;</a:t>
            </a:r>
          </a:p>
          <a:p>
            <a:pPr algn="ctr"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1600" dirty="0">
                <a:solidFill>
                  <a:srgbClr val="00B050"/>
                </a:solidFill>
                <a:latin typeface="+mn-lt"/>
                <a:cs typeface="+mn-cs"/>
              </a:rPr>
              <a:t>=</a:t>
            </a:r>
            <a:r>
              <a:rPr lang="en-US" sz="1600" dirty="0">
                <a:solidFill>
                  <a:srgbClr val="00B050"/>
                </a:solidFill>
                <a:latin typeface="+mn-lt"/>
                <a:cs typeface="+mn-cs"/>
              </a:rPr>
              <a:t>&gt;</a:t>
            </a:r>
            <a:r>
              <a:rPr lang="ru-RU" sz="1600" dirty="0">
                <a:solidFill>
                  <a:srgbClr val="00B050"/>
                </a:solidFill>
                <a:latin typeface="+mn-lt"/>
                <a:cs typeface="+mn-cs"/>
              </a:rPr>
              <a:t> Разработчик и производитель заинтересован в снижении затрат и совершенствовании продукции.</a:t>
            </a:r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 bwMode="auto">
          <a:xfrm>
            <a:off x="3127375" y="396875"/>
            <a:ext cx="7113588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altLang="ru-RU" sz="2800" b="1" smtClean="0">
                <a:solidFill>
                  <a:srgbClr val="222268"/>
                </a:solidFill>
              </a:rPr>
              <a:t>Механизмы обеспечения качества на всех стадиях ЖЦ ВВСТ:</a:t>
            </a:r>
          </a:p>
        </p:txBody>
      </p:sp>
      <p:pic>
        <p:nvPicPr>
          <p:cNvPr id="16388" name="Рисунок 9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" name="Object 102"/>
          <p:cNvGraphicFramePr>
            <a:graphicFrameLocks noChangeAspect="1"/>
          </p:cNvGraphicFramePr>
          <p:nvPr/>
        </p:nvGraphicFramePr>
        <p:xfrm>
          <a:off x="563563" y="1416050"/>
          <a:ext cx="9432925" cy="7499350"/>
        </p:xfrm>
        <a:graphic>
          <a:graphicData uri="http://schemas.openxmlformats.org/presentationml/2006/ole">
            <p:oleObj spid="_x0000_s4198" name="Document" r:id="rId3" imgW="9259545" imgH="7362046" progId="Word.Document.8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909175" y="6994525"/>
            <a:ext cx="5953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1084008" fontAlgn="auto">
              <a:spcAft>
                <a:spcPts val="0"/>
              </a:spcAft>
              <a:buFontTx/>
              <a:buNone/>
              <a:defRPr/>
            </a:pPr>
            <a:fld id="{A75D074B-27E1-494F-BBBF-64F20CE1E45D}" type="slidenum">
              <a:rPr lang="ru-RU" altLang="ru-RU" sz="2205" b="1" i="1">
                <a:latin typeface="Times New Roman" panose="02020603050405020304" pitchFamily="18" charset="0"/>
                <a:cs typeface="+mn-cs"/>
              </a:rPr>
              <a:pPr algn="just" defTabSz="1084008" fontAlgn="auto">
                <a:spcAft>
                  <a:spcPts val="0"/>
                </a:spcAft>
                <a:buFontTx/>
                <a:buNone/>
                <a:defRPr/>
              </a:pPr>
              <a:t>4</a:t>
            </a:fld>
            <a:endParaRPr lang="ru-RU" altLang="ru-RU" sz="2205" b="1" i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200" name="Заголовок 1"/>
          <p:cNvSpPr txBox="1">
            <a:spLocks/>
          </p:cNvSpPr>
          <p:nvPr/>
        </p:nvSpPr>
        <p:spPr bwMode="auto">
          <a:xfrm>
            <a:off x="3127375" y="396875"/>
            <a:ext cx="7113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99569" bIns="49785"/>
          <a:lstStyle/>
          <a:p>
            <a:pPr algn="r" defTabSz="973138"/>
            <a:r>
              <a:rPr lang="ru-RU" altLang="ru-RU" sz="1800" b="1">
                <a:solidFill>
                  <a:srgbClr val="222268"/>
                </a:solidFill>
                <a:latin typeface="DINPro-Bold"/>
              </a:rPr>
              <a:t>Проблема обеспечения экономической заинтересованности разработчика и производителя в повышении надежности продукции (на примере парка авиадвигателей)</a:t>
            </a:r>
          </a:p>
        </p:txBody>
      </p:sp>
      <p:pic>
        <p:nvPicPr>
          <p:cNvPr id="4201" name="Рисунок 4" descr="рис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350" y="7083425"/>
            <a:ext cx="2303463" cy="514350"/>
          </a:xfrm>
        </p:spPr>
        <p:txBody>
          <a:bodyPr/>
          <a:lstStyle/>
          <a:p>
            <a:pPr>
              <a:defRPr/>
            </a:pPr>
            <a:fld id="{61761D1A-CD62-4ABE-B15D-298E39D3743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413" y="1849438"/>
            <a:ext cx="9844087" cy="4229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84008" fontAlgn="auto">
              <a:lnSpc>
                <a:spcPct val="114000"/>
              </a:lnSpc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Проблемы начального этапа эксплуатации нового образца:</a:t>
            </a:r>
            <a:endParaRPr lang="ru-RU" sz="24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постепенное освоение нового образца в эксплуатации, ограниченная интенсивность эксплуатации</a:t>
            </a:r>
            <a:r>
              <a:rPr lang="ru-RU" sz="2000" dirty="0">
                <a:latin typeface="+mn-lt"/>
                <a:cs typeface="+mn-cs"/>
              </a:rPr>
              <a:t>;</a:t>
            </a:r>
            <a:endParaRPr lang="ru-RU" sz="20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Конструктивно-производственные недостатки (КПН) </a:t>
            </a:r>
            <a:r>
              <a:rPr lang="ru-RU" sz="2000" dirty="0">
                <a:latin typeface="+mn-lt"/>
                <a:cs typeface="+mn-cs"/>
              </a:rPr>
              <a:t>и другие причины </a:t>
            </a:r>
            <a:r>
              <a:rPr lang="ru-RU" sz="2000" dirty="0">
                <a:latin typeface="+mn-lt"/>
                <a:cs typeface="+mn-cs"/>
              </a:rPr>
              <a:t>отказов.</a:t>
            </a:r>
            <a:endParaRPr lang="ru-RU" sz="20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Проблемы поддержания бесперебойной эксплуатации ВВСТ:</a:t>
            </a: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Выполнение </a:t>
            </a:r>
            <a:r>
              <a:rPr lang="ru-RU" sz="2000" dirty="0" err="1">
                <a:latin typeface="+mn-lt"/>
                <a:cs typeface="+mn-cs"/>
              </a:rPr>
              <a:t>ТОиР</a:t>
            </a:r>
            <a:r>
              <a:rPr lang="ru-RU" sz="2000" dirty="0">
                <a:latin typeface="+mn-lt"/>
                <a:cs typeface="+mn-cs"/>
              </a:rPr>
              <a:t> современных сложных систем и комплексов ВВСТ требует специальных компетенций (специализированного оборудования, квалифицированного персонала);</a:t>
            </a: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Отказы, замены элементов, др. операции </a:t>
            </a:r>
            <a:r>
              <a:rPr lang="ru-RU" sz="2000" dirty="0" err="1">
                <a:latin typeface="+mn-lt"/>
                <a:cs typeface="+mn-cs"/>
              </a:rPr>
              <a:t>ТОиР</a:t>
            </a:r>
            <a:r>
              <a:rPr lang="ru-RU" sz="2000" dirty="0">
                <a:latin typeface="+mn-lt"/>
                <a:cs typeface="+mn-cs"/>
              </a:rPr>
              <a:t> происходят нерегулярно, даже если они плановые и прогнозируемые;</a:t>
            </a: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 bwMode="auto">
          <a:xfrm>
            <a:off x="2895600" y="358775"/>
            <a:ext cx="7651750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altLang="ru-RU" sz="2400" b="1" smtClean="0">
                <a:solidFill>
                  <a:srgbClr val="222268"/>
                </a:solidFill>
              </a:rPr>
              <a:t>Проблемы реализации контрактов полного ЖЦ на стадии эксплуатации ВВСТ</a:t>
            </a:r>
          </a:p>
        </p:txBody>
      </p:sp>
      <p:pic>
        <p:nvPicPr>
          <p:cNvPr id="19460" name="Рисунок 9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350" y="7083425"/>
            <a:ext cx="2303463" cy="514350"/>
          </a:xfrm>
        </p:spPr>
        <p:txBody>
          <a:bodyPr/>
          <a:lstStyle/>
          <a:p>
            <a:pPr>
              <a:defRPr/>
            </a:pPr>
            <a:fld id="{9FBDE96B-55E3-4D3F-8BA3-B7586CC148D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57350"/>
            <a:ext cx="9693275" cy="475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Постепенное </a:t>
            </a:r>
            <a:r>
              <a:rPr lang="ru-RU" sz="2400" dirty="0">
                <a:latin typeface="+mn-lt"/>
                <a:cs typeface="+mn-cs"/>
              </a:rPr>
              <a:t>освоение нового образца в эксплуатации, ограниченная интенсивность эксплуатации</a:t>
            </a:r>
            <a:r>
              <a:rPr lang="ru-RU" sz="2400" dirty="0">
                <a:latin typeface="+mn-lt"/>
                <a:cs typeface="+mn-cs"/>
              </a:rPr>
              <a:t>;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324"/>
              </a:spcAft>
              <a:buFont typeface="Symbol" panose="05050102010706020507" pitchFamily="18" charset="2"/>
              <a:buChar char="Þ"/>
              <a:defRPr/>
            </a:pP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может быть целесообразной стартовая скидка, компенсирующая меньшую интенсивность эксплуатации</a:t>
            </a:r>
          </a:p>
          <a:p>
            <a:pPr marL="342900" indent="-342900" defTabSz="1084008" fontAlgn="auto">
              <a:spcBef>
                <a:spcPts val="0"/>
              </a:spcBef>
              <a:spcAft>
                <a:spcPts val="324"/>
              </a:spcAft>
              <a:buFont typeface="Symbol" panose="05050102010706020507" pitchFamily="18" charset="2"/>
              <a:buChar char="Þ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08410" indent="-308410" defTabSz="1084008" fontAlgn="auto">
              <a:spcBef>
                <a:spcPts val="0"/>
              </a:spcBef>
              <a:spcAft>
                <a:spcPts val="324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Конструктивно-производственные недостатки (КПН) </a:t>
            </a:r>
            <a:r>
              <a:rPr lang="ru-RU" sz="2400" dirty="0">
                <a:latin typeface="+mn-lt"/>
                <a:cs typeface="+mn-cs"/>
              </a:rPr>
              <a:t>и другие причины </a:t>
            </a:r>
            <a:r>
              <a:rPr lang="ru-RU" sz="2400" dirty="0">
                <a:latin typeface="+mn-lt"/>
                <a:cs typeface="+mn-cs"/>
              </a:rPr>
              <a:t>отказов.</a:t>
            </a:r>
            <a:endParaRPr lang="ru-RU" sz="2400" dirty="0">
              <a:latin typeface="+mn-lt"/>
              <a:cs typeface="+mn-cs"/>
            </a:endParaRPr>
          </a:p>
          <a:p>
            <a:pPr algn="ctr" defTabSz="1084008" fontAlgn="auto">
              <a:spcBef>
                <a:spcPts val="0"/>
              </a:spcBef>
              <a:spcAft>
                <a:spcPts val="324"/>
              </a:spcAft>
              <a:defRPr/>
            </a:pPr>
            <a:endParaRPr lang="ru-RU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defTabSz="1084008" fontAlgn="auto">
              <a:spcBef>
                <a:spcPts val="0"/>
              </a:spcBef>
              <a:spcAft>
                <a:spcPts val="324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Нужно ли устанавливать виновных в каждом отказе, или важнее </a:t>
            </a:r>
            <a:r>
              <a:rPr lang="ru-RU" sz="2400" dirty="0">
                <a:solidFill>
                  <a:srgbClr val="00B050"/>
                </a:solidFill>
                <a:latin typeface="+mn-lt"/>
                <a:cs typeface="+mn-cs"/>
              </a:rPr>
              <a:t>устанавливать и устранять их причины 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(даже если, возможно, виновен </a:t>
            </a:r>
            <a:r>
              <a:rPr lang="ru-RU" sz="2400" dirty="0" err="1">
                <a:solidFill>
                  <a:srgbClr val="FF0000"/>
                </a:solidFill>
                <a:latin typeface="+mn-lt"/>
                <a:cs typeface="+mn-cs"/>
              </a:rPr>
              <a:t>эксплуатант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)?</a:t>
            </a:r>
            <a:endParaRPr lang="ru-RU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defTabSz="1084008" fontAlgn="auto">
              <a:spcBef>
                <a:spcPts val="0"/>
              </a:spcBef>
              <a:spcAft>
                <a:spcPts val="324"/>
              </a:spcAft>
              <a:defRPr/>
            </a:pP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 bwMode="auto">
          <a:xfrm>
            <a:off x="2895600" y="358775"/>
            <a:ext cx="7651750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400" b="1" smtClean="0"/>
              <a:t>Проблемы начального этапа эксплуатации нового образца ВВСТ и их решения</a:t>
            </a:r>
            <a:endParaRPr lang="ru-RU" altLang="ru-RU" sz="2400" b="1" smtClean="0">
              <a:solidFill>
                <a:srgbClr val="222268"/>
              </a:solidFill>
            </a:endParaRPr>
          </a:p>
        </p:txBody>
      </p:sp>
      <p:pic>
        <p:nvPicPr>
          <p:cNvPr id="20484" name="Рисунок 9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350" y="7083425"/>
            <a:ext cx="2303463" cy="514350"/>
          </a:xfrm>
        </p:spPr>
        <p:txBody>
          <a:bodyPr/>
          <a:lstStyle/>
          <a:p>
            <a:pPr>
              <a:defRPr/>
            </a:pPr>
            <a:fld id="{9F83BF74-81EA-4E4C-B17A-17074110ECB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3127375" y="396875"/>
            <a:ext cx="7113588" cy="647700"/>
          </a:xfrm>
        </p:spPr>
        <p:txBody>
          <a:bodyPr wrap="square" lIns="0" tIns="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400" b="1" smtClean="0"/>
              <a:t>Формирование цены на ранних стадиях ЖЦИ с учетом стартовой скидки (примеры)</a:t>
            </a:r>
            <a:endParaRPr lang="ru-RU" altLang="ru-RU" sz="2400" b="1" smtClean="0">
              <a:solidFill>
                <a:srgbClr val="222268"/>
              </a:solidFill>
            </a:endParaRPr>
          </a:p>
        </p:txBody>
      </p:sp>
      <p:pic>
        <p:nvPicPr>
          <p:cNvPr id="21507" name="Рисунок 26" descr="рис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Диаграмма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2450" y="4327525"/>
            <a:ext cx="460851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Диаграмма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54125"/>
            <a:ext cx="4649788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Диаграмма 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850" y="4327525"/>
            <a:ext cx="4198938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Диаграмма 4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2450" y="1257300"/>
            <a:ext cx="4608513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106918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defTabSz="108400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77">
              <a:latin typeface="+mn-lt"/>
              <a:cs typeface="+mn-cs"/>
            </a:endParaRPr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0" y="390525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/>
            <a:r>
              <a:rPr lang="ru-RU" altLang="ru-RU" sz="1200">
                <a:cs typeface="Times New Roman" pitchFamily="18" charset="0"/>
              </a:rPr>
              <a:t> </a:t>
            </a:r>
            <a:endParaRPr lang="ru-RU" altLang="ru-RU" sz="1800"/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0" y="6096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/>
            <a:r>
              <a:rPr lang="ru-RU" altLang="ru-RU" sz="1200">
                <a:cs typeface="Times New Roman" pitchFamily="18" charset="0"/>
              </a:rPr>
              <a:t>=5000 л.ч</a:t>
            </a:r>
            <a:r>
              <a:rPr lang="ru-RU" altLang="ru-RU" sz="700"/>
              <a:t> </a:t>
            </a:r>
            <a:endParaRPr lang="ru-RU" altLang="ru-RU" sz="1800"/>
          </a:p>
        </p:txBody>
      </p:sp>
      <p:sp>
        <p:nvSpPr>
          <p:cNvPr id="11" name="Прямоугольник 10"/>
          <p:cNvSpPr/>
          <p:nvPr/>
        </p:nvSpPr>
        <p:spPr>
          <a:xfrm>
            <a:off x="549275" y="6648450"/>
            <a:ext cx="9593263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Увеличение темпов устранения КПН в процессе эксплуатации нового типа изделий существенно снижает величину необходимой скидки</a:t>
            </a:r>
            <a:endParaRPr lang="ru-RU">
              <a:latin typeface="DINPro-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20CC8-AC0B-49F4-8535-C522AAED3B3A}" type="slidenum">
              <a:rPr lang="ru-RU" altLang="ru-RU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58800" y="3527425"/>
            <a:ext cx="1090613" cy="363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Отказ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2154238" y="2352675"/>
            <a:ext cx="2016125" cy="363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Поиск виновного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4421188" y="5207000"/>
            <a:ext cx="1849437" cy="908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Операционные затраты производителя</a:t>
            </a: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4589463" y="2352675"/>
            <a:ext cx="1681162" cy="906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Затраты </a:t>
            </a:r>
            <a:r>
              <a:rPr lang="ru-RU" altLang="ru-RU" sz="1764" u="sng"/>
              <a:t>эксплуатанта</a:t>
            </a:r>
            <a:r>
              <a:rPr lang="ru-RU" altLang="ru-RU" sz="1764"/>
              <a:t> на ремонт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8705850" y="5880100"/>
            <a:ext cx="1344613" cy="906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ru-RU" sz="1764"/>
              <a:t>NPV</a:t>
            </a:r>
            <a:r>
              <a:rPr lang="ru-RU" altLang="ru-RU" sz="1764"/>
              <a:t> производителя</a:t>
            </a:r>
            <a:endParaRPr lang="ru-RU" altLang="ru-RU" sz="1764" baseline="-25000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1649413" y="377983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2909888" y="3948113"/>
            <a:ext cx="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3078163" y="6635750"/>
            <a:ext cx="134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6858000" y="6635750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2070100" y="1176338"/>
            <a:ext cx="3192463" cy="63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>
                <a:sym typeface="Symbol" panose="05050102010706020507" pitchFamily="18" charset="2"/>
              </a:rPr>
              <a:t>Анализ причин отказов и устранение КПН </a:t>
            </a:r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2909888" y="192088"/>
            <a:ext cx="7559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/>
            <a:r>
              <a:rPr lang="ru-RU" altLang="ru-RU" sz="1800" b="1"/>
              <a:t>Блок-схема механизма  управления уровнем надежности ВВСТ путем распределения ответственности за отказы между эксплуатантами и производителями</a:t>
            </a:r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2154238" y="4787900"/>
            <a:ext cx="2016125" cy="117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Априорное принятие ответственности производителем</a:t>
            </a:r>
          </a:p>
        </p:txBody>
      </p:sp>
      <p:sp>
        <p:nvSpPr>
          <p:cNvPr id="32782" name="Text Box 16"/>
          <p:cNvSpPr txBox="1">
            <a:spLocks noChangeArrowheads="1"/>
          </p:cNvSpPr>
          <p:nvPr/>
        </p:nvSpPr>
        <p:spPr bwMode="auto">
          <a:xfrm>
            <a:off x="4589463" y="3779838"/>
            <a:ext cx="1681162" cy="9064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Операционные затраты эксплуатанта</a:t>
            </a:r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6521450" y="3359150"/>
            <a:ext cx="1763713" cy="1179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Сокращение финансовых возможностей эксплуатанта</a:t>
            </a:r>
          </a:p>
        </p:txBody>
      </p:sp>
      <p:sp>
        <p:nvSpPr>
          <p:cNvPr id="32784" name="Text Box 18"/>
          <p:cNvSpPr txBox="1">
            <a:spLocks noChangeArrowheads="1"/>
          </p:cNvSpPr>
          <p:nvPr/>
        </p:nvSpPr>
        <p:spPr bwMode="auto">
          <a:xfrm>
            <a:off x="7781925" y="4872038"/>
            <a:ext cx="1931988" cy="63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Спрос на новые изделия</a:t>
            </a:r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4421188" y="6383338"/>
            <a:ext cx="2436812" cy="906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Повышение затрат </a:t>
            </a:r>
            <a:r>
              <a:rPr lang="ru-RU" altLang="ru-RU" sz="1764" u="sng"/>
              <a:t>производителя</a:t>
            </a:r>
            <a:r>
              <a:rPr lang="ru-RU" altLang="ru-RU" sz="1764"/>
              <a:t> на ремонт</a:t>
            </a:r>
          </a:p>
        </p:txBody>
      </p:sp>
      <p:sp>
        <p:nvSpPr>
          <p:cNvPr id="22546" name="Line 20"/>
          <p:cNvSpPr>
            <a:spLocks noChangeShapeType="1"/>
          </p:cNvSpPr>
          <p:nvPr/>
        </p:nvSpPr>
        <p:spPr bwMode="auto">
          <a:xfrm flipV="1">
            <a:off x="3078163" y="4367213"/>
            <a:ext cx="0" cy="42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4170363" y="2519363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6270625" y="4116388"/>
            <a:ext cx="250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>
            <a:off x="6270625" y="2771775"/>
            <a:ext cx="100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7277100" y="2771775"/>
            <a:ext cx="0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8118475" y="4535488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>
            <a:off x="9042400" y="5543550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8"/>
          <p:cNvSpPr>
            <a:spLocks noChangeShapeType="1"/>
          </p:cNvSpPr>
          <p:nvPr/>
        </p:nvSpPr>
        <p:spPr bwMode="auto">
          <a:xfrm>
            <a:off x="6270625" y="5964238"/>
            <a:ext cx="243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4" name="Text Box 29"/>
          <p:cNvSpPr txBox="1">
            <a:spLocks noChangeArrowheads="1"/>
          </p:cNvSpPr>
          <p:nvPr/>
        </p:nvSpPr>
        <p:spPr bwMode="auto">
          <a:xfrm>
            <a:off x="8453438" y="3527425"/>
            <a:ext cx="1679575" cy="906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Численность парка в эксплуатации</a:t>
            </a:r>
          </a:p>
        </p:txBody>
      </p:sp>
      <p:sp>
        <p:nvSpPr>
          <p:cNvPr id="32795" name="Text Box 30"/>
          <p:cNvSpPr txBox="1">
            <a:spLocks noChangeArrowheads="1"/>
          </p:cNvSpPr>
          <p:nvPr/>
        </p:nvSpPr>
        <p:spPr bwMode="auto">
          <a:xfrm>
            <a:off x="8453438" y="2352675"/>
            <a:ext cx="1679575" cy="3635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/>
              <a:t>Поток отказов</a:t>
            </a:r>
          </a:p>
        </p:txBody>
      </p:sp>
      <p:sp>
        <p:nvSpPr>
          <p:cNvPr id="22556" name="Line 31"/>
          <p:cNvSpPr>
            <a:spLocks noChangeShapeType="1"/>
          </p:cNvSpPr>
          <p:nvPr/>
        </p:nvSpPr>
        <p:spPr bwMode="auto">
          <a:xfrm flipV="1">
            <a:off x="9042400" y="445135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2"/>
          <p:cNvSpPr>
            <a:spLocks noChangeShapeType="1"/>
          </p:cNvSpPr>
          <p:nvPr/>
        </p:nvSpPr>
        <p:spPr bwMode="auto">
          <a:xfrm flipV="1">
            <a:off x="9042400" y="30241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8" name="AutoShape 37"/>
          <p:cNvSpPr>
            <a:spLocks noChangeArrowheads="1"/>
          </p:cNvSpPr>
          <p:nvPr/>
        </p:nvSpPr>
        <p:spPr bwMode="auto">
          <a:xfrm>
            <a:off x="1901825" y="3108325"/>
            <a:ext cx="2352675" cy="1343025"/>
          </a:xfrm>
          <a:prstGeom prst="flowChartDecision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764" dirty="0"/>
              <a:t>Решение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764" dirty="0"/>
              <a:t>производителя</a:t>
            </a:r>
          </a:p>
        </p:txBody>
      </p:sp>
      <p:sp>
        <p:nvSpPr>
          <p:cNvPr id="22559" name="Line 38"/>
          <p:cNvSpPr>
            <a:spLocks noChangeShapeType="1"/>
          </p:cNvSpPr>
          <p:nvPr/>
        </p:nvSpPr>
        <p:spPr bwMode="auto">
          <a:xfrm>
            <a:off x="3078163" y="5964238"/>
            <a:ext cx="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9"/>
          <p:cNvSpPr>
            <a:spLocks noChangeShapeType="1"/>
          </p:cNvSpPr>
          <p:nvPr/>
        </p:nvSpPr>
        <p:spPr bwMode="auto">
          <a:xfrm flipV="1">
            <a:off x="3078163" y="2687638"/>
            <a:ext cx="0" cy="42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1" name="Text Box 41"/>
          <p:cNvSpPr txBox="1">
            <a:spLocks noChangeArrowheads="1"/>
          </p:cNvSpPr>
          <p:nvPr/>
        </p:nvSpPr>
        <p:spPr bwMode="auto">
          <a:xfrm>
            <a:off x="6858000" y="1176338"/>
            <a:ext cx="3192463" cy="63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764">
                <a:sym typeface="Symbol" panose="05050102010706020507" pitchFamily="18" charset="2"/>
              </a:rPr>
              <a:t>Уменьшение количества отказов из-за КПН</a:t>
            </a:r>
          </a:p>
        </p:txBody>
      </p:sp>
      <p:sp>
        <p:nvSpPr>
          <p:cNvPr id="22562" name="Line 42"/>
          <p:cNvSpPr>
            <a:spLocks noChangeShapeType="1"/>
          </p:cNvSpPr>
          <p:nvPr/>
        </p:nvSpPr>
        <p:spPr bwMode="auto">
          <a:xfrm>
            <a:off x="5262563" y="1511300"/>
            <a:ext cx="1595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43"/>
          <p:cNvSpPr>
            <a:spLocks noChangeShapeType="1"/>
          </p:cNvSpPr>
          <p:nvPr/>
        </p:nvSpPr>
        <p:spPr bwMode="auto">
          <a:xfrm flipH="1">
            <a:off x="1062038" y="15113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4"/>
          <p:cNvSpPr>
            <a:spLocks noChangeShapeType="1"/>
          </p:cNvSpPr>
          <p:nvPr/>
        </p:nvSpPr>
        <p:spPr bwMode="auto">
          <a:xfrm>
            <a:off x="1062038" y="15113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5"/>
          <p:cNvSpPr>
            <a:spLocks noChangeShapeType="1"/>
          </p:cNvSpPr>
          <p:nvPr/>
        </p:nvSpPr>
        <p:spPr bwMode="auto">
          <a:xfrm>
            <a:off x="9042400" y="18478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6"/>
          <p:cNvSpPr>
            <a:spLocks noChangeShapeType="1"/>
          </p:cNvSpPr>
          <p:nvPr/>
        </p:nvSpPr>
        <p:spPr bwMode="auto">
          <a:xfrm flipH="1">
            <a:off x="1398588" y="2100263"/>
            <a:ext cx="7307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7"/>
          <p:cNvSpPr>
            <a:spLocks noChangeShapeType="1"/>
          </p:cNvSpPr>
          <p:nvPr/>
        </p:nvSpPr>
        <p:spPr bwMode="auto">
          <a:xfrm>
            <a:off x="8705850" y="2100263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8"/>
          <p:cNvSpPr>
            <a:spLocks noChangeShapeType="1"/>
          </p:cNvSpPr>
          <p:nvPr/>
        </p:nvSpPr>
        <p:spPr bwMode="auto">
          <a:xfrm>
            <a:off x="1398588" y="2100263"/>
            <a:ext cx="0" cy="14271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09" name="Номер слайда 1"/>
          <p:cNvSpPr txBox="1">
            <a:spLocks noGrp="1"/>
          </p:cNvSpPr>
          <p:nvPr/>
        </p:nvSpPr>
        <p:spPr bwMode="auto">
          <a:xfrm>
            <a:off x="7529513" y="6884988"/>
            <a:ext cx="2352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10840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BCEEEC9-08AE-4E81-ABAB-5D96F754E85E}" type="slidenum">
              <a:rPr lang="ru-RU" altLang="ru-RU" sz="1543"/>
              <a:pPr algn="r" defTabSz="108400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altLang="ru-RU" sz="1543"/>
          </a:p>
        </p:txBody>
      </p:sp>
      <p:pic>
        <p:nvPicPr>
          <p:cNvPr id="22570" name="Рисунок 42" descr="рис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7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4A1FD-2996-4181-838A-C751D810798D}" type="slidenum">
              <a:rPr lang="ru-RU" altLang="ru-RU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1350" y="84138"/>
            <a:ext cx="7315200" cy="671512"/>
          </a:xfrm>
        </p:spPr>
        <p:txBody>
          <a:bodyPr>
            <a:normAutofit fontScale="90000"/>
          </a:bodyPr>
          <a:lstStyle/>
          <a:p>
            <a:pPr algn="r" defTabSz="1006194" fontAlgn="auto">
              <a:spcAft>
                <a:spcPts val="0"/>
              </a:spcAft>
              <a:defRPr/>
            </a:pPr>
            <a:r>
              <a:rPr lang="ru-RU" altLang="ru-RU" sz="2205" b="1" dirty="0" smtClean="0"/>
              <a:t>Оптимальная политика разработчика и производителя на начальном этапе эксплуатации нового образца </a:t>
            </a:r>
            <a:endParaRPr lang="ru-RU" altLang="ru-RU" sz="2205" b="1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026275" y="1931988"/>
            <a:ext cx="3665538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00788" tIns="50395" rIns="100788" bIns="50395"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b="1" dirty="0" smtClean="0"/>
              <a:t>Пример: авиадвигатели семейства ПС-90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 smtClean="0"/>
              <a:t>Численность </a:t>
            </a:r>
            <a:r>
              <a:rPr lang="ru-RU" altLang="ru-RU" sz="1323" dirty="0"/>
              <a:t>парка в год 1:</a:t>
            </a:r>
            <a:endParaRPr lang="en-US" altLang="ru-RU" sz="1323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323" dirty="0"/>
              <a:t>m(1)=100</a:t>
            </a:r>
            <a:endParaRPr lang="ru-RU" altLang="ru-RU" sz="1323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Среднегодовой налет: 3000 </a:t>
            </a:r>
            <a:r>
              <a:rPr lang="ru-RU" altLang="ru-RU" sz="1323" dirty="0" err="1"/>
              <a:t>л.ч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Наработка на отказ в первый год: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5000 </a:t>
            </a:r>
            <a:r>
              <a:rPr lang="ru-RU" altLang="ru-RU" sz="1323" dirty="0" err="1"/>
              <a:t>л.ч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Темп обучения в процессе устранения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 КПН: 10%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Средняя наработка на отказ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по другим причинам: 20000 </a:t>
            </a:r>
            <a:r>
              <a:rPr lang="ru-RU" altLang="ru-RU" sz="1323" dirty="0" err="1"/>
              <a:t>л.ч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Затраты и потери, связанные с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устранением отказа: 1 </a:t>
            </a:r>
            <a:r>
              <a:rPr lang="ru-RU" altLang="ru-RU" sz="1323" dirty="0" err="1"/>
              <a:t>млн.долл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Стоимость </a:t>
            </a:r>
            <a:r>
              <a:rPr lang="ru-RU" altLang="ru-RU" sz="1323" dirty="0" err="1"/>
              <a:t>дефектации</a:t>
            </a:r>
            <a:r>
              <a:rPr lang="ru-RU" altLang="ru-RU" sz="1323" dirty="0"/>
              <a:t>: 0.35 </a:t>
            </a:r>
            <a:r>
              <a:rPr lang="ru-RU" altLang="ru-RU" sz="1323" dirty="0" err="1"/>
              <a:t>млн.долл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Затраты на установление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ответственности: 0.15 </a:t>
            </a:r>
            <a:r>
              <a:rPr lang="ru-RU" altLang="ru-RU" sz="1323" dirty="0" err="1"/>
              <a:t>млн.долл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Выручка </a:t>
            </a:r>
            <a:r>
              <a:rPr lang="ru-RU" altLang="ru-RU" sz="1323" dirty="0" err="1"/>
              <a:t>эксплуатанта</a:t>
            </a:r>
            <a:r>
              <a:rPr lang="ru-RU" altLang="ru-RU" sz="1323" dirty="0"/>
              <a:t> на </a:t>
            </a:r>
            <a:r>
              <a:rPr lang="ru-RU" altLang="ru-RU" sz="1323" dirty="0" err="1"/>
              <a:t>л.ч</a:t>
            </a:r>
            <a:r>
              <a:rPr lang="ru-RU" altLang="ru-RU" sz="1323" dirty="0"/>
              <a:t>.: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1300 долл. на </a:t>
            </a:r>
            <a:r>
              <a:rPr lang="ru-RU" altLang="ru-RU" sz="1323" dirty="0" err="1"/>
              <a:t>л.ч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Эксплуатационные затраты на </a:t>
            </a:r>
            <a:r>
              <a:rPr lang="ru-RU" altLang="ru-RU" sz="1323" dirty="0" err="1"/>
              <a:t>л.ч</a:t>
            </a:r>
            <a:r>
              <a:rPr lang="ru-RU" altLang="ru-RU" sz="1323" dirty="0"/>
              <a:t>.: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1000 долл. за </a:t>
            </a:r>
            <a:r>
              <a:rPr lang="ru-RU" altLang="ru-RU" sz="1323" dirty="0" err="1"/>
              <a:t>л.ч</a:t>
            </a:r>
            <a:r>
              <a:rPr lang="ru-RU" altLang="ru-RU" sz="1323" dirty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Доля прибыли, которая тратится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на закупку изделий: 100%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/>
              <a:t>Цена нового изделия: 3 млн. долл.</a:t>
            </a:r>
            <a:endParaRPr lang="en-US" altLang="ru-RU" sz="1323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23" dirty="0">
                <a:sym typeface="Symbol" panose="05050102010706020507" pitchFamily="18" charset="2"/>
              </a:rPr>
              <a:t></a:t>
            </a:r>
            <a:r>
              <a:rPr lang="ru-RU" altLang="ru-RU" sz="1323" baseline="-25000" dirty="0" err="1">
                <a:sym typeface="Symbol" panose="05050102010706020507" pitchFamily="18" charset="2"/>
              </a:rPr>
              <a:t>произв</a:t>
            </a:r>
            <a:r>
              <a:rPr lang="ru-RU" altLang="ru-RU" sz="1323" dirty="0">
                <a:sym typeface="Symbol" panose="05050102010706020507" pitchFamily="18" charset="2"/>
              </a:rPr>
              <a:t>=15%</a:t>
            </a:r>
            <a:endParaRPr lang="ru-RU" altLang="ru-RU" sz="1323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09625" y="839788"/>
            <a:ext cx="9072563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764" i="1">
                <a:solidFill>
                  <a:schemeClr val="tx2"/>
                </a:solidFill>
              </a:rPr>
              <a:t>При априорном принятии на себя ответственности за отказы некоторое повышение затрат производителя на устранение отказов компенсируется существенным приростом объема продаж, выручки и прибыли</a:t>
            </a:r>
            <a:r>
              <a:rPr lang="ru-RU" altLang="ru-RU" sz="1764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24581" name="Picture 3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800" y="1595438"/>
            <a:ext cx="629920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39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625" y="4773613"/>
            <a:ext cx="59642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Рисунок 8" descr="рис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7475"/>
            <a:ext cx="2882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Ц - корпоративный стиль">
  <a:themeElements>
    <a:clrScheme name="Другая 1">
      <a:dk1>
        <a:srgbClr val="183667"/>
      </a:dk1>
      <a:lt1>
        <a:srgbClr val="F2F2F2"/>
      </a:lt1>
      <a:dk2>
        <a:srgbClr val="173667"/>
      </a:dk2>
      <a:lt2>
        <a:srgbClr val="FFFFFF"/>
      </a:lt2>
      <a:accent1>
        <a:srgbClr val="173667"/>
      </a:accent1>
      <a:accent2>
        <a:srgbClr val="8DB3E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Другая 1">
      <a:majorFont>
        <a:latin typeface="DINPro-Bold"/>
        <a:ea typeface=""/>
        <a:cs typeface=""/>
      </a:majorFont>
      <a:minorFont>
        <a:latin typeface="DINPro-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НИЦ - корпоративный стиль" id="{ABB06B8C-1B59-40C4-9960-F1E3C08CE877}" vid="{2EA13B4C-11F0-4DD4-8D15-2FA0F970AE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НИЦ - корпоративный стиль</Template>
  <TotalTime>604</TotalTime>
  <Words>905</Words>
  <Application>Microsoft Office PowerPoint</Application>
  <PresentationFormat>Произвольный</PresentationFormat>
  <Paragraphs>130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DINPro-Medium</vt:lpstr>
      <vt:lpstr>Arial</vt:lpstr>
      <vt:lpstr>DINPro-Bold</vt:lpstr>
      <vt:lpstr>Calibri</vt:lpstr>
      <vt:lpstr>Times New Roman</vt:lpstr>
      <vt:lpstr>Symbol</vt:lpstr>
      <vt:lpstr>НИЦ - корпоративный стиль</vt:lpstr>
      <vt:lpstr>Document</vt:lpstr>
      <vt:lpstr>Механизмы реализации контрактов полного жизненного цикла</vt:lpstr>
      <vt:lpstr>Современные требования заказчика и эксплуатанта образцов ВВСТ</vt:lpstr>
      <vt:lpstr>Механизмы обеспечения качества на всех стадиях ЖЦ ВВСТ:</vt:lpstr>
      <vt:lpstr>Слайд 4</vt:lpstr>
      <vt:lpstr>Проблемы реализации контрактов полного ЖЦ на стадии эксплуатации ВВСТ</vt:lpstr>
      <vt:lpstr>Проблемы начального этапа эксплуатации нового образца ВВСТ и их решения</vt:lpstr>
      <vt:lpstr>Формирование цены на ранних стадиях ЖЦИ с учетом стартовой скидки (примеры)</vt:lpstr>
      <vt:lpstr>Слайд 8</vt:lpstr>
      <vt:lpstr>Оптимальная политика разработчика и производителя на начальном этапе эксплуатации нового образца </vt:lpstr>
      <vt:lpstr>Проблемы поддержания бесперебойной эксплуатации парка ВВСТ (1):</vt:lpstr>
      <vt:lpstr>Проблемы поддержания бесперебойной эксплуатации парка ВВСТ (2):</vt:lpstr>
      <vt:lpstr>Слайд 12</vt:lpstr>
      <vt:lpstr>Предложения в проект резолюции форума: 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 Михайловна Рождественская</dc:creator>
  <cp:lastModifiedBy>User</cp:lastModifiedBy>
  <cp:revision>176</cp:revision>
  <dcterms:created xsi:type="dcterms:W3CDTF">2016-07-15T08:29:15Z</dcterms:created>
  <dcterms:modified xsi:type="dcterms:W3CDTF">2018-02-12T14:33:04Z</dcterms:modified>
</cp:coreProperties>
</file>