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29"/>
  </p:notesMasterIdLst>
  <p:sldIdLst>
    <p:sldId id="753" r:id="rId2"/>
    <p:sldId id="755" r:id="rId3"/>
    <p:sldId id="756" r:id="rId4"/>
    <p:sldId id="757" r:id="rId5"/>
    <p:sldId id="758" r:id="rId6"/>
    <p:sldId id="786" r:id="rId7"/>
    <p:sldId id="787" r:id="rId8"/>
    <p:sldId id="804" r:id="rId9"/>
    <p:sldId id="802" r:id="rId10"/>
    <p:sldId id="803" r:id="rId11"/>
    <p:sldId id="788" r:id="rId12"/>
    <p:sldId id="805" r:id="rId13"/>
    <p:sldId id="789" r:id="rId14"/>
    <p:sldId id="790" r:id="rId15"/>
    <p:sldId id="791" r:id="rId16"/>
    <p:sldId id="806" r:id="rId17"/>
    <p:sldId id="807" r:id="rId18"/>
    <p:sldId id="808" r:id="rId19"/>
    <p:sldId id="792" r:id="rId20"/>
    <p:sldId id="793" r:id="rId21"/>
    <p:sldId id="794" r:id="rId22"/>
    <p:sldId id="795" r:id="rId23"/>
    <p:sldId id="796" r:id="rId24"/>
    <p:sldId id="797" r:id="rId25"/>
    <p:sldId id="798" r:id="rId26"/>
    <p:sldId id="809" r:id="rId27"/>
    <p:sldId id="81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FF"/>
    <a:srgbClr val="913F01"/>
    <a:srgbClr val="FF5353"/>
    <a:srgbClr val="FF7979"/>
    <a:srgbClr val="4343FF"/>
    <a:srgbClr val="C50B1D"/>
    <a:srgbClr val="2A6422"/>
    <a:srgbClr val="3E7B29"/>
    <a:srgbClr val="BB5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7" autoAdjust="0"/>
    <p:restoredTop sz="92894" autoAdjust="0"/>
  </p:normalViewPr>
  <p:slideViewPr>
    <p:cSldViewPr>
      <p:cViewPr varScale="1">
        <p:scale>
          <a:sx n="66" d="100"/>
          <a:sy n="66" d="100"/>
        </p:scale>
        <p:origin x="60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663F4-ED2D-42A8-900E-32C986CA59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7EF5F28-F5BE-4B9F-8801-E7E333120C04}">
      <dgm:prSet phldrT="[Text]"/>
      <dgm:spPr/>
      <dgm:t>
        <a:bodyPr/>
        <a:lstStyle/>
        <a:p>
          <a:r>
            <a:rPr lang="ru-RU" dirty="0" smtClean="0"/>
            <a:t>Политические</a:t>
          </a:r>
          <a:endParaRPr lang="en-US" dirty="0"/>
        </a:p>
      </dgm:t>
    </dgm:pt>
    <dgm:pt modelId="{AEF49C0C-060F-412C-844A-0D3669A31F4B}" type="parTrans" cxnId="{24968683-F9CE-40A3-B642-D9D7D46B44ED}">
      <dgm:prSet/>
      <dgm:spPr/>
      <dgm:t>
        <a:bodyPr/>
        <a:lstStyle/>
        <a:p>
          <a:endParaRPr lang="en-US"/>
        </a:p>
      </dgm:t>
    </dgm:pt>
    <dgm:pt modelId="{FA328D2E-0568-472C-A8D7-27915359F487}" type="sibTrans" cxnId="{24968683-F9CE-40A3-B642-D9D7D46B44ED}">
      <dgm:prSet/>
      <dgm:spPr/>
      <dgm:t>
        <a:bodyPr/>
        <a:lstStyle/>
        <a:p>
          <a:endParaRPr lang="en-US"/>
        </a:p>
      </dgm:t>
    </dgm:pt>
    <dgm:pt modelId="{5810CECF-039A-4FFC-9EDA-3510A2E3786C}">
      <dgm:prSet phldrT="[Text]"/>
      <dgm:spPr/>
      <dgm:t>
        <a:bodyPr/>
        <a:lstStyle/>
        <a:p>
          <a:r>
            <a:rPr lang="ru-RU" dirty="0" smtClean="0"/>
            <a:t>Наказание</a:t>
          </a:r>
          <a:endParaRPr lang="en-US" dirty="0"/>
        </a:p>
      </dgm:t>
    </dgm:pt>
    <dgm:pt modelId="{EC97FCCB-E277-4E0F-9203-4A0238AD0087}" type="parTrans" cxnId="{21637449-7F5D-4458-8521-E442D963B24F}">
      <dgm:prSet/>
      <dgm:spPr/>
      <dgm:t>
        <a:bodyPr/>
        <a:lstStyle/>
        <a:p>
          <a:endParaRPr lang="en-US"/>
        </a:p>
      </dgm:t>
    </dgm:pt>
    <dgm:pt modelId="{DB27CA74-4D46-44A6-A051-C78FFE4FEB1B}" type="sibTrans" cxnId="{21637449-7F5D-4458-8521-E442D963B24F}">
      <dgm:prSet/>
      <dgm:spPr/>
      <dgm:t>
        <a:bodyPr/>
        <a:lstStyle/>
        <a:p>
          <a:endParaRPr lang="en-US"/>
        </a:p>
      </dgm:t>
    </dgm:pt>
    <dgm:pt modelId="{B6693B84-6FBD-4223-9F1B-E02E46EA3539}">
      <dgm:prSet phldrT="[Text]"/>
      <dgm:spPr/>
      <dgm:t>
        <a:bodyPr/>
        <a:lstStyle/>
        <a:p>
          <a:r>
            <a:rPr lang="ru-RU" dirty="0" smtClean="0"/>
            <a:t>Практические</a:t>
          </a:r>
          <a:endParaRPr lang="en-US" dirty="0"/>
        </a:p>
      </dgm:t>
    </dgm:pt>
    <dgm:pt modelId="{0B208552-C35E-44A4-AEA9-4C764DF1B7B3}" type="parTrans" cxnId="{C83B9E2A-FC3C-473E-B96A-7521A1124C60}">
      <dgm:prSet/>
      <dgm:spPr/>
      <dgm:t>
        <a:bodyPr/>
        <a:lstStyle/>
        <a:p>
          <a:endParaRPr lang="en-US"/>
        </a:p>
      </dgm:t>
    </dgm:pt>
    <dgm:pt modelId="{5FFA054D-8E62-40B1-AB3A-1C4CB231266A}" type="sibTrans" cxnId="{C83B9E2A-FC3C-473E-B96A-7521A1124C60}">
      <dgm:prSet/>
      <dgm:spPr/>
      <dgm:t>
        <a:bodyPr/>
        <a:lstStyle/>
        <a:p>
          <a:endParaRPr lang="en-US"/>
        </a:p>
      </dgm:t>
    </dgm:pt>
    <dgm:pt modelId="{F822FF4A-0B19-4635-8CF0-6723FA3B4328}">
      <dgm:prSet/>
      <dgm:spPr/>
      <dgm:t>
        <a:bodyPr/>
        <a:lstStyle/>
        <a:p>
          <a:r>
            <a:rPr lang="ru-RU" dirty="0" smtClean="0"/>
            <a:t>Эффективные</a:t>
          </a:r>
          <a:endParaRPr lang="en-US" dirty="0"/>
        </a:p>
      </dgm:t>
    </dgm:pt>
    <dgm:pt modelId="{D43F55DB-2E02-4BFA-9F0C-8E75BBF8952B}" type="parTrans" cxnId="{742D165B-C15C-46A6-BBBB-EEC530E2D82B}">
      <dgm:prSet/>
      <dgm:spPr/>
      <dgm:t>
        <a:bodyPr/>
        <a:lstStyle/>
        <a:p>
          <a:endParaRPr lang="en-US"/>
        </a:p>
      </dgm:t>
    </dgm:pt>
    <dgm:pt modelId="{A1882731-1E20-4CE7-8A7C-091B506E4439}" type="sibTrans" cxnId="{742D165B-C15C-46A6-BBBB-EEC530E2D82B}">
      <dgm:prSet/>
      <dgm:spPr/>
      <dgm:t>
        <a:bodyPr/>
        <a:lstStyle/>
        <a:p>
          <a:endParaRPr lang="en-US"/>
        </a:p>
      </dgm:t>
    </dgm:pt>
    <dgm:pt modelId="{31D9F4CF-1ED5-48DF-BD6F-F8B41BE6DE68}" type="pres">
      <dgm:prSet presAssocID="{7F3663F4-ED2D-42A8-900E-32C986CA59C2}" presName="CompostProcess" presStyleCnt="0">
        <dgm:presLayoutVars>
          <dgm:dir/>
          <dgm:resizeHandles val="exact"/>
        </dgm:presLayoutVars>
      </dgm:prSet>
      <dgm:spPr/>
    </dgm:pt>
    <dgm:pt modelId="{59F4BB0F-0BE3-4B54-A9ED-B07EF90DF76C}" type="pres">
      <dgm:prSet presAssocID="{7F3663F4-ED2D-42A8-900E-32C986CA59C2}" presName="arrow" presStyleLbl="bgShp" presStyleIdx="0" presStyleCnt="1"/>
      <dgm:spPr/>
    </dgm:pt>
    <dgm:pt modelId="{1DCEA0BC-0AF5-45C5-9B20-65F151F6135E}" type="pres">
      <dgm:prSet presAssocID="{7F3663F4-ED2D-42A8-900E-32C986CA59C2}" presName="linearProcess" presStyleCnt="0"/>
      <dgm:spPr/>
    </dgm:pt>
    <dgm:pt modelId="{6CB2726A-D659-4881-BEC7-A706AE58529B}" type="pres">
      <dgm:prSet presAssocID="{E7EF5F28-F5BE-4B9F-8801-E7E333120C0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55ED8-45D1-4306-AC01-F3FF9E76E7AA}" type="pres">
      <dgm:prSet presAssocID="{FA328D2E-0568-472C-A8D7-27915359F487}" presName="sibTrans" presStyleCnt="0"/>
      <dgm:spPr/>
    </dgm:pt>
    <dgm:pt modelId="{7E3D7EFE-7A46-4998-BB36-FBF98ABC45C0}" type="pres">
      <dgm:prSet presAssocID="{5810CECF-039A-4FFC-9EDA-3510A2E3786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8588E-D2A9-458D-A097-457250F26605}" type="pres">
      <dgm:prSet presAssocID="{DB27CA74-4D46-44A6-A051-C78FFE4FEB1B}" presName="sibTrans" presStyleCnt="0"/>
      <dgm:spPr/>
    </dgm:pt>
    <dgm:pt modelId="{89EBCBFC-7C53-4D1C-AA4A-FC33D0A84628}" type="pres">
      <dgm:prSet presAssocID="{B6693B84-6FBD-4223-9F1B-E02E46EA353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FF96D-CCE0-4135-99BE-B073292800FF}" type="pres">
      <dgm:prSet presAssocID="{5FFA054D-8E62-40B1-AB3A-1C4CB231266A}" presName="sibTrans" presStyleCnt="0"/>
      <dgm:spPr/>
    </dgm:pt>
    <dgm:pt modelId="{04691A8D-8052-41C6-BE97-7DA081240FDD}" type="pres">
      <dgm:prSet presAssocID="{F822FF4A-0B19-4635-8CF0-6723FA3B432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3B9E2A-FC3C-473E-B96A-7521A1124C60}" srcId="{7F3663F4-ED2D-42A8-900E-32C986CA59C2}" destId="{B6693B84-6FBD-4223-9F1B-E02E46EA3539}" srcOrd="2" destOrd="0" parTransId="{0B208552-C35E-44A4-AEA9-4C764DF1B7B3}" sibTransId="{5FFA054D-8E62-40B1-AB3A-1C4CB231266A}"/>
    <dgm:cxn modelId="{742D165B-C15C-46A6-BBBB-EEC530E2D82B}" srcId="{7F3663F4-ED2D-42A8-900E-32C986CA59C2}" destId="{F822FF4A-0B19-4635-8CF0-6723FA3B4328}" srcOrd="3" destOrd="0" parTransId="{D43F55DB-2E02-4BFA-9F0C-8E75BBF8952B}" sibTransId="{A1882731-1E20-4CE7-8A7C-091B506E4439}"/>
    <dgm:cxn modelId="{5049E510-67C7-4919-962D-799D928404C1}" type="presOf" srcId="{5810CECF-039A-4FFC-9EDA-3510A2E3786C}" destId="{7E3D7EFE-7A46-4998-BB36-FBF98ABC45C0}" srcOrd="0" destOrd="0" presId="urn:microsoft.com/office/officeart/2005/8/layout/hProcess9"/>
    <dgm:cxn modelId="{EB4E8535-6F41-4709-A385-F55B62CA32BB}" type="presOf" srcId="{F822FF4A-0B19-4635-8CF0-6723FA3B4328}" destId="{04691A8D-8052-41C6-BE97-7DA081240FDD}" srcOrd="0" destOrd="0" presId="urn:microsoft.com/office/officeart/2005/8/layout/hProcess9"/>
    <dgm:cxn modelId="{0C5490DA-9AEB-4A1A-839A-A0A004CF62C0}" type="presOf" srcId="{7F3663F4-ED2D-42A8-900E-32C986CA59C2}" destId="{31D9F4CF-1ED5-48DF-BD6F-F8B41BE6DE68}" srcOrd="0" destOrd="0" presId="urn:microsoft.com/office/officeart/2005/8/layout/hProcess9"/>
    <dgm:cxn modelId="{24968683-F9CE-40A3-B642-D9D7D46B44ED}" srcId="{7F3663F4-ED2D-42A8-900E-32C986CA59C2}" destId="{E7EF5F28-F5BE-4B9F-8801-E7E333120C04}" srcOrd="0" destOrd="0" parTransId="{AEF49C0C-060F-412C-844A-0D3669A31F4B}" sibTransId="{FA328D2E-0568-472C-A8D7-27915359F487}"/>
    <dgm:cxn modelId="{176C0890-7E51-498A-B894-944CA7B8A8D2}" type="presOf" srcId="{B6693B84-6FBD-4223-9F1B-E02E46EA3539}" destId="{89EBCBFC-7C53-4D1C-AA4A-FC33D0A84628}" srcOrd="0" destOrd="0" presId="urn:microsoft.com/office/officeart/2005/8/layout/hProcess9"/>
    <dgm:cxn modelId="{0680C3FE-BC23-4733-930C-E5D94CCCE80F}" type="presOf" srcId="{E7EF5F28-F5BE-4B9F-8801-E7E333120C04}" destId="{6CB2726A-D659-4881-BEC7-A706AE58529B}" srcOrd="0" destOrd="0" presId="urn:microsoft.com/office/officeart/2005/8/layout/hProcess9"/>
    <dgm:cxn modelId="{21637449-7F5D-4458-8521-E442D963B24F}" srcId="{7F3663F4-ED2D-42A8-900E-32C986CA59C2}" destId="{5810CECF-039A-4FFC-9EDA-3510A2E3786C}" srcOrd="1" destOrd="0" parTransId="{EC97FCCB-E277-4E0F-9203-4A0238AD0087}" sibTransId="{DB27CA74-4D46-44A6-A051-C78FFE4FEB1B}"/>
    <dgm:cxn modelId="{969F6836-5647-49E4-BCE0-4BA25D1F1D0B}" type="presParOf" srcId="{31D9F4CF-1ED5-48DF-BD6F-F8B41BE6DE68}" destId="{59F4BB0F-0BE3-4B54-A9ED-B07EF90DF76C}" srcOrd="0" destOrd="0" presId="urn:microsoft.com/office/officeart/2005/8/layout/hProcess9"/>
    <dgm:cxn modelId="{CBBD38E7-A7E3-4201-9691-24A261D74DD3}" type="presParOf" srcId="{31D9F4CF-1ED5-48DF-BD6F-F8B41BE6DE68}" destId="{1DCEA0BC-0AF5-45C5-9B20-65F151F6135E}" srcOrd="1" destOrd="0" presId="urn:microsoft.com/office/officeart/2005/8/layout/hProcess9"/>
    <dgm:cxn modelId="{75F8CD72-06E8-46F7-94B7-182831FE0DC7}" type="presParOf" srcId="{1DCEA0BC-0AF5-45C5-9B20-65F151F6135E}" destId="{6CB2726A-D659-4881-BEC7-A706AE58529B}" srcOrd="0" destOrd="0" presId="urn:microsoft.com/office/officeart/2005/8/layout/hProcess9"/>
    <dgm:cxn modelId="{EA8CFA8D-F1AA-4D85-958F-01AAB552E015}" type="presParOf" srcId="{1DCEA0BC-0AF5-45C5-9B20-65F151F6135E}" destId="{36A55ED8-45D1-4306-AC01-F3FF9E76E7AA}" srcOrd="1" destOrd="0" presId="urn:microsoft.com/office/officeart/2005/8/layout/hProcess9"/>
    <dgm:cxn modelId="{87A2B82D-A1BA-4160-816C-D30D34D3F667}" type="presParOf" srcId="{1DCEA0BC-0AF5-45C5-9B20-65F151F6135E}" destId="{7E3D7EFE-7A46-4998-BB36-FBF98ABC45C0}" srcOrd="2" destOrd="0" presId="urn:microsoft.com/office/officeart/2005/8/layout/hProcess9"/>
    <dgm:cxn modelId="{D5F1DD43-58C5-40C1-8FFE-75CAA2CE6AF4}" type="presParOf" srcId="{1DCEA0BC-0AF5-45C5-9B20-65F151F6135E}" destId="{1848588E-D2A9-458D-A097-457250F26605}" srcOrd="3" destOrd="0" presId="urn:microsoft.com/office/officeart/2005/8/layout/hProcess9"/>
    <dgm:cxn modelId="{41C7286C-00A2-4824-A6EC-8CFCFBB20AC7}" type="presParOf" srcId="{1DCEA0BC-0AF5-45C5-9B20-65F151F6135E}" destId="{89EBCBFC-7C53-4D1C-AA4A-FC33D0A84628}" srcOrd="4" destOrd="0" presId="urn:microsoft.com/office/officeart/2005/8/layout/hProcess9"/>
    <dgm:cxn modelId="{772A90C7-E98E-4518-AEE4-7D4274205892}" type="presParOf" srcId="{1DCEA0BC-0AF5-45C5-9B20-65F151F6135E}" destId="{80BFF96D-CCE0-4135-99BE-B073292800FF}" srcOrd="5" destOrd="0" presId="urn:microsoft.com/office/officeart/2005/8/layout/hProcess9"/>
    <dgm:cxn modelId="{C926A208-D08F-4A5E-95C0-630BAB517521}" type="presParOf" srcId="{1DCEA0BC-0AF5-45C5-9B20-65F151F6135E}" destId="{04691A8D-8052-41C6-BE97-7DA081240F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6C4A58-799A-43F0-A3E8-72A508378DE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CB69AE2-21C8-4E1E-8813-CA0DBA1CC51C}">
      <dgm:prSet phldrT="[Text]" custT="1"/>
      <dgm:spPr/>
      <dgm:t>
        <a:bodyPr/>
        <a:lstStyle/>
        <a:p>
          <a:r>
            <a:rPr lang="en-US" sz="1000" b="1" dirty="0" smtClean="0"/>
            <a:t>Q1: </a:t>
          </a:r>
          <a:r>
            <a:rPr lang="ru-RU" sz="1000" b="1" dirty="0" smtClean="0"/>
            <a:t>Обратная связь</a:t>
          </a:r>
          <a:endParaRPr lang="en-US" sz="1000" b="1" dirty="0"/>
        </a:p>
      </dgm:t>
    </dgm:pt>
    <dgm:pt modelId="{111959EE-C727-4362-AD9D-487956FA71E7}" type="parTrans" cxnId="{62672622-5590-48BA-8D68-1BBB90C231C2}">
      <dgm:prSet/>
      <dgm:spPr/>
      <dgm:t>
        <a:bodyPr/>
        <a:lstStyle/>
        <a:p>
          <a:endParaRPr lang="en-US" sz="1800" b="1"/>
        </a:p>
      </dgm:t>
    </dgm:pt>
    <dgm:pt modelId="{9D6060CE-DBBB-4EFC-BF4A-87AE290A6925}" type="sibTrans" cxnId="{62672622-5590-48BA-8D68-1BBB90C231C2}">
      <dgm:prSet/>
      <dgm:spPr/>
      <dgm:t>
        <a:bodyPr/>
        <a:lstStyle/>
        <a:p>
          <a:endParaRPr lang="en-US" sz="1800" b="1"/>
        </a:p>
      </dgm:t>
    </dgm:pt>
    <dgm:pt modelId="{0A5D84F0-F85E-4589-8358-9897F13A8FD3}">
      <dgm:prSet phldrT="[Text]" custT="1"/>
      <dgm:spPr/>
      <dgm:t>
        <a:bodyPr/>
        <a:lstStyle/>
        <a:p>
          <a:r>
            <a:rPr lang="en-US" sz="1000" b="1" dirty="0" smtClean="0"/>
            <a:t>Q2: </a:t>
          </a:r>
          <a:r>
            <a:rPr lang="ru-RU" sz="1000" b="1" dirty="0" smtClean="0"/>
            <a:t>Решение проблем</a:t>
          </a:r>
          <a:endParaRPr lang="en-US" sz="1000" b="1" dirty="0"/>
        </a:p>
      </dgm:t>
    </dgm:pt>
    <dgm:pt modelId="{DAE7EFC8-8598-4D47-8253-DFEB834AF907}" type="parTrans" cxnId="{5D35C1FB-C4C2-4812-8AAA-F0D0BED5EA62}">
      <dgm:prSet/>
      <dgm:spPr/>
      <dgm:t>
        <a:bodyPr/>
        <a:lstStyle/>
        <a:p>
          <a:endParaRPr lang="en-US" sz="1800" b="1"/>
        </a:p>
      </dgm:t>
    </dgm:pt>
    <dgm:pt modelId="{050F9566-645C-4B1F-A483-24EC6B57AA30}" type="sibTrans" cxnId="{5D35C1FB-C4C2-4812-8AAA-F0D0BED5EA62}">
      <dgm:prSet/>
      <dgm:spPr/>
      <dgm:t>
        <a:bodyPr/>
        <a:lstStyle/>
        <a:p>
          <a:endParaRPr lang="en-US" sz="1800" b="1"/>
        </a:p>
      </dgm:t>
    </dgm:pt>
    <dgm:pt modelId="{8A45F98E-88E1-4E7F-9D01-AE28181F0BDA}">
      <dgm:prSet phldrT="[Text]" custT="1"/>
      <dgm:spPr/>
      <dgm:t>
        <a:bodyPr/>
        <a:lstStyle/>
        <a:p>
          <a:r>
            <a:rPr lang="en-US" sz="900" b="1" dirty="0" smtClean="0"/>
            <a:t>Q3: </a:t>
          </a:r>
          <a:r>
            <a:rPr lang="ru-RU" sz="900" b="1" dirty="0" smtClean="0"/>
            <a:t>Система показателей</a:t>
          </a:r>
          <a:endParaRPr lang="en-US" sz="900" b="1" dirty="0"/>
        </a:p>
      </dgm:t>
    </dgm:pt>
    <dgm:pt modelId="{E5AB4A4A-2357-48EE-8025-D57C636ED42A}" type="parTrans" cxnId="{53437EE9-8D3D-4F1E-94E6-CB3876D23430}">
      <dgm:prSet/>
      <dgm:spPr/>
      <dgm:t>
        <a:bodyPr/>
        <a:lstStyle/>
        <a:p>
          <a:endParaRPr lang="en-US" sz="1800" b="1"/>
        </a:p>
      </dgm:t>
    </dgm:pt>
    <dgm:pt modelId="{398E678B-DBE4-4767-A3B6-6DE431435162}" type="sibTrans" cxnId="{53437EE9-8D3D-4F1E-94E6-CB3876D23430}">
      <dgm:prSet/>
      <dgm:spPr/>
      <dgm:t>
        <a:bodyPr/>
        <a:lstStyle/>
        <a:p>
          <a:endParaRPr lang="en-US" sz="1800" b="1"/>
        </a:p>
      </dgm:t>
    </dgm:pt>
    <dgm:pt modelId="{212DDC10-A234-46E0-818D-13A7A1F1605B}">
      <dgm:prSet phldrT="[Text]" custT="1"/>
      <dgm:spPr/>
      <dgm:t>
        <a:bodyPr/>
        <a:lstStyle/>
        <a:p>
          <a:r>
            <a:rPr lang="en-US" sz="1000" b="1" dirty="0" smtClean="0"/>
            <a:t>Q4: </a:t>
          </a:r>
          <a:r>
            <a:rPr lang="ru-RU" sz="1000" b="1" dirty="0" smtClean="0"/>
            <a:t>Стандарты</a:t>
          </a:r>
          <a:endParaRPr lang="en-US" sz="1000" b="1" dirty="0"/>
        </a:p>
      </dgm:t>
    </dgm:pt>
    <dgm:pt modelId="{FB2EF79A-F285-4C9E-96F8-1F124D67D2AF}" type="parTrans" cxnId="{93F8DFDC-6284-469E-A37A-8C2ADE477B1D}">
      <dgm:prSet/>
      <dgm:spPr/>
      <dgm:t>
        <a:bodyPr/>
        <a:lstStyle/>
        <a:p>
          <a:endParaRPr lang="en-US" sz="1800" b="1"/>
        </a:p>
      </dgm:t>
    </dgm:pt>
    <dgm:pt modelId="{8A920BA6-40E4-4901-AC8E-7151CD9A2638}" type="sibTrans" cxnId="{93F8DFDC-6284-469E-A37A-8C2ADE477B1D}">
      <dgm:prSet/>
      <dgm:spPr/>
      <dgm:t>
        <a:bodyPr/>
        <a:lstStyle/>
        <a:p>
          <a:endParaRPr lang="en-US" sz="1800" b="1"/>
        </a:p>
      </dgm:t>
    </dgm:pt>
    <dgm:pt modelId="{AF508327-8C6C-4662-82F5-DEFA3AF97E76}">
      <dgm:prSet phldrT="[Text]" custT="1"/>
      <dgm:spPr/>
      <dgm:t>
        <a:bodyPr/>
        <a:lstStyle/>
        <a:p>
          <a:r>
            <a:rPr lang="en-US" sz="1000" b="1" dirty="0" smtClean="0"/>
            <a:t>Q5: </a:t>
          </a:r>
          <a:r>
            <a:rPr lang="ru-RU" sz="1000" b="1" dirty="0" smtClean="0"/>
            <a:t>Квалификация</a:t>
          </a:r>
          <a:endParaRPr lang="en-US" sz="1000" b="1" dirty="0"/>
        </a:p>
      </dgm:t>
    </dgm:pt>
    <dgm:pt modelId="{0FA9E298-F32C-40F8-A8E3-1641EA85A8B7}" type="parTrans" cxnId="{D13F00B5-6E7D-49C1-89AE-28F36192168D}">
      <dgm:prSet/>
      <dgm:spPr/>
      <dgm:t>
        <a:bodyPr/>
        <a:lstStyle/>
        <a:p>
          <a:endParaRPr lang="en-US" sz="1800" b="1"/>
        </a:p>
      </dgm:t>
    </dgm:pt>
    <dgm:pt modelId="{F906BCB5-F95F-4777-A43E-485F50D080DC}" type="sibTrans" cxnId="{D13F00B5-6E7D-49C1-89AE-28F36192168D}">
      <dgm:prSet/>
      <dgm:spPr/>
      <dgm:t>
        <a:bodyPr/>
        <a:lstStyle/>
        <a:p>
          <a:endParaRPr lang="en-US" sz="1800" b="1"/>
        </a:p>
      </dgm:t>
    </dgm:pt>
    <dgm:pt modelId="{0E9CEC92-6C9D-44BB-A8F8-D821DAA21DC0}">
      <dgm:prSet phldrT="[Text]" custT="1"/>
      <dgm:spPr/>
      <dgm:t>
        <a:bodyPr/>
        <a:lstStyle/>
        <a:p>
          <a:r>
            <a:rPr lang="en-US" sz="900" b="1" dirty="0" smtClean="0"/>
            <a:t>Q6: </a:t>
          </a:r>
          <a:r>
            <a:rPr lang="ru-RU" sz="900" b="1" dirty="0" smtClean="0"/>
            <a:t>Управление</a:t>
          </a:r>
          <a:endParaRPr lang="en-US" sz="900" b="1" dirty="0"/>
        </a:p>
      </dgm:t>
    </dgm:pt>
    <dgm:pt modelId="{E29B8AF4-CB31-47CA-BAB9-F78D83AA27B7}" type="parTrans" cxnId="{BED89C85-6EBD-4DA5-979F-630FD941A380}">
      <dgm:prSet/>
      <dgm:spPr/>
      <dgm:t>
        <a:bodyPr/>
        <a:lstStyle/>
        <a:p>
          <a:endParaRPr lang="en-US" sz="1800" b="1"/>
        </a:p>
      </dgm:t>
    </dgm:pt>
    <dgm:pt modelId="{89EFCAF5-C8CE-4B61-A366-FE8FBB6E920B}" type="sibTrans" cxnId="{BED89C85-6EBD-4DA5-979F-630FD941A380}">
      <dgm:prSet/>
      <dgm:spPr/>
      <dgm:t>
        <a:bodyPr/>
        <a:lstStyle/>
        <a:p>
          <a:endParaRPr lang="en-US" sz="1800" b="1"/>
        </a:p>
      </dgm:t>
    </dgm:pt>
    <dgm:pt modelId="{AEA58BA0-2E13-4746-AF3B-5C9BA59AD89D}" type="pres">
      <dgm:prSet presAssocID="{456C4A58-799A-43F0-A3E8-72A508378DED}" presName="CompostProcess" presStyleCnt="0">
        <dgm:presLayoutVars>
          <dgm:dir/>
          <dgm:resizeHandles val="exact"/>
        </dgm:presLayoutVars>
      </dgm:prSet>
      <dgm:spPr/>
    </dgm:pt>
    <dgm:pt modelId="{F640411E-CA31-4C76-8C13-7DBECB140B8A}" type="pres">
      <dgm:prSet presAssocID="{456C4A58-799A-43F0-A3E8-72A508378DED}" presName="arrow" presStyleLbl="bgShp" presStyleIdx="0" presStyleCnt="1" custLinFactNeighborY="-477"/>
      <dgm:spPr/>
    </dgm:pt>
    <dgm:pt modelId="{4DF49A4C-FE74-4A62-9082-3B6D135EC5D3}" type="pres">
      <dgm:prSet presAssocID="{456C4A58-799A-43F0-A3E8-72A508378DED}" presName="linearProcess" presStyleCnt="0"/>
      <dgm:spPr/>
    </dgm:pt>
    <dgm:pt modelId="{DCFFA5FC-39B3-450E-8E45-6546D57CEF48}" type="pres">
      <dgm:prSet presAssocID="{3CB69AE2-21C8-4E1E-8813-CA0DBA1CC51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DF93-4416-4191-B8B6-6EFA98748C89}" type="pres">
      <dgm:prSet presAssocID="{9D6060CE-DBBB-4EFC-BF4A-87AE290A6925}" presName="sibTrans" presStyleCnt="0"/>
      <dgm:spPr/>
    </dgm:pt>
    <dgm:pt modelId="{5862F127-9E29-4C3F-805E-7F6926F34E7B}" type="pres">
      <dgm:prSet presAssocID="{0A5D84F0-F85E-4589-8358-9897F13A8FD3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C0146-4147-41A3-B55B-B97B2D07C797}" type="pres">
      <dgm:prSet presAssocID="{050F9566-645C-4B1F-A483-24EC6B57AA30}" presName="sibTrans" presStyleCnt="0"/>
      <dgm:spPr/>
    </dgm:pt>
    <dgm:pt modelId="{AB3CDBFE-010F-4FEA-81F4-E8933B902307}" type="pres">
      <dgm:prSet presAssocID="{8A45F98E-88E1-4E7F-9D01-AE28181F0BD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997A8-CF37-4861-966A-091FBF4DA6C7}" type="pres">
      <dgm:prSet presAssocID="{398E678B-DBE4-4767-A3B6-6DE431435162}" presName="sibTrans" presStyleCnt="0"/>
      <dgm:spPr/>
    </dgm:pt>
    <dgm:pt modelId="{C78D9077-4282-464C-9C19-5D90F0D6D858}" type="pres">
      <dgm:prSet presAssocID="{212DDC10-A234-46E0-818D-13A7A1F1605B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A4BF4-7E85-4AA4-BC3F-98DC6A8A71E9}" type="pres">
      <dgm:prSet presAssocID="{8A920BA6-40E4-4901-AC8E-7151CD9A2638}" presName="sibTrans" presStyleCnt="0"/>
      <dgm:spPr/>
    </dgm:pt>
    <dgm:pt modelId="{19872F1F-BECE-459A-A980-2C3080E5954A}" type="pres">
      <dgm:prSet presAssocID="{AF508327-8C6C-4662-82F5-DEFA3AF97E76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3CB51-E66C-4687-8ACF-3C4ED2FD14F6}" type="pres">
      <dgm:prSet presAssocID="{F906BCB5-F95F-4777-A43E-485F50D080DC}" presName="sibTrans" presStyleCnt="0"/>
      <dgm:spPr/>
    </dgm:pt>
    <dgm:pt modelId="{F1E28D0E-2C7A-4B7E-8526-B723A7C82CD9}" type="pres">
      <dgm:prSet presAssocID="{0E9CEC92-6C9D-44BB-A8F8-D821DAA21DC0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3059BD-448E-437D-9A9D-131DBDA3C9AB}" type="presOf" srcId="{0E9CEC92-6C9D-44BB-A8F8-D821DAA21DC0}" destId="{F1E28D0E-2C7A-4B7E-8526-B723A7C82CD9}" srcOrd="0" destOrd="0" presId="urn:microsoft.com/office/officeart/2005/8/layout/hProcess9"/>
    <dgm:cxn modelId="{D13F00B5-6E7D-49C1-89AE-28F36192168D}" srcId="{456C4A58-799A-43F0-A3E8-72A508378DED}" destId="{AF508327-8C6C-4662-82F5-DEFA3AF97E76}" srcOrd="4" destOrd="0" parTransId="{0FA9E298-F32C-40F8-A8E3-1641EA85A8B7}" sibTransId="{F906BCB5-F95F-4777-A43E-485F50D080DC}"/>
    <dgm:cxn modelId="{A704D982-DB35-4C11-83DF-5045EAFB073C}" type="presOf" srcId="{8A45F98E-88E1-4E7F-9D01-AE28181F0BDA}" destId="{AB3CDBFE-010F-4FEA-81F4-E8933B902307}" srcOrd="0" destOrd="0" presId="urn:microsoft.com/office/officeart/2005/8/layout/hProcess9"/>
    <dgm:cxn modelId="{1815FAE8-9FCC-40FB-94AB-5574F4AFDF12}" type="presOf" srcId="{3CB69AE2-21C8-4E1E-8813-CA0DBA1CC51C}" destId="{DCFFA5FC-39B3-450E-8E45-6546D57CEF48}" srcOrd="0" destOrd="0" presId="urn:microsoft.com/office/officeart/2005/8/layout/hProcess9"/>
    <dgm:cxn modelId="{9F7FFCF9-9118-44BE-BEF6-20C753217E79}" type="presOf" srcId="{AF508327-8C6C-4662-82F5-DEFA3AF97E76}" destId="{19872F1F-BECE-459A-A980-2C3080E5954A}" srcOrd="0" destOrd="0" presId="urn:microsoft.com/office/officeart/2005/8/layout/hProcess9"/>
    <dgm:cxn modelId="{53437EE9-8D3D-4F1E-94E6-CB3876D23430}" srcId="{456C4A58-799A-43F0-A3E8-72A508378DED}" destId="{8A45F98E-88E1-4E7F-9D01-AE28181F0BDA}" srcOrd="2" destOrd="0" parTransId="{E5AB4A4A-2357-48EE-8025-D57C636ED42A}" sibTransId="{398E678B-DBE4-4767-A3B6-6DE431435162}"/>
    <dgm:cxn modelId="{62672622-5590-48BA-8D68-1BBB90C231C2}" srcId="{456C4A58-799A-43F0-A3E8-72A508378DED}" destId="{3CB69AE2-21C8-4E1E-8813-CA0DBA1CC51C}" srcOrd="0" destOrd="0" parTransId="{111959EE-C727-4362-AD9D-487956FA71E7}" sibTransId="{9D6060CE-DBBB-4EFC-BF4A-87AE290A6925}"/>
    <dgm:cxn modelId="{B143E219-583E-4A9C-8AA9-F648F446E0EF}" type="presOf" srcId="{0A5D84F0-F85E-4589-8358-9897F13A8FD3}" destId="{5862F127-9E29-4C3F-805E-7F6926F34E7B}" srcOrd="0" destOrd="0" presId="urn:microsoft.com/office/officeart/2005/8/layout/hProcess9"/>
    <dgm:cxn modelId="{93F8DFDC-6284-469E-A37A-8C2ADE477B1D}" srcId="{456C4A58-799A-43F0-A3E8-72A508378DED}" destId="{212DDC10-A234-46E0-818D-13A7A1F1605B}" srcOrd="3" destOrd="0" parTransId="{FB2EF79A-F285-4C9E-96F8-1F124D67D2AF}" sibTransId="{8A920BA6-40E4-4901-AC8E-7151CD9A2638}"/>
    <dgm:cxn modelId="{5D35C1FB-C4C2-4812-8AAA-F0D0BED5EA62}" srcId="{456C4A58-799A-43F0-A3E8-72A508378DED}" destId="{0A5D84F0-F85E-4589-8358-9897F13A8FD3}" srcOrd="1" destOrd="0" parTransId="{DAE7EFC8-8598-4D47-8253-DFEB834AF907}" sibTransId="{050F9566-645C-4B1F-A483-24EC6B57AA30}"/>
    <dgm:cxn modelId="{BED89C85-6EBD-4DA5-979F-630FD941A380}" srcId="{456C4A58-799A-43F0-A3E8-72A508378DED}" destId="{0E9CEC92-6C9D-44BB-A8F8-D821DAA21DC0}" srcOrd="5" destOrd="0" parTransId="{E29B8AF4-CB31-47CA-BAB9-F78D83AA27B7}" sibTransId="{89EFCAF5-C8CE-4B61-A366-FE8FBB6E920B}"/>
    <dgm:cxn modelId="{0C757C1F-CEBF-4D84-A347-739C14DEC566}" type="presOf" srcId="{456C4A58-799A-43F0-A3E8-72A508378DED}" destId="{AEA58BA0-2E13-4746-AF3B-5C9BA59AD89D}" srcOrd="0" destOrd="0" presId="urn:microsoft.com/office/officeart/2005/8/layout/hProcess9"/>
    <dgm:cxn modelId="{6B8BC880-706D-4078-8CCA-D47B111D9247}" type="presOf" srcId="{212DDC10-A234-46E0-818D-13A7A1F1605B}" destId="{C78D9077-4282-464C-9C19-5D90F0D6D858}" srcOrd="0" destOrd="0" presId="urn:microsoft.com/office/officeart/2005/8/layout/hProcess9"/>
    <dgm:cxn modelId="{8C622F6F-3514-441F-A5FC-E1049972B4E5}" type="presParOf" srcId="{AEA58BA0-2E13-4746-AF3B-5C9BA59AD89D}" destId="{F640411E-CA31-4C76-8C13-7DBECB140B8A}" srcOrd="0" destOrd="0" presId="urn:microsoft.com/office/officeart/2005/8/layout/hProcess9"/>
    <dgm:cxn modelId="{B075FDE5-6E81-4809-BF2A-0193E7C5E468}" type="presParOf" srcId="{AEA58BA0-2E13-4746-AF3B-5C9BA59AD89D}" destId="{4DF49A4C-FE74-4A62-9082-3B6D135EC5D3}" srcOrd="1" destOrd="0" presId="urn:microsoft.com/office/officeart/2005/8/layout/hProcess9"/>
    <dgm:cxn modelId="{1869FFC9-00A1-43EB-9326-C25956A8D391}" type="presParOf" srcId="{4DF49A4C-FE74-4A62-9082-3B6D135EC5D3}" destId="{DCFFA5FC-39B3-450E-8E45-6546D57CEF48}" srcOrd="0" destOrd="0" presId="urn:microsoft.com/office/officeart/2005/8/layout/hProcess9"/>
    <dgm:cxn modelId="{29CC38C7-5AD0-4F9B-97F1-EEED493ECC99}" type="presParOf" srcId="{4DF49A4C-FE74-4A62-9082-3B6D135EC5D3}" destId="{595CDF93-4416-4191-B8B6-6EFA98748C89}" srcOrd="1" destOrd="0" presId="urn:microsoft.com/office/officeart/2005/8/layout/hProcess9"/>
    <dgm:cxn modelId="{2ED80415-550B-473E-B431-F176206E5902}" type="presParOf" srcId="{4DF49A4C-FE74-4A62-9082-3B6D135EC5D3}" destId="{5862F127-9E29-4C3F-805E-7F6926F34E7B}" srcOrd="2" destOrd="0" presId="urn:microsoft.com/office/officeart/2005/8/layout/hProcess9"/>
    <dgm:cxn modelId="{31372829-8D02-4EBE-9FE1-6AACA6D40C87}" type="presParOf" srcId="{4DF49A4C-FE74-4A62-9082-3B6D135EC5D3}" destId="{A1DC0146-4147-41A3-B55B-B97B2D07C797}" srcOrd="3" destOrd="0" presId="urn:microsoft.com/office/officeart/2005/8/layout/hProcess9"/>
    <dgm:cxn modelId="{E1CD446F-6974-4D42-A4D3-77911F37797B}" type="presParOf" srcId="{4DF49A4C-FE74-4A62-9082-3B6D135EC5D3}" destId="{AB3CDBFE-010F-4FEA-81F4-E8933B902307}" srcOrd="4" destOrd="0" presId="urn:microsoft.com/office/officeart/2005/8/layout/hProcess9"/>
    <dgm:cxn modelId="{233088DD-4C65-406D-B949-E8ED5E29147C}" type="presParOf" srcId="{4DF49A4C-FE74-4A62-9082-3B6D135EC5D3}" destId="{F67997A8-CF37-4861-966A-091FBF4DA6C7}" srcOrd="5" destOrd="0" presId="urn:microsoft.com/office/officeart/2005/8/layout/hProcess9"/>
    <dgm:cxn modelId="{78473B49-4EF6-4C21-B302-74332209EFC1}" type="presParOf" srcId="{4DF49A4C-FE74-4A62-9082-3B6D135EC5D3}" destId="{C78D9077-4282-464C-9C19-5D90F0D6D858}" srcOrd="6" destOrd="0" presId="urn:microsoft.com/office/officeart/2005/8/layout/hProcess9"/>
    <dgm:cxn modelId="{6AE2617E-F897-4589-801D-28D14EF6B96B}" type="presParOf" srcId="{4DF49A4C-FE74-4A62-9082-3B6D135EC5D3}" destId="{8CAA4BF4-7E85-4AA4-BC3F-98DC6A8A71E9}" srcOrd="7" destOrd="0" presId="urn:microsoft.com/office/officeart/2005/8/layout/hProcess9"/>
    <dgm:cxn modelId="{EE0C7E9E-44B7-44B9-A65B-1A718A705781}" type="presParOf" srcId="{4DF49A4C-FE74-4A62-9082-3B6D135EC5D3}" destId="{19872F1F-BECE-459A-A980-2C3080E5954A}" srcOrd="8" destOrd="0" presId="urn:microsoft.com/office/officeart/2005/8/layout/hProcess9"/>
    <dgm:cxn modelId="{2F0C8E57-EB7E-45F3-A1AD-4634BE88594B}" type="presParOf" srcId="{4DF49A4C-FE74-4A62-9082-3B6D135EC5D3}" destId="{F093CB51-E66C-4687-8ACF-3C4ED2FD14F6}" srcOrd="9" destOrd="0" presId="urn:microsoft.com/office/officeart/2005/8/layout/hProcess9"/>
    <dgm:cxn modelId="{845518F0-6C07-4AD4-A5C2-36B60D87844E}" type="presParOf" srcId="{4DF49A4C-FE74-4A62-9082-3B6D135EC5D3}" destId="{F1E28D0E-2C7A-4B7E-8526-B723A7C82CD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6C4A58-799A-43F0-A3E8-72A508378DE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CB69AE2-21C8-4E1E-8813-CA0DBA1CC51C}">
      <dgm:prSet phldrT="[Text]" custT="1"/>
      <dgm:spPr/>
      <dgm:t>
        <a:bodyPr/>
        <a:lstStyle/>
        <a:p>
          <a:r>
            <a:rPr lang="en-US" sz="1000" b="1" dirty="0" smtClean="0"/>
            <a:t>Q1: </a:t>
          </a:r>
          <a:r>
            <a:rPr lang="ru-RU" sz="1000" b="1" dirty="0" smtClean="0"/>
            <a:t>Обратная связь</a:t>
          </a:r>
          <a:endParaRPr lang="en-US" sz="1000" b="1" dirty="0"/>
        </a:p>
      </dgm:t>
    </dgm:pt>
    <dgm:pt modelId="{111959EE-C727-4362-AD9D-487956FA71E7}" type="parTrans" cxnId="{62672622-5590-48BA-8D68-1BBB90C231C2}">
      <dgm:prSet/>
      <dgm:spPr/>
      <dgm:t>
        <a:bodyPr/>
        <a:lstStyle/>
        <a:p>
          <a:endParaRPr lang="en-US" sz="1800" b="1"/>
        </a:p>
      </dgm:t>
    </dgm:pt>
    <dgm:pt modelId="{9D6060CE-DBBB-4EFC-BF4A-87AE290A6925}" type="sibTrans" cxnId="{62672622-5590-48BA-8D68-1BBB90C231C2}">
      <dgm:prSet/>
      <dgm:spPr/>
      <dgm:t>
        <a:bodyPr/>
        <a:lstStyle/>
        <a:p>
          <a:endParaRPr lang="en-US" sz="1800" b="1"/>
        </a:p>
      </dgm:t>
    </dgm:pt>
    <dgm:pt modelId="{0A5D84F0-F85E-4589-8358-9897F13A8FD3}">
      <dgm:prSet phldrT="[Text]" custT="1"/>
      <dgm:spPr/>
      <dgm:t>
        <a:bodyPr/>
        <a:lstStyle/>
        <a:p>
          <a:r>
            <a:rPr lang="en-US" sz="1000" b="1" dirty="0" smtClean="0"/>
            <a:t>Q2: </a:t>
          </a:r>
          <a:r>
            <a:rPr lang="ru-RU" sz="1000" b="1" dirty="0" smtClean="0"/>
            <a:t>Решение проблем</a:t>
          </a:r>
          <a:endParaRPr lang="en-US" sz="1000" b="1" dirty="0"/>
        </a:p>
      </dgm:t>
    </dgm:pt>
    <dgm:pt modelId="{DAE7EFC8-8598-4D47-8253-DFEB834AF907}" type="parTrans" cxnId="{5D35C1FB-C4C2-4812-8AAA-F0D0BED5EA62}">
      <dgm:prSet/>
      <dgm:spPr/>
      <dgm:t>
        <a:bodyPr/>
        <a:lstStyle/>
        <a:p>
          <a:endParaRPr lang="en-US" sz="1800" b="1"/>
        </a:p>
      </dgm:t>
    </dgm:pt>
    <dgm:pt modelId="{050F9566-645C-4B1F-A483-24EC6B57AA30}" type="sibTrans" cxnId="{5D35C1FB-C4C2-4812-8AAA-F0D0BED5EA62}">
      <dgm:prSet/>
      <dgm:spPr/>
      <dgm:t>
        <a:bodyPr/>
        <a:lstStyle/>
        <a:p>
          <a:endParaRPr lang="en-US" sz="1800" b="1"/>
        </a:p>
      </dgm:t>
    </dgm:pt>
    <dgm:pt modelId="{8A45F98E-88E1-4E7F-9D01-AE28181F0BDA}">
      <dgm:prSet phldrT="[Text]" custT="1"/>
      <dgm:spPr/>
      <dgm:t>
        <a:bodyPr/>
        <a:lstStyle/>
        <a:p>
          <a:r>
            <a:rPr lang="en-US" sz="1000" b="1" dirty="0" smtClean="0"/>
            <a:t>Q3: </a:t>
          </a:r>
          <a:r>
            <a:rPr lang="ru-RU" sz="1000" b="1" dirty="0" smtClean="0"/>
            <a:t>Система показателей</a:t>
          </a:r>
          <a:endParaRPr lang="en-US" sz="1000" b="1" dirty="0"/>
        </a:p>
      </dgm:t>
    </dgm:pt>
    <dgm:pt modelId="{E5AB4A4A-2357-48EE-8025-D57C636ED42A}" type="parTrans" cxnId="{53437EE9-8D3D-4F1E-94E6-CB3876D23430}">
      <dgm:prSet/>
      <dgm:spPr/>
      <dgm:t>
        <a:bodyPr/>
        <a:lstStyle/>
        <a:p>
          <a:endParaRPr lang="en-US" sz="1800" b="1"/>
        </a:p>
      </dgm:t>
    </dgm:pt>
    <dgm:pt modelId="{398E678B-DBE4-4767-A3B6-6DE431435162}" type="sibTrans" cxnId="{53437EE9-8D3D-4F1E-94E6-CB3876D23430}">
      <dgm:prSet/>
      <dgm:spPr/>
      <dgm:t>
        <a:bodyPr/>
        <a:lstStyle/>
        <a:p>
          <a:endParaRPr lang="en-US" sz="1800" b="1"/>
        </a:p>
      </dgm:t>
    </dgm:pt>
    <dgm:pt modelId="{212DDC10-A234-46E0-818D-13A7A1F1605B}">
      <dgm:prSet phldrT="[Text]" custT="1"/>
      <dgm:spPr/>
      <dgm:t>
        <a:bodyPr/>
        <a:lstStyle/>
        <a:p>
          <a:r>
            <a:rPr lang="en-US" sz="1000" b="1" dirty="0" smtClean="0"/>
            <a:t>Q4: </a:t>
          </a:r>
          <a:r>
            <a:rPr lang="ru-RU" sz="1000" b="1" dirty="0" smtClean="0"/>
            <a:t>Стандарты</a:t>
          </a:r>
          <a:endParaRPr lang="en-US" sz="1000" b="1" dirty="0"/>
        </a:p>
      </dgm:t>
    </dgm:pt>
    <dgm:pt modelId="{FB2EF79A-F285-4C9E-96F8-1F124D67D2AF}" type="parTrans" cxnId="{93F8DFDC-6284-469E-A37A-8C2ADE477B1D}">
      <dgm:prSet/>
      <dgm:spPr/>
      <dgm:t>
        <a:bodyPr/>
        <a:lstStyle/>
        <a:p>
          <a:endParaRPr lang="en-US" sz="1800" b="1"/>
        </a:p>
      </dgm:t>
    </dgm:pt>
    <dgm:pt modelId="{8A920BA6-40E4-4901-AC8E-7151CD9A2638}" type="sibTrans" cxnId="{93F8DFDC-6284-469E-A37A-8C2ADE477B1D}">
      <dgm:prSet/>
      <dgm:spPr/>
      <dgm:t>
        <a:bodyPr/>
        <a:lstStyle/>
        <a:p>
          <a:endParaRPr lang="en-US" sz="1800" b="1"/>
        </a:p>
      </dgm:t>
    </dgm:pt>
    <dgm:pt modelId="{AF508327-8C6C-4662-82F5-DEFA3AF97E76}">
      <dgm:prSet phldrT="[Text]" custT="1"/>
      <dgm:spPr/>
      <dgm:t>
        <a:bodyPr/>
        <a:lstStyle/>
        <a:p>
          <a:r>
            <a:rPr lang="en-US" sz="1000" b="1" dirty="0" smtClean="0"/>
            <a:t>Q5: </a:t>
          </a:r>
          <a:r>
            <a:rPr lang="ru-RU" sz="1000" b="1" dirty="0" smtClean="0"/>
            <a:t>Квалификация</a:t>
          </a:r>
          <a:endParaRPr lang="en-US" sz="1000" b="1" dirty="0"/>
        </a:p>
      </dgm:t>
    </dgm:pt>
    <dgm:pt modelId="{0FA9E298-F32C-40F8-A8E3-1641EA85A8B7}" type="parTrans" cxnId="{D13F00B5-6E7D-49C1-89AE-28F36192168D}">
      <dgm:prSet/>
      <dgm:spPr/>
      <dgm:t>
        <a:bodyPr/>
        <a:lstStyle/>
        <a:p>
          <a:endParaRPr lang="en-US" sz="1800" b="1"/>
        </a:p>
      </dgm:t>
    </dgm:pt>
    <dgm:pt modelId="{F906BCB5-F95F-4777-A43E-485F50D080DC}" type="sibTrans" cxnId="{D13F00B5-6E7D-49C1-89AE-28F36192168D}">
      <dgm:prSet/>
      <dgm:spPr/>
      <dgm:t>
        <a:bodyPr/>
        <a:lstStyle/>
        <a:p>
          <a:endParaRPr lang="en-US" sz="1800" b="1"/>
        </a:p>
      </dgm:t>
    </dgm:pt>
    <dgm:pt modelId="{0E9CEC92-6C9D-44BB-A8F8-D821DAA21DC0}">
      <dgm:prSet phldrT="[Text]" custT="1"/>
      <dgm:spPr/>
      <dgm:t>
        <a:bodyPr/>
        <a:lstStyle/>
        <a:p>
          <a:r>
            <a:rPr lang="en-US" sz="1000" b="1" dirty="0" smtClean="0"/>
            <a:t>Q6: </a:t>
          </a:r>
          <a:r>
            <a:rPr lang="ru-RU" sz="1000" b="1" dirty="0" smtClean="0"/>
            <a:t>Управление</a:t>
          </a:r>
          <a:endParaRPr lang="en-US" sz="1000" b="1" dirty="0"/>
        </a:p>
      </dgm:t>
    </dgm:pt>
    <dgm:pt modelId="{E29B8AF4-CB31-47CA-BAB9-F78D83AA27B7}" type="parTrans" cxnId="{BED89C85-6EBD-4DA5-979F-630FD941A380}">
      <dgm:prSet/>
      <dgm:spPr/>
      <dgm:t>
        <a:bodyPr/>
        <a:lstStyle/>
        <a:p>
          <a:endParaRPr lang="en-US" sz="1800" b="1"/>
        </a:p>
      </dgm:t>
    </dgm:pt>
    <dgm:pt modelId="{89EFCAF5-C8CE-4B61-A366-FE8FBB6E920B}" type="sibTrans" cxnId="{BED89C85-6EBD-4DA5-979F-630FD941A380}">
      <dgm:prSet/>
      <dgm:spPr/>
      <dgm:t>
        <a:bodyPr/>
        <a:lstStyle/>
        <a:p>
          <a:endParaRPr lang="en-US" sz="1800" b="1"/>
        </a:p>
      </dgm:t>
    </dgm:pt>
    <dgm:pt modelId="{AEA58BA0-2E13-4746-AF3B-5C9BA59AD89D}" type="pres">
      <dgm:prSet presAssocID="{456C4A58-799A-43F0-A3E8-72A508378DED}" presName="CompostProcess" presStyleCnt="0">
        <dgm:presLayoutVars>
          <dgm:dir/>
          <dgm:resizeHandles val="exact"/>
        </dgm:presLayoutVars>
      </dgm:prSet>
      <dgm:spPr/>
    </dgm:pt>
    <dgm:pt modelId="{F640411E-CA31-4C76-8C13-7DBECB140B8A}" type="pres">
      <dgm:prSet presAssocID="{456C4A58-799A-43F0-A3E8-72A508378DED}" presName="arrow" presStyleLbl="bgShp" presStyleIdx="0" presStyleCnt="1" custLinFactNeighborY="-477"/>
      <dgm:spPr/>
    </dgm:pt>
    <dgm:pt modelId="{4DF49A4C-FE74-4A62-9082-3B6D135EC5D3}" type="pres">
      <dgm:prSet presAssocID="{456C4A58-799A-43F0-A3E8-72A508378DED}" presName="linearProcess" presStyleCnt="0"/>
      <dgm:spPr/>
    </dgm:pt>
    <dgm:pt modelId="{DCFFA5FC-39B3-450E-8E45-6546D57CEF48}" type="pres">
      <dgm:prSet presAssocID="{3CB69AE2-21C8-4E1E-8813-CA0DBA1CC51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DF93-4416-4191-B8B6-6EFA98748C89}" type="pres">
      <dgm:prSet presAssocID="{9D6060CE-DBBB-4EFC-BF4A-87AE290A6925}" presName="sibTrans" presStyleCnt="0"/>
      <dgm:spPr/>
    </dgm:pt>
    <dgm:pt modelId="{5862F127-9E29-4C3F-805E-7F6926F34E7B}" type="pres">
      <dgm:prSet presAssocID="{0A5D84F0-F85E-4589-8358-9897F13A8FD3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C0146-4147-41A3-B55B-B97B2D07C797}" type="pres">
      <dgm:prSet presAssocID="{050F9566-645C-4B1F-A483-24EC6B57AA30}" presName="sibTrans" presStyleCnt="0"/>
      <dgm:spPr/>
    </dgm:pt>
    <dgm:pt modelId="{AB3CDBFE-010F-4FEA-81F4-E8933B902307}" type="pres">
      <dgm:prSet presAssocID="{8A45F98E-88E1-4E7F-9D01-AE28181F0BD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997A8-CF37-4861-966A-091FBF4DA6C7}" type="pres">
      <dgm:prSet presAssocID="{398E678B-DBE4-4767-A3B6-6DE431435162}" presName="sibTrans" presStyleCnt="0"/>
      <dgm:spPr/>
    </dgm:pt>
    <dgm:pt modelId="{C78D9077-4282-464C-9C19-5D90F0D6D858}" type="pres">
      <dgm:prSet presAssocID="{212DDC10-A234-46E0-818D-13A7A1F1605B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A4BF4-7E85-4AA4-BC3F-98DC6A8A71E9}" type="pres">
      <dgm:prSet presAssocID="{8A920BA6-40E4-4901-AC8E-7151CD9A2638}" presName="sibTrans" presStyleCnt="0"/>
      <dgm:spPr/>
    </dgm:pt>
    <dgm:pt modelId="{19872F1F-BECE-459A-A980-2C3080E5954A}" type="pres">
      <dgm:prSet presAssocID="{AF508327-8C6C-4662-82F5-DEFA3AF97E76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3CB51-E66C-4687-8ACF-3C4ED2FD14F6}" type="pres">
      <dgm:prSet presAssocID="{F906BCB5-F95F-4777-A43E-485F50D080DC}" presName="sibTrans" presStyleCnt="0"/>
      <dgm:spPr/>
    </dgm:pt>
    <dgm:pt modelId="{F1E28D0E-2C7A-4B7E-8526-B723A7C82CD9}" type="pres">
      <dgm:prSet presAssocID="{0E9CEC92-6C9D-44BB-A8F8-D821DAA21DC0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3F00B5-6E7D-49C1-89AE-28F36192168D}" srcId="{456C4A58-799A-43F0-A3E8-72A508378DED}" destId="{AF508327-8C6C-4662-82F5-DEFA3AF97E76}" srcOrd="4" destOrd="0" parTransId="{0FA9E298-F32C-40F8-A8E3-1641EA85A8B7}" sibTransId="{F906BCB5-F95F-4777-A43E-485F50D080DC}"/>
    <dgm:cxn modelId="{53437EE9-8D3D-4F1E-94E6-CB3876D23430}" srcId="{456C4A58-799A-43F0-A3E8-72A508378DED}" destId="{8A45F98E-88E1-4E7F-9D01-AE28181F0BDA}" srcOrd="2" destOrd="0" parTransId="{E5AB4A4A-2357-48EE-8025-D57C636ED42A}" sibTransId="{398E678B-DBE4-4767-A3B6-6DE431435162}"/>
    <dgm:cxn modelId="{62672622-5590-48BA-8D68-1BBB90C231C2}" srcId="{456C4A58-799A-43F0-A3E8-72A508378DED}" destId="{3CB69AE2-21C8-4E1E-8813-CA0DBA1CC51C}" srcOrd="0" destOrd="0" parTransId="{111959EE-C727-4362-AD9D-487956FA71E7}" sibTransId="{9D6060CE-DBBB-4EFC-BF4A-87AE290A6925}"/>
    <dgm:cxn modelId="{93F8DFDC-6284-469E-A37A-8C2ADE477B1D}" srcId="{456C4A58-799A-43F0-A3E8-72A508378DED}" destId="{212DDC10-A234-46E0-818D-13A7A1F1605B}" srcOrd="3" destOrd="0" parTransId="{FB2EF79A-F285-4C9E-96F8-1F124D67D2AF}" sibTransId="{8A920BA6-40E4-4901-AC8E-7151CD9A2638}"/>
    <dgm:cxn modelId="{5D35C1FB-C4C2-4812-8AAA-F0D0BED5EA62}" srcId="{456C4A58-799A-43F0-A3E8-72A508378DED}" destId="{0A5D84F0-F85E-4589-8358-9897F13A8FD3}" srcOrd="1" destOrd="0" parTransId="{DAE7EFC8-8598-4D47-8253-DFEB834AF907}" sibTransId="{050F9566-645C-4B1F-A483-24EC6B57AA30}"/>
    <dgm:cxn modelId="{FC146158-DA42-43C6-8BB8-447E7667ABA5}" type="presOf" srcId="{8A45F98E-88E1-4E7F-9D01-AE28181F0BDA}" destId="{AB3CDBFE-010F-4FEA-81F4-E8933B902307}" srcOrd="0" destOrd="0" presId="urn:microsoft.com/office/officeart/2005/8/layout/hProcess9"/>
    <dgm:cxn modelId="{2B9CEDDB-57E2-4CDE-81E8-93FF86EFF6B9}" type="presOf" srcId="{456C4A58-799A-43F0-A3E8-72A508378DED}" destId="{AEA58BA0-2E13-4746-AF3B-5C9BA59AD89D}" srcOrd="0" destOrd="0" presId="urn:microsoft.com/office/officeart/2005/8/layout/hProcess9"/>
    <dgm:cxn modelId="{BED89C85-6EBD-4DA5-979F-630FD941A380}" srcId="{456C4A58-799A-43F0-A3E8-72A508378DED}" destId="{0E9CEC92-6C9D-44BB-A8F8-D821DAA21DC0}" srcOrd="5" destOrd="0" parTransId="{E29B8AF4-CB31-47CA-BAB9-F78D83AA27B7}" sibTransId="{89EFCAF5-C8CE-4B61-A366-FE8FBB6E920B}"/>
    <dgm:cxn modelId="{65E44367-0B59-4FC7-A86E-579DDE34B6C2}" type="presOf" srcId="{0A5D84F0-F85E-4589-8358-9897F13A8FD3}" destId="{5862F127-9E29-4C3F-805E-7F6926F34E7B}" srcOrd="0" destOrd="0" presId="urn:microsoft.com/office/officeart/2005/8/layout/hProcess9"/>
    <dgm:cxn modelId="{016FC06B-6466-479F-BE17-AA38BA3C6D5D}" type="presOf" srcId="{3CB69AE2-21C8-4E1E-8813-CA0DBA1CC51C}" destId="{DCFFA5FC-39B3-450E-8E45-6546D57CEF48}" srcOrd="0" destOrd="0" presId="urn:microsoft.com/office/officeart/2005/8/layout/hProcess9"/>
    <dgm:cxn modelId="{5E7DF5AB-3138-44D5-A673-8778850319BF}" type="presOf" srcId="{AF508327-8C6C-4662-82F5-DEFA3AF97E76}" destId="{19872F1F-BECE-459A-A980-2C3080E5954A}" srcOrd="0" destOrd="0" presId="urn:microsoft.com/office/officeart/2005/8/layout/hProcess9"/>
    <dgm:cxn modelId="{D90E6A76-E269-46F4-9272-12A6C1EFAC1F}" type="presOf" srcId="{212DDC10-A234-46E0-818D-13A7A1F1605B}" destId="{C78D9077-4282-464C-9C19-5D90F0D6D858}" srcOrd="0" destOrd="0" presId="urn:microsoft.com/office/officeart/2005/8/layout/hProcess9"/>
    <dgm:cxn modelId="{034C09FC-1289-46F6-A7E5-9CF0567ABD64}" type="presOf" srcId="{0E9CEC92-6C9D-44BB-A8F8-D821DAA21DC0}" destId="{F1E28D0E-2C7A-4B7E-8526-B723A7C82CD9}" srcOrd="0" destOrd="0" presId="urn:microsoft.com/office/officeart/2005/8/layout/hProcess9"/>
    <dgm:cxn modelId="{0B00A345-AF5D-4303-8929-2C7BCA3F3A56}" type="presParOf" srcId="{AEA58BA0-2E13-4746-AF3B-5C9BA59AD89D}" destId="{F640411E-CA31-4C76-8C13-7DBECB140B8A}" srcOrd="0" destOrd="0" presId="urn:microsoft.com/office/officeart/2005/8/layout/hProcess9"/>
    <dgm:cxn modelId="{F7EC7F25-7546-4494-AE63-B87E697B1A09}" type="presParOf" srcId="{AEA58BA0-2E13-4746-AF3B-5C9BA59AD89D}" destId="{4DF49A4C-FE74-4A62-9082-3B6D135EC5D3}" srcOrd="1" destOrd="0" presId="urn:microsoft.com/office/officeart/2005/8/layout/hProcess9"/>
    <dgm:cxn modelId="{80289613-548C-4886-B93C-4EB311997540}" type="presParOf" srcId="{4DF49A4C-FE74-4A62-9082-3B6D135EC5D3}" destId="{DCFFA5FC-39B3-450E-8E45-6546D57CEF48}" srcOrd="0" destOrd="0" presId="urn:microsoft.com/office/officeart/2005/8/layout/hProcess9"/>
    <dgm:cxn modelId="{5AA35CF0-B1F5-4F70-B349-84CC9B1AED73}" type="presParOf" srcId="{4DF49A4C-FE74-4A62-9082-3B6D135EC5D3}" destId="{595CDF93-4416-4191-B8B6-6EFA98748C89}" srcOrd="1" destOrd="0" presId="urn:microsoft.com/office/officeart/2005/8/layout/hProcess9"/>
    <dgm:cxn modelId="{30A5DE1D-BAC1-45DF-A6BF-7BC5D2CB89FC}" type="presParOf" srcId="{4DF49A4C-FE74-4A62-9082-3B6D135EC5D3}" destId="{5862F127-9E29-4C3F-805E-7F6926F34E7B}" srcOrd="2" destOrd="0" presId="urn:microsoft.com/office/officeart/2005/8/layout/hProcess9"/>
    <dgm:cxn modelId="{7A6A208E-AB1D-4916-A83C-A105DD283F55}" type="presParOf" srcId="{4DF49A4C-FE74-4A62-9082-3B6D135EC5D3}" destId="{A1DC0146-4147-41A3-B55B-B97B2D07C797}" srcOrd="3" destOrd="0" presId="urn:microsoft.com/office/officeart/2005/8/layout/hProcess9"/>
    <dgm:cxn modelId="{FD5D856F-7FE9-4D92-97E5-60956A719676}" type="presParOf" srcId="{4DF49A4C-FE74-4A62-9082-3B6D135EC5D3}" destId="{AB3CDBFE-010F-4FEA-81F4-E8933B902307}" srcOrd="4" destOrd="0" presId="urn:microsoft.com/office/officeart/2005/8/layout/hProcess9"/>
    <dgm:cxn modelId="{E3FA4E2F-DAC3-4592-A2B2-3A4B0E426200}" type="presParOf" srcId="{4DF49A4C-FE74-4A62-9082-3B6D135EC5D3}" destId="{F67997A8-CF37-4861-966A-091FBF4DA6C7}" srcOrd="5" destOrd="0" presId="urn:microsoft.com/office/officeart/2005/8/layout/hProcess9"/>
    <dgm:cxn modelId="{57A25898-CD63-4DBC-84A3-3CB9AD23D828}" type="presParOf" srcId="{4DF49A4C-FE74-4A62-9082-3B6D135EC5D3}" destId="{C78D9077-4282-464C-9C19-5D90F0D6D858}" srcOrd="6" destOrd="0" presId="urn:microsoft.com/office/officeart/2005/8/layout/hProcess9"/>
    <dgm:cxn modelId="{D6983497-5183-4A4A-A4A1-061B1D2101B2}" type="presParOf" srcId="{4DF49A4C-FE74-4A62-9082-3B6D135EC5D3}" destId="{8CAA4BF4-7E85-4AA4-BC3F-98DC6A8A71E9}" srcOrd="7" destOrd="0" presId="urn:microsoft.com/office/officeart/2005/8/layout/hProcess9"/>
    <dgm:cxn modelId="{3292CB17-1255-4949-A462-C3BC8C7E1FA8}" type="presParOf" srcId="{4DF49A4C-FE74-4A62-9082-3B6D135EC5D3}" destId="{19872F1F-BECE-459A-A980-2C3080E5954A}" srcOrd="8" destOrd="0" presId="urn:microsoft.com/office/officeart/2005/8/layout/hProcess9"/>
    <dgm:cxn modelId="{DD392C03-BCA4-4D1C-A3E9-D63FE15CA100}" type="presParOf" srcId="{4DF49A4C-FE74-4A62-9082-3B6D135EC5D3}" destId="{F093CB51-E66C-4687-8ACF-3C4ED2FD14F6}" srcOrd="9" destOrd="0" presId="urn:microsoft.com/office/officeart/2005/8/layout/hProcess9"/>
    <dgm:cxn modelId="{0A36AEB3-A421-4B9F-82B0-656628833F2C}" type="presParOf" srcId="{4DF49A4C-FE74-4A62-9082-3B6D135EC5D3}" destId="{F1E28D0E-2C7A-4B7E-8526-B723A7C82CD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6C4A58-799A-43F0-A3E8-72A508378DE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CB69AE2-21C8-4E1E-8813-CA0DBA1CC51C}">
      <dgm:prSet phldrT="[Text]" custT="1"/>
      <dgm:spPr/>
      <dgm:t>
        <a:bodyPr/>
        <a:lstStyle/>
        <a:p>
          <a:r>
            <a:rPr lang="en-US" sz="1000" b="1" dirty="0" smtClean="0"/>
            <a:t>Q1: </a:t>
          </a:r>
          <a:r>
            <a:rPr lang="ru-RU" sz="1000" b="1" dirty="0" smtClean="0"/>
            <a:t>Обратная связь</a:t>
          </a:r>
          <a:endParaRPr lang="en-US" sz="1000" b="1" dirty="0"/>
        </a:p>
      </dgm:t>
    </dgm:pt>
    <dgm:pt modelId="{111959EE-C727-4362-AD9D-487956FA71E7}" type="parTrans" cxnId="{62672622-5590-48BA-8D68-1BBB90C231C2}">
      <dgm:prSet/>
      <dgm:spPr/>
      <dgm:t>
        <a:bodyPr/>
        <a:lstStyle/>
        <a:p>
          <a:endParaRPr lang="en-US" sz="1800" b="1"/>
        </a:p>
      </dgm:t>
    </dgm:pt>
    <dgm:pt modelId="{9D6060CE-DBBB-4EFC-BF4A-87AE290A6925}" type="sibTrans" cxnId="{62672622-5590-48BA-8D68-1BBB90C231C2}">
      <dgm:prSet/>
      <dgm:spPr/>
      <dgm:t>
        <a:bodyPr/>
        <a:lstStyle/>
        <a:p>
          <a:endParaRPr lang="en-US" sz="1800" b="1"/>
        </a:p>
      </dgm:t>
    </dgm:pt>
    <dgm:pt modelId="{0A5D84F0-F85E-4589-8358-9897F13A8FD3}">
      <dgm:prSet phldrT="[Text]" custT="1"/>
      <dgm:spPr/>
      <dgm:t>
        <a:bodyPr/>
        <a:lstStyle/>
        <a:p>
          <a:r>
            <a:rPr lang="en-US" sz="1000" b="1" dirty="0" smtClean="0"/>
            <a:t>Q2: </a:t>
          </a:r>
          <a:r>
            <a:rPr lang="ru-RU" sz="1000" b="1" dirty="0" smtClean="0"/>
            <a:t>Решение проблем</a:t>
          </a:r>
          <a:endParaRPr lang="en-US" sz="1000" b="1" dirty="0"/>
        </a:p>
      </dgm:t>
    </dgm:pt>
    <dgm:pt modelId="{DAE7EFC8-8598-4D47-8253-DFEB834AF907}" type="parTrans" cxnId="{5D35C1FB-C4C2-4812-8AAA-F0D0BED5EA62}">
      <dgm:prSet/>
      <dgm:spPr/>
      <dgm:t>
        <a:bodyPr/>
        <a:lstStyle/>
        <a:p>
          <a:endParaRPr lang="en-US" sz="1800" b="1"/>
        </a:p>
      </dgm:t>
    </dgm:pt>
    <dgm:pt modelId="{050F9566-645C-4B1F-A483-24EC6B57AA30}" type="sibTrans" cxnId="{5D35C1FB-C4C2-4812-8AAA-F0D0BED5EA62}">
      <dgm:prSet/>
      <dgm:spPr/>
      <dgm:t>
        <a:bodyPr/>
        <a:lstStyle/>
        <a:p>
          <a:endParaRPr lang="en-US" sz="1800" b="1"/>
        </a:p>
      </dgm:t>
    </dgm:pt>
    <dgm:pt modelId="{8A45F98E-88E1-4E7F-9D01-AE28181F0BDA}">
      <dgm:prSet phldrT="[Text]" custT="1"/>
      <dgm:spPr/>
      <dgm:t>
        <a:bodyPr/>
        <a:lstStyle/>
        <a:p>
          <a:r>
            <a:rPr lang="en-US" sz="1000" b="1" dirty="0" smtClean="0"/>
            <a:t>Q3: </a:t>
          </a:r>
          <a:r>
            <a:rPr lang="ru-RU" sz="1000" b="1" dirty="0" smtClean="0"/>
            <a:t>Система показателей</a:t>
          </a:r>
          <a:endParaRPr lang="en-US" sz="1000" b="1" dirty="0"/>
        </a:p>
      </dgm:t>
    </dgm:pt>
    <dgm:pt modelId="{E5AB4A4A-2357-48EE-8025-D57C636ED42A}" type="parTrans" cxnId="{53437EE9-8D3D-4F1E-94E6-CB3876D23430}">
      <dgm:prSet/>
      <dgm:spPr/>
      <dgm:t>
        <a:bodyPr/>
        <a:lstStyle/>
        <a:p>
          <a:endParaRPr lang="en-US" sz="1800" b="1"/>
        </a:p>
      </dgm:t>
    </dgm:pt>
    <dgm:pt modelId="{398E678B-DBE4-4767-A3B6-6DE431435162}" type="sibTrans" cxnId="{53437EE9-8D3D-4F1E-94E6-CB3876D23430}">
      <dgm:prSet/>
      <dgm:spPr/>
      <dgm:t>
        <a:bodyPr/>
        <a:lstStyle/>
        <a:p>
          <a:endParaRPr lang="en-US" sz="1800" b="1"/>
        </a:p>
      </dgm:t>
    </dgm:pt>
    <dgm:pt modelId="{212DDC10-A234-46E0-818D-13A7A1F1605B}">
      <dgm:prSet phldrT="[Text]" custT="1"/>
      <dgm:spPr/>
      <dgm:t>
        <a:bodyPr/>
        <a:lstStyle/>
        <a:p>
          <a:r>
            <a:rPr lang="en-US" sz="1000" b="1" dirty="0" smtClean="0"/>
            <a:t>Q4: </a:t>
          </a:r>
          <a:r>
            <a:rPr lang="ru-RU" sz="1000" b="1" dirty="0" smtClean="0"/>
            <a:t>Стандарты</a:t>
          </a:r>
          <a:endParaRPr lang="en-US" sz="1000" b="1" dirty="0"/>
        </a:p>
      </dgm:t>
    </dgm:pt>
    <dgm:pt modelId="{FB2EF79A-F285-4C9E-96F8-1F124D67D2AF}" type="parTrans" cxnId="{93F8DFDC-6284-469E-A37A-8C2ADE477B1D}">
      <dgm:prSet/>
      <dgm:spPr/>
      <dgm:t>
        <a:bodyPr/>
        <a:lstStyle/>
        <a:p>
          <a:endParaRPr lang="en-US" sz="1800" b="1"/>
        </a:p>
      </dgm:t>
    </dgm:pt>
    <dgm:pt modelId="{8A920BA6-40E4-4901-AC8E-7151CD9A2638}" type="sibTrans" cxnId="{93F8DFDC-6284-469E-A37A-8C2ADE477B1D}">
      <dgm:prSet/>
      <dgm:spPr/>
      <dgm:t>
        <a:bodyPr/>
        <a:lstStyle/>
        <a:p>
          <a:endParaRPr lang="en-US" sz="1800" b="1"/>
        </a:p>
      </dgm:t>
    </dgm:pt>
    <dgm:pt modelId="{AF508327-8C6C-4662-82F5-DEFA3AF97E76}">
      <dgm:prSet phldrT="[Text]" custT="1"/>
      <dgm:spPr/>
      <dgm:t>
        <a:bodyPr/>
        <a:lstStyle/>
        <a:p>
          <a:r>
            <a:rPr lang="en-US" sz="1000" b="1" dirty="0" smtClean="0"/>
            <a:t>Q5: </a:t>
          </a:r>
          <a:r>
            <a:rPr lang="ru-RU" sz="1000" b="1" dirty="0" smtClean="0"/>
            <a:t>Квалификация</a:t>
          </a:r>
          <a:endParaRPr lang="en-US" sz="1000" b="1" dirty="0"/>
        </a:p>
      </dgm:t>
    </dgm:pt>
    <dgm:pt modelId="{0FA9E298-F32C-40F8-A8E3-1641EA85A8B7}" type="parTrans" cxnId="{D13F00B5-6E7D-49C1-89AE-28F36192168D}">
      <dgm:prSet/>
      <dgm:spPr/>
      <dgm:t>
        <a:bodyPr/>
        <a:lstStyle/>
        <a:p>
          <a:endParaRPr lang="en-US" sz="1800" b="1"/>
        </a:p>
      </dgm:t>
    </dgm:pt>
    <dgm:pt modelId="{F906BCB5-F95F-4777-A43E-485F50D080DC}" type="sibTrans" cxnId="{D13F00B5-6E7D-49C1-89AE-28F36192168D}">
      <dgm:prSet/>
      <dgm:spPr/>
      <dgm:t>
        <a:bodyPr/>
        <a:lstStyle/>
        <a:p>
          <a:endParaRPr lang="en-US" sz="1800" b="1"/>
        </a:p>
      </dgm:t>
    </dgm:pt>
    <dgm:pt modelId="{0E9CEC92-6C9D-44BB-A8F8-D821DAA21DC0}">
      <dgm:prSet phldrT="[Text]" custT="1"/>
      <dgm:spPr/>
      <dgm:t>
        <a:bodyPr/>
        <a:lstStyle/>
        <a:p>
          <a:r>
            <a:rPr lang="en-US" sz="1000" b="1" dirty="0" smtClean="0"/>
            <a:t>Q6: </a:t>
          </a:r>
          <a:r>
            <a:rPr lang="ru-RU" sz="1000" b="1" dirty="0" smtClean="0"/>
            <a:t>Управление</a:t>
          </a:r>
          <a:endParaRPr lang="en-US" sz="1000" b="1" dirty="0"/>
        </a:p>
      </dgm:t>
    </dgm:pt>
    <dgm:pt modelId="{E29B8AF4-CB31-47CA-BAB9-F78D83AA27B7}" type="parTrans" cxnId="{BED89C85-6EBD-4DA5-979F-630FD941A380}">
      <dgm:prSet/>
      <dgm:spPr/>
      <dgm:t>
        <a:bodyPr/>
        <a:lstStyle/>
        <a:p>
          <a:endParaRPr lang="en-US" sz="1800" b="1"/>
        </a:p>
      </dgm:t>
    </dgm:pt>
    <dgm:pt modelId="{89EFCAF5-C8CE-4B61-A366-FE8FBB6E920B}" type="sibTrans" cxnId="{BED89C85-6EBD-4DA5-979F-630FD941A380}">
      <dgm:prSet/>
      <dgm:spPr/>
      <dgm:t>
        <a:bodyPr/>
        <a:lstStyle/>
        <a:p>
          <a:endParaRPr lang="en-US" sz="1800" b="1"/>
        </a:p>
      </dgm:t>
    </dgm:pt>
    <dgm:pt modelId="{AEA58BA0-2E13-4746-AF3B-5C9BA59AD89D}" type="pres">
      <dgm:prSet presAssocID="{456C4A58-799A-43F0-A3E8-72A508378DED}" presName="CompostProcess" presStyleCnt="0">
        <dgm:presLayoutVars>
          <dgm:dir/>
          <dgm:resizeHandles val="exact"/>
        </dgm:presLayoutVars>
      </dgm:prSet>
      <dgm:spPr/>
    </dgm:pt>
    <dgm:pt modelId="{F640411E-CA31-4C76-8C13-7DBECB140B8A}" type="pres">
      <dgm:prSet presAssocID="{456C4A58-799A-43F0-A3E8-72A508378DED}" presName="arrow" presStyleLbl="bgShp" presStyleIdx="0" presStyleCnt="1" custLinFactNeighborY="-477"/>
      <dgm:spPr/>
    </dgm:pt>
    <dgm:pt modelId="{4DF49A4C-FE74-4A62-9082-3B6D135EC5D3}" type="pres">
      <dgm:prSet presAssocID="{456C4A58-799A-43F0-A3E8-72A508378DED}" presName="linearProcess" presStyleCnt="0"/>
      <dgm:spPr/>
    </dgm:pt>
    <dgm:pt modelId="{DCFFA5FC-39B3-450E-8E45-6546D57CEF48}" type="pres">
      <dgm:prSet presAssocID="{3CB69AE2-21C8-4E1E-8813-CA0DBA1CC51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DF93-4416-4191-B8B6-6EFA98748C89}" type="pres">
      <dgm:prSet presAssocID="{9D6060CE-DBBB-4EFC-BF4A-87AE290A6925}" presName="sibTrans" presStyleCnt="0"/>
      <dgm:spPr/>
    </dgm:pt>
    <dgm:pt modelId="{5862F127-9E29-4C3F-805E-7F6926F34E7B}" type="pres">
      <dgm:prSet presAssocID="{0A5D84F0-F85E-4589-8358-9897F13A8FD3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C0146-4147-41A3-B55B-B97B2D07C797}" type="pres">
      <dgm:prSet presAssocID="{050F9566-645C-4B1F-A483-24EC6B57AA30}" presName="sibTrans" presStyleCnt="0"/>
      <dgm:spPr/>
    </dgm:pt>
    <dgm:pt modelId="{AB3CDBFE-010F-4FEA-81F4-E8933B902307}" type="pres">
      <dgm:prSet presAssocID="{8A45F98E-88E1-4E7F-9D01-AE28181F0BD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997A8-CF37-4861-966A-091FBF4DA6C7}" type="pres">
      <dgm:prSet presAssocID="{398E678B-DBE4-4767-A3B6-6DE431435162}" presName="sibTrans" presStyleCnt="0"/>
      <dgm:spPr/>
    </dgm:pt>
    <dgm:pt modelId="{C78D9077-4282-464C-9C19-5D90F0D6D858}" type="pres">
      <dgm:prSet presAssocID="{212DDC10-A234-46E0-818D-13A7A1F1605B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A4BF4-7E85-4AA4-BC3F-98DC6A8A71E9}" type="pres">
      <dgm:prSet presAssocID="{8A920BA6-40E4-4901-AC8E-7151CD9A2638}" presName="sibTrans" presStyleCnt="0"/>
      <dgm:spPr/>
    </dgm:pt>
    <dgm:pt modelId="{19872F1F-BECE-459A-A980-2C3080E5954A}" type="pres">
      <dgm:prSet presAssocID="{AF508327-8C6C-4662-82F5-DEFA3AF97E76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3CB51-E66C-4687-8ACF-3C4ED2FD14F6}" type="pres">
      <dgm:prSet presAssocID="{F906BCB5-F95F-4777-A43E-485F50D080DC}" presName="sibTrans" presStyleCnt="0"/>
      <dgm:spPr/>
    </dgm:pt>
    <dgm:pt modelId="{F1E28D0E-2C7A-4B7E-8526-B723A7C82CD9}" type="pres">
      <dgm:prSet presAssocID="{0E9CEC92-6C9D-44BB-A8F8-D821DAA21DC0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48E0A3-84C2-45ED-82A9-CEE72828E889}" type="presOf" srcId="{8A45F98E-88E1-4E7F-9D01-AE28181F0BDA}" destId="{AB3CDBFE-010F-4FEA-81F4-E8933B902307}" srcOrd="0" destOrd="0" presId="urn:microsoft.com/office/officeart/2005/8/layout/hProcess9"/>
    <dgm:cxn modelId="{1DC3F39E-6E54-4323-AC3A-40EE9B7367B7}" type="presOf" srcId="{0E9CEC92-6C9D-44BB-A8F8-D821DAA21DC0}" destId="{F1E28D0E-2C7A-4B7E-8526-B723A7C82CD9}" srcOrd="0" destOrd="0" presId="urn:microsoft.com/office/officeart/2005/8/layout/hProcess9"/>
    <dgm:cxn modelId="{D13F00B5-6E7D-49C1-89AE-28F36192168D}" srcId="{456C4A58-799A-43F0-A3E8-72A508378DED}" destId="{AF508327-8C6C-4662-82F5-DEFA3AF97E76}" srcOrd="4" destOrd="0" parTransId="{0FA9E298-F32C-40F8-A8E3-1641EA85A8B7}" sibTransId="{F906BCB5-F95F-4777-A43E-485F50D080DC}"/>
    <dgm:cxn modelId="{65CA5283-EF04-4DDB-88AC-E1B86EC32CF1}" type="presOf" srcId="{AF508327-8C6C-4662-82F5-DEFA3AF97E76}" destId="{19872F1F-BECE-459A-A980-2C3080E5954A}" srcOrd="0" destOrd="0" presId="urn:microsoft.com/office/officeart/2005/8/layout/hProcess9"/>
    <dgm:cxn modelId="{53437EE9-8D3D-4F1E-94E6-CB3876D23430}" srcId="{456C4A58-799A-43F0-A3E8-72A508378DED}" destId="{8A45F98E-88E1-4E7F-9D01-AE28181F0BDA}" srcOrd="2" destOrd="0" parTransId="{E5AB4A4A-2357-48EE-8025-D57C636ED42A}" sibTransId="{398E678B-DBE4-4767-A3B6-6DE431435162}"/>
    <dgm:cxn modelId="{62672622-5590-48BA-8D68-1BBB90C231C2}" srcId="{456C4A58-799A-43F0-A3E8-72A508378DED}" destId="{3CB69AE2-21C8-4E1E-8813-CA0DBA1CC51C}" srcOrd="0" destOrd="0" parTransId="{111959EE-C727-4362-AD9D-487956FA71E7}" sibTransId="{9D6060CE-DBBB-4EFC-BF4A-87AE290A6925}"/>
    <dgm:cxn modelId="{93F8DFDC-6284-469E-A37A-8C2ADE477B1D}" srcId="{456C4A58-799A-43F0-A3E8-72A508378DED}" destId="{212DDC10-A234-46E0-818D-13A7A1F1605B}" srcOrd="3" destOrd="0" parTransId="{FB2EF79A-F285-4C9E-96F8-1F124D67D2AF}" sibTransId="{8A920BA6-40E4-4901-AC8E-7151CD9A2638}"/>
    <dgm:cxn modelId="{5D35C1FB-C4C2-4812-8AAA-F0D0BED5EA62}" srcId="{456C4A58-799A-43F0-A3E8-72A508378DED}" destId="{0A5D84F0-F85E-4589-8358-9897F13A8FD3}" srcOrd="1" destOrd="0" parTransId="{DAE7EFC8-8598-4D47-8253-DFEB834AF907}" sibTransId="{050F9566-645C-4B1F-A483-24EC6B57AA30}"/>
    <dgm:cxn modelId="{BED89C85-6EBD-4DA5-979F-630FD941A380}" srcId="{456C4A58-799A-43F0-A3E8-72A508378DED}" destId="{0E9CEC92-6C9D-44BB-A8F8-D821DAA21DC0}" srcOrd="5" destOrd="0" parTransId="{E29B8AF4-CB31-47CA-BAB9-F78D83AA27B7}" sibTransId="{89EFCAF5-C8CE-4B61-A366-FE8FBB6E920B}"/>
    <dgm:cxn modelId="{94BECDB5-121D-4450-A9EF-61470247CC9B}" type="presOf" srcId="{0A5D84F0-F85E-4589-8358-9897F13A8FD3}" destId="{5862F127-9E29-4C3F-805E-7F6926F34E7B}" srcOrd="0" destOrd="0" presId="urn:microsoft.com/office/officeart/2005/8/layout/hProcess9"/>
    <dgm:cxn modelId="{3E9C3918-7747-4ED6-BCFA-FD8CC3144589}" type="presOf" srcId="{3CB69AE2-21C8-4E1E-8813-CA0DBA1CC51C}" destId="{DCFFA5FC-39B3-450E-8E45-6546D57CEF48}" srcOrd="0" destOrd="0" presId="urn:microsoft.com/office/officeart/2005/8/layout/hProcess9"/>
    <dgm:cxn modelId="{3BA9965B-C952-4511-B1CE-E690DDB873F1}" type="presOf" srcId="{212DDC10-A234-46E0-818D-13A7A1F1605B}" destId="{C78D9077-4282-464C-9C19-5D90F0D6D858}" srcOrd="0" destOrd="0" presId="urn:microsoft.com/office/officeart/2005/8/layout/hProcess9"/>
    <dgm:cxn modelId="{F8BD4097-6695-40BE-AAFF-FD65427C9A0F}" type="presOf" srcId="{456C4A58-799A-43F0-A3E8-72A508378DED}" destId="{AEA58BA0-2E13-4746-AF3B-5C9BA59AD89D}" srcOrd="0" destOrd="0" presId="urn:microsoft.com/office/officeart/2005/8/layout/hProcess9"/>
    <dgm:cxn modelId="{A3710B84-2505-4E9F-84C7-B5CE6BE14A59}" type="presParOf" srcId="{AEA58BA0-2E13-4746-AF3B-5C9BA59AD89D}" destId="{F640411E-CA31-4C76-8C13-7DBECB140B8A}" srcOrd="0" destOrd="0" presId="urn:microsoft.com/office/officeart/2005/8/layout/hProcess9"/>
    <dgm:cxn modelId="{9B606354-577D-422A-BBAB-833F594C137B}" type="presParOf" srcId="{AEA58BA0-2E13-4746-AF3B-5C9BA59AD89D}" destId="{4DF49A4C-FE74-4A62-9082-3B6D135EC5D3}" srcOrd="1" destOrd="0" presId="urn:microsoft.com/office/officeart/2005/8/layout/hProcess9"/>
    <dgm:cxn modelId="{E1C538E0-861A-4AE7-A4DD-A2D8558EFBE0}" type="presParOf" srcId="{4DF49A4C-FE74-4A62-9082-3B6D135EC5D3}" destId="{DCFFA5FC-39B3-450E-8E45-6546D57CEF48}" srcOrd="0" destOrd="0" presId="urn:microsoft.com/office/officeart/2005/8/layout/hProcess9"/>
    <dgm:cxn modelId="{C01D7EC1-275E-4386-8067-EDAD3362BBE0}" type="presParOf" srcId="{4DF49A4C-FE74-4A62-9082-3B6D135EC5D3}" destId="{595CDF93-4416-4191-B8B6-6EFA98748C89}" srcOrd="1" destOrd="0" presId="urn:microsoft.com/office/officeart/2005/8/layout/hProcess9"/>
    <dgm:cxn modelId="{6531426F-EB3E-4CD3-B9DD-4D10FA0DFE92}" type="presParOf" srcId="{4DF49A4C-FE74-4A62-9082-3B6D135EC5D3}" destId="{5862F127-9E29-4C3F-805E-7F6926F34E7B}" srcOrd="2" destOrd="0" presId="urn:microsoft.com/office/officeart/2005/8/layout/hProcess9"/>
    <dgm:cxn modelId="{AA398913-DF8F-4E83-8330-BB3518C62B14}" type="presParOf" srcId="{4DF49A4C-FE74-4A62-9082-3B6D135EC5D3}" destId="{A1DC0146-4147-41A3-B55B-B97B2D07C797}" srcOrd="3" destOrd="0" presId="urn:microsoft.com/office/officeart/2005/8/layout/hProcess9"/>
    <dgm:cxn modelId="{1AAC261D-DDF5-4998-94DB-951CEBC5FD4F}" type="presParOf" srcId="{4DF49A4C-FE74-4A62-9082-3B6D135EC5D3}" destId="{AB3CDBFE-010F-4FEA-81F4-E8933B902307}" srcOrd="4" destOrd="0" presId="urn:microsoft.com/office/officeart/2005/8/layout/hProcess9"/>
    <dgm:cxn modelId="{4B78DF80-B640-45F7-89EB-6C13BD2B0C36}" type="presParOf" srcId="{4DF49A4C-FE74-4A62-9082-3B6D135EC5D3}" destId="{F67997A8-CF37-4861-966A-091FBF4DA6C7}" srcOrd="5" destOrd="0" presId="urn:microsoft.com/office/officeart/2005/8/layout/hProcess9"/>
    <dgm:cxn modelId="{FF6D91E0-894B-4503-9A9B-4EDBF2982ADE}" type="presParOf" srcId="{4DF49A4C-FE74-4A62-9082-3B6D135EC5D3}" destId="{C78D9077-4282-464C-9C19-5D90F0D6D858}" srcOrd="6" destOrd="0" presId="urn:microsoft.com/office/officeart/2005/8/layout/hProcess9"/>
    <dgm:cxn modelId="{86036BF7-F254-4EE4-83F9-545A9B06ABCD}" type="presParOf" srcId="{4DF49A4C-FE74-4A62-9082-3B6D135EC5D3}" destId="{8CAA4BF4-7E85-4AA4-BC3F-98DC6A8A71E9}" srcOrd="7" destOrd="0" presId="urn:microsoft.com/office/officeart/2005/8/layout/hProcess9"/>
    <dgm:cxn modelId="{6E2CB751-F078-4B8B-9B52-1B5D32F1F2A7}" type="presParOf" srcId="{4DF49A4C-FE74-4A62-9082-3B6D135EC5D3}" destId="{19872F1F-BECE-459A-A980-2C3080E5954A}" srcOrd="8" destOrd="0" presId="urn:microsoft.com/office/officeart/2005/8/layout/hProcess9"/>
    <dgm:cxn modelId="{F3D950FE-FA76-48DF-B72F-AF5118291612}" type="presParOf" srcId="{4DF49A4C-FE74-4A62-9082-3B6D135EC5D3}" destId="{F093CB51-E66C-4687-8ACF-3C4ED2FD14F6}" srcOrd="9" destOrd="0" presId="urn:microsoft.com/office/officeart/2005/8/layout/hProcess9"/>
    <dgm:cxn modelId="{DF8E8E16-92B5-4075-B493-2F2BFA40F75E}" type="presParOf" srcId="{4DF49A4C-FE74-4A62-9082-3B6D135EC5D3}" destId="{F1E28D0E-2C7A-4B7E-8526-B723A7C82CD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4BB0F-0BE3-4B54-A9ED-B07EF90DF76C}">
      <dsp:nvSpPr>
        <dsp:cNvPr id="0" name=""/>
        <dsp:cNvSpPr/>
      </dsp:nvSpPr>
      <dsp:spPr>
        <a:xfrm>
          <a:off x="651124" y="0"/>
          <a:ext cx="7379412" cy="250175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2726A-D659-4881-BEC7-A706AE58529B}">
      <dsp:nvSpPr>
        <dsp:cNvPr id="0" name=""/>
        <dsp:cNvSpPr/>
      </dsp:nvSpPr>
      <dsp:spPr>
        <a:xfrm>
          <a:off x="4239" y="750527"/>
          <a:ext cx="2050025" cy="1000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Политические</a:t>
          </a:r>
          <a:endParaRPr lang="en-US" sz="2200" kern="1200" dirty="0"/>
        </a:p>
      </dsp:txBody>
      <dsp:txXfrm>
        <a:off x="53089" y="799377"/>
        <a:ext cx="1952325" cy="903002"/>
      </dsp:txXfrm>
    </dsp:sp>
    <dsp:sp modelId="{7E3D7EFE-7A46-4998-BB36-FBF98ABC45C0}">
      <dsp:nvSpPr>
        <dsp:cNvPr id="0" name=""/>
        <dsp:cNvSpPr/>
      </dsp:nvSpPr>
      <dsp:spPr>
        <a:xfrm>
          <a:off x="2211958" y="750527"/>
          <a:ext cx="2050025" cy="1000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Наказание</a:t>
          </a:r>
          <a:endParaRPr lang="en-US" sz="2200" kern="1200" dirty="0"/>
        </a:p>
      </dsp:txBody>
      <dsp:txXfrm>
        <a:off x="2260808" y="799377"/>
        <a:ext cx="1952325" cy="903002"/>
      </dsp:txXfrm>
    </dsp:sp>
    <dsp:sp modelId="{89EBCBFC-7C53-4D1C-AA4A-FC33D0A84628}">
      <dsp:nvSpPr>
        <dsp:cNvPr id="0" name=""/>
        <dsp:cNvSpPr/>
      </dsp:nvSpPr>
      <dsp:spPr>
        <a:xfrm>
          <a:off x="4419678" y="750527"/>
          <a:ext cx="2050025" cy="1000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Практические</a:t>
          </a:r>
          <a:endParaRPr lang="en-US" sz="2200" kern="1200" dirty="0"/>
        </a:p>
      </dsp:txBody>
      <dsp:txXfrm>
        <a:off x="4468528" y="799377"/>
        <a:ext cx="1952325" cy="903002"/>
      </dsp:txXfrm>
    </dsp:sp>
    <dsp:sp modelId="{04691A8D-8052-41C6-BE97-7DA081240FDD}">
      <dsp:nvSpPr>
        <dsp:cNvPr id="0" name=""/>
        <dsp:cNvSpPr/>
      </dsp:nvSpPr>
      <dsp:spPr>
        <a:xfrm>
          <a:off x="6627397" y="750527"/>
          <a:ext cx="2050025" cy="1000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Эффективные</a:t>
          </a:r>
          <a:endParaRPr lang="en-US" sz="2200" kern="1200" dirty="0"/>
        </a:p>
      </dsp:txBody>
      <dsp:txXfrm>
        <a:off x="6676247" y="799377"/>
        <a:ext cx="1952325" cy="903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0411E-CA31-4C76-8C13-7DBECB140B8A}">
      <dsp:nvSpPr>
        <dsp:cNvPr id="0" name=""/>
        <dsp:cNvSpPr/>
      </dsp:nvSpPr>
      <dsp:spPr>
        <a:xfrm>
          <a:off x="457199" y="0"/>
          <a:ext cx="5181600" cy="189689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FA5FC-39B3-450E-8E45-6546D57CEF48}">
      <dsp:nvSpPr>
        <dsp:cNvPr id="0" name=""/>
        <dsp:cNvSpPr/>
      </dsp:nvSpPr>
      <dsp:spPr>
        <a:xfrm>
          <a:off x="74" y="569066"/>
          <a:ext cx="892075" cy="758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Q1: </a:t>
          </a:r>
          <a:r>
            <a:rPr lang="ru-RU" sz="1000" b="1" kern="1200" dirty="0" smtClean="0"/>
            <a:t>Обратная связь</a:t>
          </a:r>
          <a:endParaRPr lang="en-US" sz="1000" b="1" kern="1200" dirty="0"/>
        </a:p>
      </dsp:txBody>
      <dsp:txXfrm>
        <a:off x="37113" y="606105"/>
        <a:ext cx="817997" cy="684678"/>
      </dsp:txXfrm>
    </dsp:sp>
    <dsp:sp modelId="{5862F127-9E29-4C3F-805E-7F6926F34E7B}">
      <dsp:nvSpPr>
        <dsp:cNvPr id="0" name=""/>
        <dsp:cNvSpPr/>
      </dsp:nvSpPr>
      <dsp:spPr>
        <a:xfrm>
          <a:off x="1040829" y="569066"/>
          <a:ext cx="892075" cy="758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Q2: </a:t>
          </a:r>
          <a:r>
            <a:rPr lang="ru-RU" sz="1000" b="1" kern="1200" dirty="0" smtClean="0"/>
            <a:t>Решение проблем</a:t>
          </a:r>
          <a:endParaRPr lang="en-US" sz="1000" b="1" kern="1200" dirty="0"/>
        </a:p>
      </dsp:txBody>
      <dsp:txXfrm>
        <a:off x="1077868" y="606105"/>
        <a:ext cx="817997" cy="684678"/>
      </dsp:txXfrm>
    </dsp:sp>
    <dsp:sp modelId="{AB3CDBFE-010F-4FEA-81F4-E8933B902307}">
      <dsp:nvSpPr>
        <dsp:cNvPr id="0" name=""/>
        <dsp:cNvSpPr/>
      </dsp:nvSpPr>
      <dsp:spPr>
        <a:xfrm>
          <a:off x="2081584" y="569066"/>
          <a:ext cx="892075" cy="758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Q3: </a:t>
          </a:r>
          <a:r>
            <a:rPr lang="ru-RU" sz="900" b="1" kern="1200" dirty="0" smtClean="0"/>
            <a:t>Система показателей</a:t>
          </a:r>
          <a:endParaRPr lang="en-US" sz="900" b="1" kern="1200" dirty="0"/>
        </a:p>
      </dsp:txBody>
      <dsp:txXfrm>
        <a:off x="2118623" y="606105"/>
        <a:ext cx="817997" cy="684678"/>
      </dsp:txXfrm>
    </dsp:sp>
    <dsp:sp modelId="{C78D9077-4282-464C-9C19-5D90F0D6D858}">
      <dsp:nvSpPr>
        <dsp:cNvPr id="0" name=""/>
        <dsp:cNvSpPr/>
      </dsp:nvSpPr>
      <dsp:spPr>
        <a:xfrm>
          <a:off x="3122339" y="569066"/>
          <a:ext cx="892075" cy="758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Q4: </a:t>
          </a:r>
          <a:r>
            <a:rPr lang="ru-RU" sz="1000" b="1" kern="1200" dirty="0" smtClean="0"/>
            <a:t>Стандарты</a:t>
          </a:r>
          <a:endParaRPr lang="en-US" sz="1000" b="1" kern="1200" dirty="0"/>
        </a:p>
      </dsp:txBody>
      <dsp:txXfrm>
        <a:off x="3159378" y="606105"/>
        <a:ext cx="817997" cy="684678"/>
      </dsp:txXfrm>
    </dsp:sp>
    <dsp:sp modelId="{19872F1F-BECE-459A-A980-2C3080E5954A}">
      <dsp:nvSpPr>
        <dsp:cNvPr id="0" name=""/>
        <dsp:cNvSpPr/>
      </dsp:nvSpPr>
      <dsp:spPr>
        <a:xfrm>
          <a:off x="4163094" y="569066"/>
          <a:ext cx="892075" cy="758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Q5: </a:t>
          </a:r>
          <a:r>
            <a:rPr lang="ru-RU" sz="1000" b="1" kern="1200" dirty="0" smtClean="0"/>
            <a:t>Квалификация</a:t>
          </a:r>
          <a:endParaRPr lang="en-US" sz="1000" b="1" kern="1200" dirty="0"/>
        </a:p>
      </dsp:txBody>
      <dsp:txXfrm>
        <a:off x="4200133" y="606105"/>
        <a:ext cx="817997" cy="684678"/>
      </dsp:txXfrm>
    </dsp:sp>
    <dsp:sp modelId="{F1E28D0E-2C7A-4B7E-8526-B723A7C82CD9}">
      <dsp:nvSpPr>
        <dsp:cNvPr id="0" name=""/>
        <dsp:cNvSpPr/>
      </dsp:nvSpPr>
      <dsp:spPr>
        <a:xfrm>
          <a:off x="5203849" y="569066"/>
          <a:ext cx="892075" cy="758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Q6: </a:t>
          </a:r>
          <a:r>
            <a:rPr lang="ru-RU" sz="900" b="1" kern="1200" dirty="0" smtClean="0"/>
            <a:t>Управление</a:t>
          </a:r>
          <a:endParaRPr lang="en-US" sz="900" b="1" kern="1200" dirty="0"/>
        </a:p>
      </dsp:txBody>
      <dsp:txXfrm>
        <a:off x="5240888" y="606105"/>
        <a:ext cx="817997" cy="684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0411E-CA31-4C76-8C13-7DBECB140B8A}">
      <dsp:nvSpPr>
        <dsp:cNvPr id="0" name=""/>
        <dsp:cNvSpPr/>
      </dsp:nvSpPr>
      <dsp:spPr>
        <a:xfrm>
          <a:off x="457199" y="0"/>
          <a:ext cx="5181600" cy="189689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FA5FC-39B3-450E-8E45-6546D57CEF48}">
      <dsp:nvSpPr>
        <dsp:cNvPr id="0" name=""/>
        <dsp:cNvSpPr/>
      </dsp:nvSpPr>
      <dsp:spPr>
        <a:xfrm>
          <a:off x="74" y="569066"/>
          <a:ext cx="892075" cy="758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Q1: </a:t>
          </a:r>
          <a:r>
            <a:rPr lang="ru-RU" sz="1000" b="1" kern="1200" dirty="0" smtClean="0"/>
            <a:t>Обратная связь</a:t>
          </a:r>
          <a:endParaRPr lang="en-US" sz="1000" b="1" kern="1200" dirty="0"/>
        </a:p>
      </dsp:txBody>
      <dsp:txXfrm>
        <a:off x="37113" y="606105"/>
        <a:ext cx="817997" cy="684678"/>
      </dsp:txXfrm>
    </dsp:sp>
    <dsp:sp modelId="{5862F127-9E29-4C3F-805E-7F6926F34E7B}">
      <dsp:nvSpPr>
        <dsp:cNvPr id="0" name=""/>
        <dsp:cNvSpPr/>
      </dsp:nvSpPr>
      <dsp:spPr>
        <a:xfrm>
          <a:off x="1040829" y="569066"/>
          <a:ext cx="892075" cy="758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Q2: </a:t>
          </a:r>
          <a:r>
            <a:rPr lang="ru-RU" sz="1000" b="1" kern="1200" dirty="0" smtClean="0"/>
            <a:t>Решение проблем</a:t>
          </a:r>
          <a:endParaRPr lang="en-US" sz="1000" b="1" kern="1200" dirty="0"/>
        </a:p>
      </dsp:txBody>
      <dsp:txXfrm>
        <a:off x="1077868" y="606105"/>
        <a:ext cx="817997" cy="684678"/>
      </dsp:txXfrm>
    </dsp:sp>
    <dsp:sp modelId="{AB3CDBFE-010F-4FEA-81F4-E8933B902307}">
      <dsp:nvSpPr>
        <dsp:cNvPr id="0" name=""/>
        <dsp:cNvSpPr/>
      </dsp:nvSpPr>
      <dsp:spPr>
        <a:xfrm>
          <a:off x="2081584" y="569066"/>
          <a:ext cx="892075" cy="758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Q3: </a:t>
          </a:r>
          <a:r>
            <a:rPr lang="ru-RU" sz="1000" b="1" kern="1200" dirty="0" smtClean="0"/>
            <a:t>Система показателей</a:t>
          </a:r>
          <a:endParaRPr lang="en-US" sz="1000" b="1" kern="1200" dirty="0"/>
        </a:p>
      </dsp:txBody>
      <dsp:txXfrm>
        <a:off x="2118623" y="606105"/>
        <a:ext cx="817997" cy="684678"/>
      </dsp:txXfrm>
    </dsp:sp>
    <dsp:sp modelId="{C78D9077-4282-464C-9C19-5D90F0D6D858}">
      <dsp:nvSpPr>
        <dsp:cNvPr id="0" name=""/>
        <dsp:cNvSpPr/>
      </dsp:nvSpPr>
      <dsp:spPr>
        <a:xfrm>
          <a:off x="3122339" y="569066"/>
          <a:ext cx="892075" cy="758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Q4: </a:t>
          </a:r>
          <a:r>
            <a:rPr lang="ru-RU" sz="1000" b="1" kern="1200" dirty="0" smtClean="0"/>
            <a:t>Стандарты</a:t>
          </a:r>
          <a:endParaRPr lang="en-US" sz="1000" b="1" kern="1200" dirty="0"/>
        </a:p>
      </dsp:txBody>
      <dsp:txXfrm>
        <a:off x="3159378" y="606105"/>
        <a:ext cx="817997" cy="684678"/>
      </dsp:txXfrm>
    </dsp:sp>
    <dsp:sp modelId="{19872F1F-BECE-459A-A980-2C3080E5954A}">
      <dsp:nvSpPr>
        <dsp:cNvPr id="0" name=""/>
        <dsp:cNvSpPr/>
      </dsp:nvSpPr>
      <dsp:spPr>
        <a:xfrm>
          <a:off x="4163094" y="569066"/>
          <a:ext cx="892075" cy="758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Q5: </a:t>
          </a:r>
          <a:r>
            <a:rPr lang="ru-RU" sz="1000" b="1" kern="1200" dirty="0" smtClean="0"/>
            <a:t>Квалификация</a:t>
          </a:r>
          <a:endParaRPr lang="en-US" sz="1000" b="1" kern="1200" dirty="0"/>
        </a:p>
      </dsp:txBody>
      <dsp:txXfrm>
        <a:off x="4200133" y="606105"/>
        <a:ext cx="817997" cy="684678"/>
      </dsp:txXfrm>
    </dsp:sp>
    <dsp:sp modelId="{F1E28D0E-2C7A-4B7E-8526-B723A7C82CD9}">
      <dsp:nvSpPr>
        <dsp:cNvPr id="0" name=""/>
        <dsp:cNvSpPr/>
      </dsp:nvSpPr>
      <dsp:spPr>
        <a:xfrm>
          <a:off x="5203849" y="569066"/>
          <a:ext cx="892075" cy="758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Q6: </a:t>
          </a:r>
          <a:r>
            <a:rPr lang="ru-RU" sz="1000" b="1" kern="1200" dirty="0" smtClean="0"/>
            <a:t>Управление</a:t>
          </a:r>
          <a:endParaRPr lang="en-US" sz="1000" b="1" kern="1200" dirty="0"/>
        </a:p>
      </dsp:txBody>
      <dsp:txXfrm>
        <a:off x="5240888" y="606105"/>
        <a:ext cx="817997" cy="684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0411E-CA31-4C76-8C13-7DBECB140B8A}">
      <dsp:nvSpPr>
        <dsp:cNvPr id="0" name=""/>
        <dsp:cNvSpPr/>
      </dsp:nvSpPr>
      <dsp:spPr>
        <a:xfrm>
          <a:off x="457199" y="0"/>
          <a:ext cx="5181600" cy="177601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FA5FC-39B3-450E-8E45-6546D57CEF48}">
      <dsp:nvSpPr>
        <dsp:cNvPr id="0" name=""/>
        <dsp:cNvSpPr/>
      </dsp:nvSpPr>
      <dsp:spPr>
        <a:xfrm>
          <a:off x="74" y="532803"/>
          <a:ext cx="892075" cy="710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Q1: </a:t>
          </a:r>
          <a:r>
            <a:rPr lang="ru-RU" sz="1000" b="1" kern="1200" dirty="0" smtClean="0"/>
            <a:t>Обратная связь</a:t>
          </a:r>
          <a:endParaRPr lang="en-US" sz="1000" b="1" kern="1200" dirty="0"/>
        </a:p>
      </dsp:txBody>
      <dsp:txXfrm>
        <a:off x="34753" y="567482"/>
        <a:ext cx="822717" cy="641046"/>
      </dsp:txXfrm>
    </dsp:sp>
    <dsp:sp modelId="{5862F127-9E29-4C3F-805E-7F6926F34E7B}">
      <dsp:nvSpPr>
        <dsp:cNvPr id="0" name=""/>
        <dsp:cNvSpPr/>
      </dsp:nvSpPr>
      <dsp:spPr>
        <a:xfrm>
          <a:off x="1040829" y="532803"/>
          <a:ext cx="892075" cy="710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Q2: </a:t>
          </a:r>
          <a:r>
            <a:rPr lang="ru-RU" sz="1000" b="1" kern="1200" dirty="0" smtClean="0"/>
            <a:t>Решение проблем</a:t>
          </a:r>
          <a:endParaRPr lang="en-US" sz="1000" b="1" kern="1200" dirty="0"/>
        </a:p>
      </dsp:txBody>
      <dsp:txXfrm>
        <a:off x="1075508" y="567482"/>
        <a:ext cx="822717" cy="641046"/>
      </dsp:txXfrm>
    </dsp:sp>
    <dsp:sp modelId="{AB3CDBFE-010F-4FEA-81F4-E8933B902307}">
      <dsp:nvSpPr>
        <dsp:cNvPr id="0" name=""/>
        <dsp:cNvSpPr/>
      </dsp:nvSpPr>
      <dsp:spPr>
        <a:xfrm>
          <a:off x="2081584" y="532803"/>
          <a:ext cx="892075" cy="710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Q3: </a:t>
          </a:r>
          <a:r>
            <a:rPr lang="ru-RU" sz="1000" b="1" kern="1200" dirty="0" smtClean="0"/>
            <a:t>Система показателей</a:t>
          </a:r>
          <a:endParaRPr lang="en-US" sz="1000" b="1" kern="1200" dirty="0"/>
        </a:p>
      </dsp:txBody>
      <dsp:txXfrm>
        <a:off x="2116263" y="567482"/>
        <a:ext cx="822717" cy="641046"/>
      </dsp:txXfrm>
    </dsp:sp>
    <dsp:sp modelId="{C78D9077-4282-464C-9C19-5D90F0D6D858}">
      <dsp:nvSpPr>
        <dsp:cNvPr id="0" name=""/>
        <dsp:cNvSpPr/>
      </dsp:nvSpPr>
      <dsp:spPr>
        <a:xfrm>
          <a:off x="3122339" y="532803"/>
          <a:ext cx="892075" cy="710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Q4: </a:t>
          </a:r>
          <a:r>
            <a:rPr lang="ru-RU" sz="1000" b="1" kern="1200" dirty="0" smtClean="0"/>
            <a:t>Стандарты</a:t>
          </a:r>
          <a:endParaRPr lang="en-US" sz="1000" b="1" kern="1200" dirty="0"/>
        </a:p>
      </dsp:txBody>
      <dsp:txXfrm>
        <a:off x="3157018" y="567482"/>
        <a:ext cx="822717" cy="641046"/>
      </dsp:txXfrm>
    </dsp:sp>
    <dsp:sp modelId="{19872F1F-BECE-459A-A980-2C3080E5954A}">
      <dsp:nvSpPr>
        <dsp:cNvPr id="0" name=""/>
        <dsp:cNvSpPr/>
      </dsp:nvSpPr>
      <dsp:spPr>
        <a:xfrm>
          <a:off x="4163094" y="532803"/>
          <a:ext cx="892075" cy="710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Q5: </a:t>
          </a:r>
          <a:r>
            <a:rPr lang="ru-RU" sz="1000" b="1" kern="1200" dirty="0" smtClean="0"/>
            <a:t>Квалификация</a:t>
          </a:r>
          <a:endParaRPr lang="en-US" sz="1000" b="1" kern="1200" dirty="0"/>
        </a:p>
      </dsp:txBody>
      <dsp:txXfrm>
        <a:off x="4197773" y="567482"/>
        <a:ext cx="822717" cy="641046"/>
      </dsp:txXfrm>
    </dsp:sp>
    <dsp:sp modelId="{F1E28D0E-2C7A-4B7E-8526-B723A7C82CD9}">
      <dsp:nvSpPr>
        <dsp:cNvPr id="0" name=""/>
        <dsp:cNvSpPr/>
      </dsp:nvSpPr>
      <dsp:spPr>
        <a:xfrm>
          <a:off x="5203849" y="532803"/>
          <a:ext cx="892075" cy="710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Q6: </a:t>
          </a:r>
          <a:r>
            <a:rPr lang="ru-RU" sz="1000" b="1" kern="1200" dirty="0" smtClean="0"/>
            <a:t>Управление</a:t>
          </a:r>
          <a:endParaRPr lang="en-US" sz="1000" b="1" kern="1200" dirty="0"/>
        </a:p>
      </dsp:txBody>
      <dsp:txXfrm>
        <a:off x="5238528" y="567482"/>
        <a:ext cx="822717" cy="641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AF23D3-7B28-4813-90E1-C017019D5973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C8289F-565E-4F89-BD97-7F375E211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8DFE6A-3DD7-4080-A7D0-A8D5AD745A97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6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0151-0E09-4351-A1DE-F50B9BB9F610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06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F030-7527-4863-8C5A-1DB248DC219B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87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0151-0E09-4351-A1DE-F50B9BB9F610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3791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930" y="4861442"/>
            <a:ext cx="5679440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1408A-72B6-434F-805C-BE22573509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45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930" y="4861442"/>
            <a:ext cx="5679440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1408A-72B6-434F-805C-BE22573509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2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+</a:t>
            </a:r>
          </a:p>
          <a:p>
            <a:endParaRPr lang="ru-RU" dirty="0" smtClean="0"/>
          </a:p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8289F-565E-4F89-BD97-7F375E21174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4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537C-ABB2-4A43-8E2B-8535BFD2DD60}" type="datetime1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Стюхин Дмитрий Александрович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A8F9-BDD0-4D17-B394-2ADB3B181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9964-D34D-4801-95B9-B5BE14863D26}" type="datetime1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Стюхин Дмитрий Александрович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B689-331A-43DD-9358-A17A70221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4625-DB07-48F5-8CD9-4188188A3220}" type="datetime1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Стюхин Дмитрий Александрович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848AA-E69E-44EF-80B3-20B1BDC3B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6CCBC-475A-4447-B6C4-D86E362B6500}" type="datetime1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Стюхин Дмитрий Александрович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8287-1278-4A50-9E8B-68EB562F9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3AD47-42C7-480B-813B-259396D4FEE8}" type="datetime1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Стюхин Дмитрий Александрович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3F5E-8806-4336-8D80-6232C63D5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7FBDF-CE72-449E-8110-9D2CBF79F4F2}" type="datetime1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Стюхин Дмитрий Александрович</a:t>
            </a: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1C33-ACF2-45CE-8714-BF927C759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2C61-A17B-4461-AD28-E6961BBD358B}" type="datetime1">
              <a:rPr lang="ru-RU" smtClean="0"/>
              <a:t>08.02.2018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Стюхин Дмитрий Александрович</a:t>
            </a: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558E3-5309-469A-88FB-4E61AD9BF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5D06-69DE-45EC-A4AA-9B09EBC7C221}" type="datetime1">
              <a:rPr lang="ru-RU" smtClean="0"/>
              <a:t>08.02.2018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Стюхин Дмитрий Александрович</a:t>
            </a: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90818-B6F2-4430-8E36-18A71DB3C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1E05-FAE0-45DB-B8F7-E4F5F2005599}" type="datetime1">
              <a:rPr lang="ru-RU" smtClean="0"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Стюхин Дмитрий Александрович</a:t>
            </a: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CDBB-241C-431D-B79F-2E40078F1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1936-29D0-436E-9808-C0BBC6B168CC}" type="datetime1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Стюхин Дмитрий Александрович</a:t>
            </a: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7A30D-5C32-4722-87C9-87E1BD31C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A9D93-ADEB-46DA-B8BE-95A9DB7A92FD}" type="datetime1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Стюхин Дмитрий Александрович</a:t>
            </a: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80F0-339C-412D-B4C7-B69ECBEA5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0A66215-9261-41F4-AF74-C0A15DF0A654}" type="datetime1">
              <a:rPr lang="ru-RU" smtClean="0"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Стюхин Дмитрий Александрович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9F65C3F-5B8B-464F-9D70-0AADD7C99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5.png"/><Relationship Id="rId4" Type="http://schemas.openxmlformats.org/officeDocument/2006/relationships/diagramData" Target="../diagrams/data1.xml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microsoft.com/office/2007/relationships/diagramDrawing" Target="../diagrams/drawing4.xml"/><Relationship Id="rId3" Type="http://schemas.openxmlformats.org/officeDocument/2006/relationships/image" Target="../media/image69.jpeg"/><Relationship Id="rId7" Type="http://schemas.openxmlformats.org/officeDocument/2006/relationships/image" Target="../media/image71.jpeg"/><Relationship Id="rId12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0.jpe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68.emf"/><Relationship Id="rId10" Type="http://schemas.openxmlformats.org/officeDocument/2006/relationships/diagramLayout" Target="../diagrams/layout4.xml"/><Relationship Id="rId4" Type="http://schemas.openxmlformats.org/officeDocument/2006/relationships/oleObject" Target="../embeddings/oleObject1.bin"/><Relationship Id="rId9" Type="http://schemas.openxmlformats.org/officeDocument/2006/relationships/diagramData" Target="../diagrams/data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2.png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6" Type="http://schemas.openxmlformats.org/officeDocument/2006/relationships/image" Target="../media/image9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8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emf"/><Relationship Id="rId18" Type="http://schemas.openxmlformats.org/officeDocument/2006/relationships/image" Target="../media/image36.jpeg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17" Type="http://schemas.openxmlformats.org/officeDocument/2006/relationships/image" Target="../media/image35.emf"/><Relationship Id="rId2" Type="http://schemas.openxmlformats.org/officeDocument/2006/relationships/image" Target="../media/image20.emf"/><Relationship Id="rId16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5" Type="http://schemas.openxmlformats.org/officeDocument/2006/relationships/image" Target="../media/image3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3813" y="1268413"/>
            <a:ext cx="9144000" cy="2519362"/>
          </a:xfrm>
        </p:spPr>
        <p:txBody>
          <a:bodyPr anchor="ctr"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3200" dirty="0" smtClean="0">
                <a:solidFill>
                  <a:schemeClr val="accent1"/>
                </a:solidFill>
              </a:rPr>
              <a:t> Методология </a:t>
            </a:r>
            <a:br>
              <a:rPr lang="ru-RU" altLang="ru-RU" sz="3200" dirty="0" smtClean="0">
                <a:solidFill>
                  <a:schemeClr val="accent1"/>
                </a:solidFill>
              </a:rPr>
            </a:br>
            <a:r>
              <a:rPr lang="ru-RU" altLang="ru-RU" sz="3200" dirty="0" smtClean="0">
                <a:solidFill>
                  <a:schemeClr val="accent1"/>
                </a:solidFill>
              </a:rPr>
              <a:t>решения проблем качества на </a:t>
            </a:r>
            <a:r>
              <a:rPr lang="ru-RU" altLang="ru-RU" sz="3200" dirty="0" err="1" smtClean="0">
                <a:solidFill>
                  <a:schemeClr val="accent1"/>
                </a:solidFill>
              </a:rPr>
              <a:t>Аэрбас</a:t>
            </a:r>
            <a:r>
              <a:rPr lang="ru-RU" altLang="ru-RU" sz="3200" dirty="0" smtClean="0">
                <a:solidFill>
                  <a:schemeClr val="accent1"/>
                </a:solidFill>
              </a:rPr>
              <a:t> </a:t>
            </a:r>
            <a:br>
              <a:rPr lang="ru-RU" altLang="ru-RU" sz="3200" dirty="0" smtClean="0">
                <a:solidFill>
                  <a:schemeClr val="accent1"/>
                </a:solidFill>
              </a:rPr>
            </a:br>
            <a:r>
              <a:rPr lang="ru-RU" altLang="ru-RU" sz="3200" dirty="0" smtClean="0">
                <a:solidFill>
                  <a:schemeClr val="accent1"/>
                </a:solidFill>
              </a:rPr>
              <a:t>(инжиниринговый центр в </a:t>
            </a:r>
            <a:r>
              <a:rPr lang="ru-RU" altLang="ru-RU" sz="3200" dirty="0" err="1" smtClean="0">
                <a:solidFill>
                  <a:schemeClr val="accent1"/>
                </a:solidFill>
              </a:rPr>
              <a:t>россии</a:t>
            </a:r>
            <a:r>
              <a:rPr lang="ru-RU" altLang="ru-RU" sz="3200" dirty="0" smtClean="0">
                <a:solidFill>
                  <a:schemeClr val="accent1"/>
                </a:solidFill>
              </a:rPr>
              <a:t>). </a:t>
            </a:r>
            <a:br>
              <a:rPr lang="ru-RU" altLang="ru-RU" sz="3200" dirty="0" smtClean="0">
                <a:solidFill>
                  <a:schemeClr val="accent1"/>
                </a:solidFill>
              </a:rPr>
            </a:br>
            <a:r>
              <a:rPr lang="ru-RU" altLang="ru-RU" sz="3200" dirty="0" smtClean="0">
                <a:solidFill>
                  <a:schemeClr val="accent1"/>
                </a:solidFill>
              </a:rPr>
              <a:t>Взгляд аудитора</a:t>
            </a:r>
          </a:p>
        </p:txBody>
      </p:sp>
    </p:spTree>
    <p:extLst>
      <p:ext uri="{BB962C8B-B14F-4D97-AF65-F5344CB8AC3E}">
        <p14:creationId xmlns:p14="http://schemas.microsoft.com/office/powerpoint/2010/main" val="2503303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03" y="-27089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SQCDP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Техн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Директора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7" y="675617"/>
            <a:ext cx="4386079" cy="321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22" y="2603624"/>
            <a:ext cx="6930881" cy="1659802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8777" y="1970842"/>
            <a:ext cx="4386079" cy="186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7" idx="1"/>
          </p:cNvCxnSpPr>
          <p:nvPr/>
        </p:nvCxnSpPr>
        <p:spPr>
          <a:xfrm>
            <a:off x="88777" y="2064058"/>
            <a:ext cx="1651245" cy="2199368"/>
          </a:xfrm>
          <a:prstGeom prst="line">
            <a:avLst/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74856" y="1970842"/>
            <a:ext cx="4196047" cy="632782"/>
          </a:xfrm>
          <a:prstGeom prst="line">
            <a:avLst/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4273" y="4337312"/>
            <a:ext cx="8847683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Раз в неделю - обсуждение отклонений по: моральному климату, качеству, освоенному объему /затраты, поставка в срок, ресурсы.</a:t>
            </a:r>
          </a:p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Периодически – оценка трендов.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/>
          <a:stretch>
            <a:fillRect/>
          </a:stretch>
        </p:blipFill>
        <p:spPr bwMode="auto">
          <a:xfrm>
            <a:off x="362577" y="5270500"/>
            <a:ext cx="5527977" cy="119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271994" y="5703057"/>
            <a:ext cx="251644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Регистрация отклонений.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>
            <a:off x="5350374" y="5846173"/>
            <a:ext cx="921620" cy="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B74AF7-44EB-4FA6-AB8E-B232663CC0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5" y="702417"/>
            <a:ext cx="4467895" cy="163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40"/>
            <a:ext cx="8311081" cy="5880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Карта потока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2" y="1673355"/>
            <a:ext cx="7139276" cy="2371422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494638" y="1222218"/>
            <a:ext cx="4886060" cy="413181"/>
          </a:xfrm>
          <a:prstGeom prst="line">
            <a:avLst/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77362" y="1222218"/>
            <a:ext cx="164060" cy="451137"/>
          </a:xfrm>
          <a:prstGeom prst="line">
            <a:avLst/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228805" y="4166113"/>
            <a:ext cx="2868296" cy="8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Техническая Проверка внутри команды</a:t>
            </a:r>
          </a:p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Цель = 98% (поставка с первого раза)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V="1">
            <a:off x="3662953" y="3159659"/>
            <a:ext cx="936207" cy="1006454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196658" y="4166113"/>
            <a:ext cx="3558012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Формальная проверка независимой командой</a:t>
            </a:r>
          </a:p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Цель внутри команды проекта = </a:t>
            </a:r>
            <a:r>
              <a:rPr lang="ru-RU" sz="1400" b="1" dirty="0">
                <a:solidFill>
                  <a:schemeClr val="tx2"/>
                </a:solidFill>
              </a:rPr>
              <a:t>85</a:t>
            </a:r>
            <a:r>
              <a:rPr lang="ru-RU" sz="1400" b="1" dirty="0" smtClean="0">
                <a:solidFill>
                  <a:schemeClr val="tx2"/>
                </a:solidFill>
              </a:rPr>
              <a:t>%</a:t>
            </a:r>
          </a:p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dirty="0">
                <a:solidFill>
                  <a:schemeClr val="tx2"/>
                </a:solidFill>
              </a:rPr>
              <a:t>Цель </a:t>
            </a:r>
            <a:r>
              <a:rPr lang="ru-RU" sz="1400" b="1" dirty="0" smtClean="0">
                <a:solidFill>
                  <a:schemeClr val="tx2"/>
                </a:solidFill>
              </a:rPr>
              <a:t>вне </a:t>
            </a:r>
            <a:r>
              <a:rPr lang="ru-RU" sz="1400" b="1" dirty="0">
                <a:solidFill>
                  <a:schemeClr val="tx2"/>
                </a:solidFill>
              </a:rPr>
              <a:t>команды проекта</a:t>
            </a:r>
            <a:r>
              <a:rPr lang="ru-RU" sz="1400" b="1" i="0" dirty="0" smtClean="0">
                <a:solidFill>
                  <a:schemeClr val="tx2"/>
                </a:solidFill>
              </a:rPr>
              <a:t> = </a:t>
            </a:r>
            <a:r>
              <a:rPr lang="ru-RU" sz="1400" b="1" dirty="0">
                <a:solidFill>
                  <a:schemeClr val="tx2"/>
                </a:solidFill>
              </a:rPr>
              <a:t>98%</a:t>
            </a:r>
            <a:endParaRPr lang="ru-RU" sz="1400" b="1" i="0" dirty="0" smtClean="0">
              <a:solidFill>
                <a:schemeClr val="tx2"/>
              </a:solidFill>
            </a:endParaRPr>
          </a:p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(</a:t>
            </a:r>
            <a:r>
              <a:rPr lang="ru-RU" sz="1400" b="1" dirty="0">
                <a:solidFill>
                  <a:schemeClr val="tx2"/>
                </a:solidFill>
              </a:rPr>
              <a:t>поставка с первого раза</a:t>
            </a:r>
            <a:r>
              <a:rPr lang="ru-RU" sz="1400" b="1" dirty="0" smtClean="0">
                <a:solidFill>
                  <a:schemeClr val="tx2"/>
                </a:solidFill>
              </a:rPr>
              <a:t>)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H="1" flipV="1">
            <a:off x="5196658" y="3159659"/>
            <a:ext cx="1779006" cy="1006454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01263" y="4166113"/>
            <a:ext cx="212754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Стандарты / инструкции команды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53897" y="3585172"/>
            <a:ext cx="1239925" cy="586227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8" idx="2"/>
          </p:cNvCxnSpPr>
          <p:nvPr/>
        </p:nvCxnSpPr>
        <p:spPr>
          <a:xfrm flipH="1">
            <a:off x="5553881" y="1133586"/>
            <a:ext cx="1208498" cy="1003626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5533339" y="847354"/>
            <a:ext cx="2458079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Регистрация отклонений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1878822" y="5481585"/>
            <a:ext cx="2664314" cy="31763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85%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663953" y="5438272"/>
            <a:ext cx="1303683" cy="404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Формальная</a:t>
            </a:r>
            <a:r>
              <a:rPr lang="ru-RU" sz="1400" b="1" dirty="0" smtClean="0"/>
              <a:t> проверка</a:t>
            </a:r>
            <a:endParaRPr lang="en-US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3074964" y="5991721"/>
            <a:ext cx="1303683" cy="404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Техническая проверка</a:t>
            </a:r>
            <a:endParaRPr lang="en-US" dirty="0"/>
          </a:p>
        </p:txBody>
      </p:sp>
      <p:sp>
        <p:nvSpPr>
          <p:cNvPr id="34" name="Pentagon 33"/>
          <p:cNvSpPr/>
          <p:nvPr/>
        </p:nvSpPr>
        <p:spPr>
          <a:xfrm>
            <a:off x="6140929" y="5481585"/>
            <a:ext cx="1135759" cy="31763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98%</a:t>
            </a:r>
            <a:endParaRPr lang="en-US" dirty="0"/>
          </a:p>
        </p:txBody>
      </p:sp>
      <p:sp>
        <p:nvSpPr>
          <p:cNvPr id="35" name="Pentagon 34"/>
          <p:cNvSpPr/>
          <p:nvPr/>
        </p:nvSpPr>
        <p:spPr>
          <a:xfrm>
            <a:off x="4543136" y="6035034"/>
            <a:ext cx="2733552" cy="31763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98%</a:t>
            </a:r>
            <a:endParaRPr lang="en-US" dirty="0"/>
          </a:p>
        </p:txBody>
      </p:sp>
      <p:sp>
        <p:nvSpPr>
          <p:cNvPr id="37" name="Pentagon 36"/>
          <p:cNvSpPr/>
          <p:nvPr/>
        </p:nvSpPr>
        <p:spPr>
          <a:xfrm>
            <a:off x="1878821" y="6035034"/>
            <a:ext cx="1076145" cy="31763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85%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86263" y="5481584"/>
            <a:ext cx="1303683" cy="87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Исполнитель</a:t>
            </a:r>
            <a:endParaRPr lang="en-US" sz="1200" b="1" dirty="0"/>
          </a:p>
        </p:txBody>
      </p:sp>
      <p:sp>
        <p:nvSpPr>
          <p:cNvPr id="40" name="Rectangle 39"/>
          <p:cNvSpPr/>
          <p:nvPr/>
        </p:nvSpPr>
        <p:spPr>
          <a:xfrm>
            <a:off x="7436067" y="5481584"/>
            <a:ext cx="1303683" cy="87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Заказчик</a:t>
            </a:r>
            <a:endParaRPr lang="en-US" sz="1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B74AF7-44EB-4FA6-AB8E-B232663CC0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0" y="3004996"/>
            <a:ext cx="842010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297" y="35757"/>
            <a:ext cx="6918960" cy="5880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Влияние Наглядного Управления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6735" y="1248939"/>
            <a:ext cx="7985095" cy="0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44895" y="1067568"/>
            <a:ext cx="0" cy="37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43308" y="1067568"/>
            <a:ext cx="0" cy="37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1721" y="1067568"/>
            <a:ext cx="0" cy="37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40134" y="1067568"/>
            <a:ext cx="0" cy="37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547" y="1067568"/>
            <a:ext cx="0" cy="37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36960" y="1067568"/>
            <a:ext cx="0" cy="37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35373" y="1067568"/>
            <a:ext cx="0" cy="37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533786" y="1067568"/>
            <a:ext cx="0" cy="37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40266" y="8730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200</a:t>
            </a:r>
            <a:r>
              <a:rPr lang="ru-RU" b="1" dirty="0" smtClean="0">
                <a:solidFill>
                  <a:schemeClr val="tx2"/>
                </a:solidFill>
              </a:rPr>
              <a:t>8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4148" y="8730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20</a:t>
            </a:r>
            <a:r>
              <a:rPr lang="ru-RU" b="1" dirty="0" smtClean="0">
                <a:solidFill>
                  <a:schemeClr val="tx2"/>
                </a:solidFill>
              </a:rPr>
              <a:t>09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8030" y="8730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201</a:t>
            </a:r>
            <a:r>
              <a:rPr lang="ru-RU" b="1" dirty="0" smtClean="0">
                <a:solidFill>
                  <a:schemeClr val="tx2"/>
                </a:solidFill>
              </a:rPr>
              <a:t>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1912" y="873012"/>
            <a:ext cx="68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201</a:t>
            </a:r>
            <a:r>
              <a:rPr lang="ru-RU" b="1" dirty="0" smtClean="0">
                <a:solidFill>
                  <a:schemeClr val="tx2"/>
                </a:solidFill>
              </a:rPr>
              <a:t>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43034" y="8730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201</a:t>
            </a:r>
            <a:r>
              <a:rPr lang="ru-RU" b="1" dirty="0" smtClean="0">
                <a:solidFill>
                  <a:schemeClr val="tx2"/>
                </a:solidFill>
              </a:rPr>
              <a:t>2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6916" y="8730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201</a:t>
            </a:r>
            <a:r>
              <a:rPr lang="ru-RU" b="1" dirty="0" smtClean="0">
                <a:solidFill>
                  <a:schemeClr val="tx2"/>
                </a:solidFill>
              </a:rPr>
              <a:t>3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50797" y="8730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201</a:t>
            </a:r>
            <a:r>
              <a:rPr lang="ru-RU" b="1" dirty="0" smtClean="0">
                <a:solidFill>
                  <a:schemeClr val="tx2"/>
                </a:solidFill>
              </a:rPr>
              <a:t>4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40134" y="1841401"/>
            <a:ext cx="668267" cy="24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60868" y="1512475"/>
            <a:ext cx="382781" cy="24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73696" y="1416599"/>
            <a:ext cx="888105" cy="24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866932" y="1841401"/>
            <a:ext cx="17908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SQCDP</a:t>
            </a:r>
            <a:r>
              <a:rPr lang="ru-RU" sz="1100" b="1" dirty="0" smtClean="0">
                <a:solidFill>
                  <a:schemeClr val="tx2"/>
                </a:solidFill>
              </a:rPr>
              <a:t> Тех</a:t>
            </a:r>
            <a:r>
              <a:rPr lang="en-US" sz="1100" b="1" dirty="0" smtClean="0">
                <a:solidFill>
                  <a:schemeClr val="tx2"/>
                </a:solidFill>
              </a:rPr>
              <a:t>. </a:t>
            </a:r>
            <a:r>
              <a:rPr lang="ru-RU" sz="1100" b="1" dirty="0" smtClean="0">
                <a:solidFill>
                  <a:schemeClr val="tx2"/>
                </a:solidFill>
              </a:rPr>
              <a:t>Директора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61249" y="1502582"/>
            <a:ext cx="96693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2"/>
                </a:solidFill>
              </a:rPr>
              <a:t>Отдел </a:t>
            </a:r>
            <a:r>
              <a:rPr lang="en-US" sz="1100" b="1" dirty="0" smtClean="0">
                <a:solidFill>
                  <a:schemeClr val="tx2"/>
                </a:solidFill>
              </a:rPr>
              <a:t>DDC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30777" y="1401935"/>
            <a:ext cx="160011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SQCDP </a:t>
            </a:r>
            <a:r>
              <a:rPr lang="ru-RU" sz="1100" b="1" dirty="0" smtClean="0">
                <a:solidFill>
                  <a:schemeClr val="tx2"/>
                </a:solidFill>
              </a:rPr>
              <a:t>на проектах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3166" y="5969791"/>
            <a:ext cx="639375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KPI </a:t>
            </a:r>
            <a:r>
              <a:rPr lang="en-US" sz="1100" b="1" dirty="0">
                <a:solidFill>
                  <a:schemeClr val="tx2"/>
                </a:solidFill>
              </a:rPr>
              <a:t> – </a:t>
            </a:r>
            <a:r>
              <a:rPr lang="ru-RU" sz="1100" b="1" dirty="0" smtClean="0">
                <a:solidFill>
                  <a:schemeClr val="tx2"/>
                </a:solidFill>
              </a:rPr>
              <a:t>Ключевой Показатель Эффективности</a:t>
            </a:r>
          </a:p>
          <a:p>
            <a:r>
              <a:rPr lang="en-US" sz="1100" b="1" dirty="0" smtClean="0">
                <a:solidFill>
                  <a:schemeClr val="tx2"/>
                </a:solidFill>
              </a:rPr>
              <a:t>DDC – Data Design Check</a:t>
            </a:r>
            <a:r>
              <a:rPr lang="ru-RU" sz="1100" b="1" dirty="0" smtClean="0">
                <a:solidFill>
                  <a:schemeClr val="tx2"/>
                </a:solidFill>
              </a:rPr>
              <a:t> / Отдел по проверке формальной составляющей 2</a:t>
            </a:r>
            <a:r>
              <a:rPr lang="en-US" sz="1100" b="1" dirty="0" smtClean="0">
                <a:solidFill>
                  <a:schemeClr val="tx2"/>
                </a:solidFill>
              </a:rPr>
              <a:t>D </a:t>
            </a:r>
            <a:r>
              <a:rPr lang="ru-RU" sz="1100" b="1" dirty="0" smtClean="0">
                <a:solidFill>
                  <a:schemeClr val="tx2"/>
                </a:solidFill>
              </a:rPr>
              <a:t>и 3</a:t>
            </a:r>
            <a:r>
              <a:rPr lang="en-US" sz="1100" b="1" dirty="0" smtClean="0">
                <a:solidFill>
                  <a:schemeClr val="tx2"/>
                </a:solidFill>
              </a:rPr>
              <a:t>D</a:t>
            </a:r>
            <a:r>
              <a:rPr lang="ru-RU" sz="1100" b="1" dirty="0" smtClean="0">
                <a:solidFill>
                  <a:schemeClr val="tx2"/>
                </a:solidFill>
              </a:rPr>
              <a:t> </a:t>
            </a:r>
            <a:endParaRPr lang="en-US" sz="1100" b="1" dirty="0" smtClean="0">
              <a:solidFill>
                <a:schemeClr val="tx2"/>
              </a:solidFill>
            </a:endParaRPr>
          </a:p>
          <a:p>
            <a:r>
              <a:rPr lang="en-US" sz="1100" b="1" dirty="0" smtClean="0">
                <a:solidFill>
                  <a:schemeClr val="tx2"/>
                </a:solidFill>
              </a:rPr>
              <a:t>RFT – Right First Time / </a:t>
            </a:r>
            <a:r>
              <a:rPr lang="ru-RU" sz="1100" b="1" dirty="0" smtClean="0">
                <a:solidFill>
                  <a:schemeClr val="tx2"/>
                </a:solidFill>
              </a:rPr>
              <a:t>Доставка с первого раза</a:t>
            </a:r>
            <a:endParaRPr lang="en-US" sz="1100" b="1" dirty="0">
              <a:solidFill>
                <a:schemeClr val="tx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52257" y="3004996"/>
            <a:ext cx="2344586" cy="473916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238547" y="2306033"/>
            <a:ext cx="204487" cy="24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530836" y="2296140"/>
            <a:ext cx="326082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2"/>
                </a:solidFill>
              </a:rPr>
              <a:t>Пересмотр </a:t>
            </a:r>
            <a:r>
              <a:rPr lang="en-US" sz="1100" b="1" dirty="0" smtClean="0">
                <a:solidFill>
                  <a:schemeClr val="tx2"/>
                </a:solidFill>
              </a:rPr>
              <a:t>KPI </a:t>
            </a:r>
            <a:r>
              <a:rPr lang="ru-RU" sz="1100" b="1" dirty="0" smtClean="0">
                <a:solidFill>
                  <a:schemeClr val="tx2"/>
                </a:solidFill>
              </a:rPr>
              <a:t>у </a:t>
            </a:r>
            <a:r>
              <a:rPr lang="ru-RU" sz="1100" b="1" dirty="0" err="1" smtClean="0">
                <a:solidFill>
                  <a:schemeClr val="tx2"/>
                </a:solidFill>
              </a:rPr>
              <a:t>Техн</a:t>
            </a:r>
            <a:r>
              <a:rPr lang="ru-RU" sz="1100" b="1" dirty="0" smtClean="0">
                <a:solidFill>
                  <a:schemeClr val="tx2"/>
                </a:solidFill>
              </a:rPr>
              <a:t>. Директора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(Внутреннее Качество + Освоенный объем)</a:t>
            </a:r>
            <a:endParaRPr lang="en-US" sz="1100" b="1" dirty="0">
              <a:solidFill>
                <a:schemeClr val="tx2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358543" y="3152140"/>
            <a:ext cx="1172293" cy="473916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2053"/>
          <p:cNvCxnSpPr>
            <a:stCxn id="36" idx="2"/>
          </p:cNvCxnSpPr>
          <p:nvPr/>
        </p:nvCxnSpPr>
        <p:spPr>
          <a:xfrm>
            <a:off x="2044715" y="1764192"/>
            <a:ext cx="189917" cy="1387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2"/>
          </p:cNvCxnSpPr>
          <p:nvPr/>
        </p:nvCxnSpPr>
        <p:spPr>
          <a:xfrm flipH="1">
            <a:off x="5118538" y="2547858"/>
            <a:ext cx="222253" cy="69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B74AF7-44EB-4FA6-AB8E-B232663CC0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60" y="17526"/>
            <a:ext cx="8311081" cy="5880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Качество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2" y="1135936"/>
            <a:ext cx="2622631" cy="403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25198" y="5533097"/>
            <a:ext cx="4733289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Качество оценивается на основании Чек-листов</a:t>
            </a:r>
            <a:r>
              <a:rPr lang="en-US" sz="1400" b="1" i="0" dirty="0" smtClean="0">
                <a:solidFill>
                  <a:schemeClr val="tx2"/>
                </a:solidFill>
              </a:rPr>
              <a:t> (Checklist)</a:t>
            </a:r>
            <a:r>
              <a:rPr lang="ru-RU" sz="1400" b="1" i="0" dirty="0" smtClean="0">
                <a:solidFill>
                  <a:schemeClr val="tx2"/>
                </a:solidFill>
              </a:rPr>
              <a:t> по формальным (оформление) и техническим (содержание) составляющим.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cxnSp>
        <p:nvCxnSpPr>
          <p:cNvPr id="24" name="Straight Arrow Connector 23"/>
          <p:cNvCxnSpPr>
            <a:stCxn id="22" idx="0"/>
          </p:cNvCxnSpPr>
          <p:nvPr/>
        </p:nvCxnSpPr>
        <p:spPr>
          <a:xfrm flipH="1" flipV="1">
            <a:off x="2355925" y="3797449"/>
            <a:ext cx="235918" cy="1735648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5405278" y="505336"/>
            <a:ext cx="2738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2000" b="1" i="0" dirty="0" smtClean="0">
                <a:solidFill>
                  <a:schemeClr val="tx2"/>
                </a:solidFill>
              </a:rPr>
              <a:t>Страничка проекта</a:t>
            </a:r>
            <a:endParaRPr lang="en-US" sz="2000" b="1" i="0" dirty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5852" y="805040"/>
            <a:ext cx="4377078" cy="261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977388" y="2404059"/>
            <a:ext cx="4618948" cy="5208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34" y="4123269"/>
            <a:ext cx="3221257" cy="239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8013" y="722372"/>
            <a:ext cx="4398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2000" b="1" i="0" dirty="0" smtClean="0">
                <a:solidFill>
                  <a:schemeClr val="tx2"/>
                </a:solidFill>
              </a:rPr>
              <a:t>Чек-лист (контрольный список)</a:t>
            </a:r>
            <a:endParaRPr lang="en-US" sz="2000" b="1" i="0" dirty="0">
              <a:solidFill>
                <a:schemeClr val="tx2"/>
              </a:solidFill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216092" y="3734759"/>
            <a:ext cx="2162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2000" b="1" i="0" dirty="0" smtClean="0">
                <a:solidFill>
                  <a:schemeClr val="tx2"/>
                </a:solidFill>
              </a:rPr>
              <a:t>Справочник</a:t>
            </a:r>
            <a:endParaRPr lang="en-US" sz="2000" b="1" i="0" dirty="0">
              <a:solidFill>
                <a:schemeClr val="tx2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794938" y="3068960"/>
            <a:ext cx="801398" cy="6552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B74AF7-44EB-4FA6-AB8E-B232663CC0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59" y="8897"/>
            <a:ext cx="8311081" cy="5880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Практическое Решение Проблем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79750" y="4013200"/>
            <a:ext cx="687388" cy="32226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3735388" y="2787650"/>
            <a:ext cx="1668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Место причины</a:t>
            </a:r>
          </a:p>
        </p:txBody>
      </p: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3800475" y="3643313"/>
            <a:ext cx="16668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Можно начать поиск первопричины</a:t>
            </a:r>
          </a:p>
        </p:txBody>
      </p:sp>
      <p:grpSp>
        <p:nvGrpSpPr>
          <p:cNvPr id="19" name="Group 57"/>
          <p:cNvGrpSpPr>
            <a:grpSpLocks/>
          </p:cNvGrpSpPr>
          <p:nvPr/>
        </p:nvGrpSpPr>
        <p:grpSpPr bwMode="auto">
          <a:xfrm>
            <a:off x="-6543" y="774700"/>
            <a:ext cx="4268981" cy="5637213"/>
            <a:chOff x="-320313" y="774527"/>
            <a:chExt cx="4268370" cy="5637031"/>
          </a:xfrm>
        </p:grpSpPr>
        <p:sp>
          <p:nvSpPr>
            <p:cNvPr id="20" name="Oval 19"/>
            <p:cNvSpPr/>
            <p:nvPr/>
          </p:nvSpPr>
          <p:spPr>
            <a:xfrm>
              <a:off x="1506837" y="1603175"/>
              <a:ext cx="2441220" cy="569895"/>
            </a:xfrm>
            <a:prstGeom prst="ellips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1" name="Group 17"/>
            <p:cNvGrpSpPr>
              <a:grpSpLocks/>
            </p:cNvGrpSpPr>
            <p:nvPr/>
          </p:nvGrpSpPr>
          <p:grpSpPr bwMode="auto">
            <a:xfrm>
              <a:off x="1506070" y="1914851"/>
              <a:ext cx="839097" cy="2990626"/>
              <a:chOff x="4722607" y="1882588"/>
              <a:chExt cx="839097" cy="2990626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4723374" y="1882052"/>
                <a:ext cx="838078" cy="1344569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561452" y="3215509"/>
                <a:ext cx="0" cy="165729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3098213" y="1925609"/>
              <a:ext cx="839097" cy="2990625"/>
              <a:chOff x="6314750" y="1893346"/>
              <a:chExt cx="839097" cy="2990625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H="1">
                <a:off x="6315405" y="1893165"/>
                <a:ext cx="838078" cy="134456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326516" y="3226622"/>
                <a:ext cx="0" cy="165729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2614751" y="3216023"/>
              <a:ext cx="246026" cy="2158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Arc 23"/>
            <p:cNvSpPr/>
            <p:nvPr/>
          </p:nvSpPr>
          <p:spPr>
            <a:xfrm flipV="1">
              <a:off x="2344915" y="4765373"/>
              <a:ext cx="774587" cy="279391"/>
            </a:xfrm>
            <a:prstGeom prst="arc">
              <a:avLst>
                <a:gd name="adj1" fmla="val 10800000"/>
                <a:gd name="adj2" fmla="val 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Left Brace 24"/>
            <p:cNvSpPr/>
            <p:nvPr/>
          </p:nvSpPr>
          <p:spPr>
            <a:xfrm>
              <a:off x="1065577" y="1807957"/>
              <a:ext cx="461895" cy="133345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Left Brace 25"/>
            <p:cNvSpPr/>
            <p:nvPr/>
          </p:nvSpPr>
          <p:spPr>
            <a:xfrm>
              <a:off x="1067165" y="3195387"/>
              <a:ext cx="463483" cy="172079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TextBox 27"/>
            <p:cNvSpPr txBox="1">
              <a:spLocks noChangeArrowheads="1"/>
            </p:cNvSpPr>
            <p:nvPr/>
          </p:nvSpPr>
          <p:spPr bwMode="auto">
            <a:xfrm>
              <a:off x="2075638" y="2137493"/>
              <a:ext cx="131299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/>
              <a:r>
                <a:rPr lang="ru-RU" sz="1600" b="1">
                  <a:solidFill>
                    <a:schemeClr val="tx2"/>
                  </a:solidFill>
                </a:rPr>
                <a:t>Ситуация все еще не понятна</a:t>
              </a:r>
            </a:p>
          </p:txBody>
        </p:sp>
        <p:sp>
          <p:nvSpPr>
            <p:cNvPr id="28" name="TextBox 28"/>
            <p:cNvSpPr txBox="1">
              <a:spLocks noChangeArrowheads="1"/>
            </p:cNvSpPr>
            <p:nvPr/>
          </p:nvSpPr>
          <p:spPr bwMode="auto">
            <a:xfrm>
              <a:off x="-287973" y="3686594"/>
              <a:ext cx="148453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/>
              <a:r>
                <a:rPr lang="ru-RU" sz="1400" b="1">
                  <a:solidFill>
                    <a:schemeClr val="tx2"/>
                  </a:solidFill>
                </a:rPr>
                <a:t>Шаг 3</a:t>
              </a:r>
            </a:p>
            <a:p>
              <a:pPr algn="ctr"/>
              <a:r>
                <a:rPr lang="ru-RU" sz="1400" b="1">
                  <a:solidFill>
                    <a:schemeClr val="tx2"/>
                  </a:solidFill>
                </a:rPr>
                <a:t>Определение причин</a:t>
              </a:r>
            </a:p>
          </p:txBody>
        </p:sp>
        <p:sp>
          <p:nvSpPr>
            <p:cNvPr id="29" name="TextBox 29"/>
            <p:cNvSpPr txBox="1">
              <a:spLocks noChangeArrowheads="1"/>
            </p:cNvSpPr>
            <p:nvPr/>
          </p:nvSpPr>
          <p:spPr bwMode="auto">
            <a:xfrm>
              <a:off x="161334" y="2126733"/>
              <a:ext cx="108653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/>
              <a:r>
                <a:rPr lang="ru-RU" sz="1400" b="1">
                  <a:solidFill>
                    <a:schemeClr val="tx2"/>
                  </a:solidFill>
                </a:rPr>
                <a:t>Шаг 2</a:t>
              </a:r>
            </a:p>
            <a:p>
              <a:pPr algn="ctr"/>
              <a:r>
                <a:rPr lang="ru-RU" sz="1400" b="1">
                  <a:solidFill>
                    <a:schemeClr val="tx2"/>
                  </a:solidFill>
                </a:rPr>
                <a:t>Понять ситуацию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1559217" y="839613"/>
              <a:ext cx="184123" cy="18255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Oval 30"/>
            <p:cNvSpPr/>
            <p:nvPr/>
          </p:nvSpPr>
          <p:spPr>
            <a:xfrm>
              <a:off x="1592550" y="1184089"/>
              <a:ext cx="182535" cy="18255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Oval 31"/>
            <p:cNvSpPr/>
            <p:nvPr/>
          </p:nvSpPr>
          <p:spPr>
            <a:xfrm>
              <a:off x="1946510" y="1011057"/>
              <a:ext cx="184123" cy="18255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Oval 32"/>
            <p:cNvSpPr/>
            <p:nvPr/>
          </p:nvSpPr>
          <p:spPr>
            <a:xfrm>
              <a:off x="2205236" y="1280924"/>
              <a:ext cx="182535" cy="18255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Oval 33"/>
            <p:cNvSpPr/>
            <p:nvPr/>
          </p:nvSpPr>
          <p:spPr>
            <a:xfrm>
              <a:off x="2398882" y="817389"/>
              <a:ext cx="182535" cy="18255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Oval 34"/>
            <p:cNvSpPr/>
            <p:nvPr/>
          </p:nvSpPr>
          <p:spPr>
            <a:xfrm>
              <a:off x="2711574" y="1184089"/>
              <a:ext cx="182536" cy="182557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Oval 35"/>
            <p:cNvSpPr/>
            <p:nvPr/>
          </p:nvSpPr>
          <p:spPr>
            <a:xfrm>
              <a:off x="2948078" y="860249"/>
              <a:ext cx="182535" cy="18255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Oval 36"/>
            <p:cNvSpPr/>
            <p:nvPr/>
          </p:nvSpPr>
          <p:spPr>
            <a:xfrm>
              <a:off x="3227437" y="1247587"/>
              <a:ext cx="182535" cy="18255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Oval 37"/>
            <p:cNvSpPr/>
            <p:nvPr/>
          </p:nvSpPr>
          <p:spPr>
            <a:xfrm>
              <a:off x="3495685" y="839613"/>
              <a:ext cx="184123" cy="18255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Oval 38"/>
            <p:cNvSpPr/>
            <p:nvPr/>
          </p:nvSpPr>
          <p:spPr>
            <a:xfrm>
              <a:off x="3646476" y="1236475"/>
              <a:ext cx="182535" cy="1841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Left Brace 39"/>
            <p:cNvSpPr/>
            <p:nvPr/>
          </p:nvSpPr>
          <p:spPr>
            <a:xfrm>
              <a:off x="1033831" y="774527"/>
              <a:ext cx="463483" cy="103501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1" name="TextBox 47"/>
            <p:cNvSpPr txBox="1">
              <a:spLocks noChangeArrowheads="1"/>
            </p:cNvSpPr>
            <p:nvPr/>
          </p:nvSpPr>
          <p:spPr bwMode="auto">
            <a:xfrm>
              <a:off x="-64560" y="975665"/>
              <a:ext cx="124788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/>
              <a:r>
                <a:rPr lang="ru-RU" sz="1400" b="1">
                  <a:solidFill>
                    <a:schemeClr val="tx2"/>
                  </a:solidFill>
                </a:rPr>
                <a:t>Шаг 1</a:t>
              </a:r>
            </a:p>
            <a:p>
              <a:pPr algn="ctr"/>
              <a:r>
                <a:rPr lang="ru-RU" sz="1400" b="1">
                  <a:solidFill>
                    <a:schemeClr val="tx2"/>
                  </a:solidFill>
                </a:rPr>
                <a:t>Выбрать проблему</a:t>
              </a:r>
            </a:p>
          </p:txBody>
        </p:sp>
        <p:sp>
          <p:nvSpPr>
            <p:cNvPr id="42" name="Left Brace 41"/>
            <p:cNvSpPr/>
            <p:nvPr/>
          </p:nvSpPr>
          <p:spPr>
            <a:xfrm>
              <a:off x="1090970" y="4959042"/>
              <a:ext cx="461895" cy="68895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3" name="Left Brace 42"/>
            <p:cNvSpPr/>
            <p:nvPr/>
          </p:nvSpPr>
          <p:spPr>
            <a:xfrm>
              <a:off x="1059229" y="5722605"/>
              <a:ext cx="461895" cy="68895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4" name="TextBox 55"/>
            <p:cNvSpPr txBox="1">
              <a:spLocks noChangeArrowheads="1"/>
            </p:cNvSpPr>
            <p:nvPr/>
          </p:nvSpPr>
          <p:spPr bwMode="auto">
            <a:xfrm>
              <a:off x="-320313" y="4955994"/>
              <a:ext cx="12478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/>
              <a:r>
                <a:rPr lang="ru-RU" sz="1400" b="1">
                  <a:solidFill>
                    <a:schemeClr val="tx2"/>
                  </a:solidFill>
                </a:rPr>
                <a:t>Шаг </a:t>
              </a:r>
              <a:r>
                <a:rPr lang="en-US" sz="1400" b="1">
                  <a:solidFill>
                    <a:schemeClr val="tx2"/>
                  </a:solidFill>
                </a:rPr>
                <a:t>4</a:t>
              </a:r>
              <a:endParaRPr lang="ru-RU" sz="1400" b="1">
                <a:solidFill>
                  <a:schemeClr val="tx2"/>
                </a:solidFill>
              </a:endParaRPr>
            </a:p>
            <a:p>
              <a:pPr algn="ctr"/>
              <a:r>
                <a:rPr lang="ru-RU" sz="1400" b="1">
                  <a:solidFill>
                    <a:schemeClr val="tx2"/>
                  </a:solidFill>
                </a:rPr>
                <a:t>Решение</a:t>
              </a:r>
            </a:p>
          </p:txBody>
        </p:sp>
        <p:sp>
          <p:nvSpPr>
            <p:cNvPr id="45" name="TextBox 56"/>
            <p:cNvSpPr txBox="1">
              <a:spLocks noChangeArrowheads="1"/>
            </p:cNvSpPr>
            <p:nvPr/>
          </p:nvSpPr>
          <p:spPr bwMode="auto">
            <a:xfrm>
              <a:off x="-320313" y="5816606"/>
              <a:ext cx="12478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2"/>
                  </a:solidFill>
                </a:rPr>
                <a:t>Шаг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5</a:t>
              </a:r>
              <a:endParaRPr lang="ru-RU" sz="1400" b="1" dirty="0">
                <a:solidFill>
                  <a:schemeClr val="tx2"/>
                </a:solidFill>
              </a:endParaRPr>
            </a:p>
            <a:p>
              <a:pPr algn="ctr"/>
              <a:r>
                <a:rPr lang="ru-RU" sz="1400" b="1" dirty="0">
                  <a:solidFill>
                    <a:schemeClr val="tx2"/>
                  </a:solidFill>
                </a:rPr>
                <a:t>Завершение</a:t>
              </a:r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051" y="5951721"/>
              <a:ext cx="1667883" cy="349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348" y="5096436"/>
              <a:ext cx="1754617" cy="458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TextBox 48"/>
          <p:cNvSpPr txBox="1">
            <a:spLocks noChangeArrowheads="1"/>
          </p:cNvSpPr>
          <p:nvPr/>
        </p:nvSpPr>
        <p:spPr bwMode="auto">
          <a:xfrm>
            <a:off x="5181600" y="773112"/>
            <a:ext cx="38290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1) Выбрать приоритетную проблему</a:t>
            </a:r>
          </a:p>
          <a:p>
            <a:pPr marL="90488" lvl="1">
              <a:buFont typeface="Arial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 Срочность</a:t>
            </a:r>
          </a:p>
          <a:p>
            <a:pPr marL="90488" lvl="1">
              <a:buFont typeface="Arial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 Повторяемость</a:t>
            </a:r>
            <a:endParaRPr lang="en-US" sz="1400" dirty="0">
              <a:solidFill>
                <a:schemeClr val="tx2"/>
              </a:solidFill>
            </a:endParaRPr>
          </a:p>
          <a:p>
            <a:pPr marL="90488" lvl="1">
              <a:buFont typeface="Arial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 Важность</a:t>
            </a:r>
          </a:p>
        </p:txBody>
      </p:sp>
      <p:sp>
        <p:nvSpPr>
          <p:cNvPr id="55" name="TextBox 49"/>
          <p:cNvSpPr txBox="1">
            <a:spLocks noChangeArrowheads="1"/>
          </p:cNvSpPr>
          <p:nvPr/>
        </p:nvSpPr>
        <p:spPr bwMode="auto">
          <a:xfrm>
            <a:off x="5181600" y="1776413"/>
            <a:ext cx="3959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2) Уточните проблему (</a:t>
            </a:r>
            <a:r>
              <a:rPr lang="en-US" sz="1400" b="1" dirty="0">
                <a:solidFill>
                  <a:schemeClr val="tx2"/>
                </a:solidFill>
              </a:rPr>
              <a:t>Go Look See</a:t>
            </a:r>
            <a:r>
              <a:rPr lang="ru-RU" sz="1400" b="1" dirty="0">
                <a:solidFill>
                  <a:schemeClr val="tx2"/>
                </a:solidFill>
              </a:rPr>
              <a:t>)</a:t>
            </a:r>
          </a:p>
          <a:p>
            <a:pPr marL="90488" lvl="1">
              <a:buFont typeface="Arial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Что должно было произойти ?</a:t>
            </a:r>
          </a:p>
          <a:p>
            <a:pPr marL="90488" lvl="1">
              <a:buFont typeface="Arial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Что реально произошло ?</a:t>
            </a:r>
            <a:endParaRPr lang="en-US" sz="1400" dirty="0">
              <a:solidFill>
                <a:schemeClr val="tx2"/>
              </a:solidFill>
            </a:endParaRPr>
          </a:p>
          <a:p>
            <a:pPr marL="90488" lvl="1">
              <a:buFont typeface="Arial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Разбейте проблему на под проблемы</a:t>
            </a:r>
          </a:p>
        </p:txBody>
      </p:sp>
      <p:sp>
        <p:nvSpPr>
          <p:cNvPr id="56" name="TextBox 50"/>
          <p:cNvSpPr txBox="1">
            <a:spLocks noChangeArrowheads="1"/>
          </p:cNvSpPr>
          <p:nvPr/>
        </p:nvSpPr>
        <p:spPr bwMode="auto">
          <a:xfrm>
            <a:off x="5181600" y="2752725"/>
            <a:ext cx="39592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3) Определение причин</a:t>
            </a:r>
          </a:p>
          <a:p>
            <a:pPr marL="90488" lvl="1">
              <a:buFont typeface="Arial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Определите и подтвердите причину отклонения</a:t>
            </a:r>
          </a:p>
          <a:p>
            <a:pPr marL="90488" lvl="1">
              <a:buFont typeface="Arial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Проведите  анализ для определения причина – следствие (например 5 Почему )</a:t>
            </a:r>
            <a:endParaRPr lang="en-US" sz="1400" dirty="0">
              <a:solidFill>
                <a:schemeClr val="tx2"/>
              </a:solidFill>
            </a:endParaRPr>
          </a:p>
          <a:p>
            <a:pPr marL="90488" lvl="1">
              <a:buFont typeface="Arial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 Остановитесь на причине  которая может предотвратить повторяемость</a:t>
            </a:r>
          </a:p>
        </p:txBody>
      </p:sp>
      <p:sp>
        <p:nvSpPr>
          <p:cNvPr id="57" name="TextBox 51"/>
          <p:cNvSpPr txBox="1">
            <a:spLocks noChangeArrowheads="1"/>
          </p:cNvSpPr>
          <p:nvPr/>
        </p:nvSpPr>
        <p:spPr bwMode="auto">
          <a:xfrm>
            <a:off x="5181600" y="4394200"/>
            <a:ext cx="39592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4) Разработайте и протестируйте решение</a:t>
            </a:r>
          </a:p>
          <a:p>
            <a:pPr marL="90488" lvl="1">
              <a:buFont typeface="Arial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 Выберите 1 действие для устранения первопричины</a:t>
            </a:r>
          </a:p>
          <a:p>
            <a:pPr marL="90488" lvl="1">
              <a:buFont typeface="Arial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 Поменяйте 1 параметр и посмотрите корреляцию</a:t>
            </a:r>
          </a:p>
        </p:txBody>
      </p:sp>
      <p:sp>
        <p:nvSpPr>
          <p:cNvPr id="58" name="TextBox 52"/>
          <p:cNvSpPr txBox="1">
            <a:spLocks noChangeArrowheads="1"/>
          </p:cNvSpPr>
          <p:nvPr/>
        </p:nvSpPr>
        <p:spPr bwMode="auto">
          <a:xfrm>
            <a:off x="5181600" y="5622925"/>
            <a:ext cx="395922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5) Завершение</a:t>
            </a:r>
          </a:p>
          <a:p>
            <a:pPr marL="90488" lvl="1">
              <a:buFont typeface="Arial" charset="0"/>
              <a:buChar char="•"/>
            </a:pPr>
            <a:r>
              <a:rPr lang="ru-RU" sz="1400">
                <a:solidFill>
                  <a:schemeClr val="tx2"/>
                </a:solidFill>
              </a:rPr>
              <a:t> Наблюдайте и подтверждайте результаты</a:t>
            </a:r>
          </a:p>
          <a:p>
            <a:pPr marL="90488" lvl="1">
              <a:buFont typeface="Arial" charset="0"/>
              <a:buChar char="•"/>
            </a:pPr>
            <a:r>
              <a:rPr lang="ru-RU" sz="1400">
                <a:solidFill>
                  <a:schemeClr val="tx2"/>
                </a:solidFill>
              </a:rPr>
              <a:t> Стандартизируйте решение</a:t>
            </a:r>
          </a:p>
          <a:p>
            <a:pPr marL="90488" lvl="1">
              <a:buFont typeface="Arial" charset="0"/>
              <a:buChar char="•"/>
            </a:pPr>
            <a:r>
              <a:rPr lang="ru-RU" sz="1400">
                <a:solidFill>
                  <a:schemeClr val="tx2"/>
                </a:solidFill>
              </a:rPr>
              <a:t> Чему вы научились?</a:t>
            </a:r>
          </a:p>
        </p:txBody>
      </p: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>
            <a:off x="3101975" y="2941638"/>
            <a:ext cx="633413" cy="3873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B74AF7-44EB-4FA6-AB8E-B232663CC0E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0" y="647701"/>
            <a:ext cx="4203760" cy="269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46" y="4790"/>
            <a:ext cx="8311081" cy="5880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Практическое Решение Проблем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56" idx="0"/>
          </p:cNvCxnSpPr>
          <p:nvPr/>
        </p:nvCxnSpPr>
        <p:spPr>
          <a:xfrm flipV="1">
            <a:off x="2355820" y="2163760"/>
            <a:ext cx="325186" cy="1313484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253940" y="3477244"/>
            <a:ext cx="420376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Отслеживание Потока Решаемых Проблем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3" y="4152073"/>
            <a:ext cx="3414472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4725987" y="671482"/>
            <a:ext cx="39608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r>
              <a:rPr lang="ru-RU" sz="1600" b="1" u="sng" dirty="0" smtClean="0">
                <a:solidFill>
                  <a:schemeClr val="tx2"/>
                </a:solidFill>
              </a:rPr>
              <a:t>Сложности: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Обеспечить поток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Выбор проблемы для решения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Навык написание </a:t>
            </a:r>
            <a:r>
              <a:rPr lang="ru-RU" sz="1400" b="1" dirty="0">
                <a:solidFill>
                  <a:schemeClr val="tx2"/>
                </a:solidFill>
              </a:rPr>
              <a:t>А3 не </a:t>
            </a:r>
            <a:r>
              <a:rPr lang="ru-RU" sz="1400" b="1" dirty="0" smtClean="0">
                <a:solidFill>
                  <a:schemeClr val="tx2"/>
                </a:solidFill>
              </a:rPr>
              <a:t>развит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Выработка </a:t>
            </a:r>
            <a:r>
              <a:rPr lang="ru-RU" sz="1400" b="1" dirty="0">
                <a:solidFill>
                  <a:schemeClr val="tx2"/>
                </a:solidFill>
              </a:rPr>
              <a:t>навыка (обучение</a:t>
            </a:r>
            <a:r>
              <a:rPr lang="ru-RU" sz="1400" b="1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Ориентация на процесс, а не человека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Открывают, но не доводят до конца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Эффективность (не повторяемость)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99953" y="6283821"/>
            <a:ext cx="2351889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* Данные на Август 2016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398445" y="5932235"/>
            <a:ext cx="26828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*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13983" y="4309450"/>
            <a:ext cx="2009869" cy="724277"/>
          </a:xfrm>
          <a:prstGeom prst="straightConnector1">
            <a:avLst/>
          </a:prstGeom>
          <a:ln w="15875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B74AF7-44EB-4FA6-AB8E-B232663CC0E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24" y="2096586"/>
            <a:ext cx="1586047" cy="12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9573" name="Rectangle 5"/>
          <p:cNvSpPr>
            <a:spLocks noChangeArrowheads="1"/>
          </p:cNvSpPr>
          <p:nvPr/>
        </p:nvSpPr>
        <p:spPr bwMode="auto">
          <a:xfrm>
            <a:off x="0" y="0"/>
            <a:ext cx="78120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indent="-838200">
              <a:defRPr/>
            </a:pPr>
            <a:endParaRPr lang="en-GB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387" name="Text Box 17"/>
          <p:cNvSpPr txBox="1">
            <a:spLocks noChangeArrowheads="1"/>
          </p:cNvSpPr>
          <p:nvPr/>
        </p:nvSpPr>
        <p:spPr bwMode="auto">
          <a:xfrm>
            <a:off x="0" y="25400"/>
            <a:ext cx="8175625" cy="533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eaLnBrk="1" fontAlgn="auto" hangingPunct="1">
              <a:spcAft>
                <a:spcPts val="0"/>
              </a:spcAft>
              <a:defRPr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0" hangingPunct="0">
              <a:defRPr sz="2400">
                <a:solidFill>
                  <a:srgbClr val="FFFFFF"/>
                </a:solidFill>
                <a:latin typeface="Calibri" pitchFamily="34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Calibri" pitchFamily="34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Calibri" pitchFamily="34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Практическое Решение Проблем </a:t>
            </a:r>
            <a:r>
              <a:rPr lang="ru-RU" dirty="0" smtClean="0"/>
              <a:t>(</a:t>
            </a:r>
            <a:r>
              <a:rPr lang="en-US" dirty="0" smtClean="0"/>
              <a:t>PPS</a:t>
            </a:r>
            <a:r>
              <a:rPr lang="ru-RU" dirty="0" smtClean="0"/>
              <a:t>)</a:t>
            </a:r>
            <a:endParaRPr lang="en-GB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226032" y="3030888"/>
          <a:ext cx="8681662" cy="250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7" y="2100130"/>
            <a:ext cx="1855342" cy="123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10" y="2103600"/>
            <a:ext cx="1996451" cy="123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1449" y="2100130"/>
            <a:ext cx="1941277" cy="123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9"/>
          <p:cNvSpPr>
            <a:spLocks noGrp="1"/>
          </p:cNvSpPr>
          <p:nvPr>
            <p:ph type="dt" sz="quarter" idx="10"/>
          </p:nvPr>
        </p:nvSpPr>
        <p:spPr bwMode="auto">
          <a:xfrm>
            <a:off x="7642225" y="6581775"/>
            <a:ext cx="1501775" cy="27463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30/08/2015</a:t>
            </a:r>
            <a:endParaRPr lang="en-US" dirty="0" smtClean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6511925" y="6583363"/>
            <a:ext cx="1098550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Slide </a:t>
            </a:r>
            <a:fld id="{9C2DF6A5-2969-4F2C-B013-F53AF35350F0}" type="slidenum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6478588" cy="274638"/>
          </a:xfrm>
        </p:spPr>
        <p:txBody>
          <a:bodyPr/>
          <a:lstStyle/>
          <a:p>
            <a:r>
              <a:rPr lang="en-US" dirty="0"/>
              <a:t>ECAR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51582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22680" y="3185848"/>
            <a:ext cx="4756934" cy="3339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" y="685799"/>
            <a:ext cx="5887852" cy="39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9573" name="Rectangle 5"/>
          <p:cNvSpPr>
            <a:spLocks noChangeArrowheads="1"/>
          </p:cNvSpPr>
          <p:nvPr/>
        </p:nvSpPr>
        <p:spPr bwMode="auto">
          <a:xfrm>
            <a:off x="0" y="0"/>
            <a:ext cx="78120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indent="-838200">
              <a:defRPr/>
            </a:pPr>
            <a:endParaRPr lang="en-GB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387" name="Text Box 17"/>
          <p:cNvSpPr txBox="1">
            <a:spLocks noChangeArrowheads="1"/>
          </p:cNvSpPr>
          <p:nvPr/>
        </p:nvSpPr>
        <p:spPr bwMode="auto">
          <a:xfrm>
            <a:off x="0" y="1"/>
            <a:ext cx="8175625" cy="561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eaLnBrk="1" fontAlgn="auto" hangingPunct="1">
              <a:spcAft>
                <a:spcPts val="0"/>
              </a:spcAft>
              <a:defRPr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0" hangingPunct="0">
              <a:defRPr sz="2400">
                <a:solidFill>
                  <a:srgbClr val="FFFFFF"/>
                </a:solidFill>
                <a:latin typeface="Calibri" pitchFamily="34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Calibri" pitchFamily="34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Calibri" pitchFamily="34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Практическое Решение Проблем (</a:t>
            </a:r>
            <a:r>
              <a:rPr lang="en-US" dirty="0"/>
              <a:t>PPS</a:t>
            </a:r>
            <a:r>
              <a:rPr lang="ru-RU" dirty="0" smtClean="0"/>
              <a:t>)</a:t>
            </a:r>
            <a:endParaRPr lang="en-GB" dirty="0"/>
          </a:p>
        </p:txBody>
      </p:sp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656691" y="1657592"/>
            <a:ext cx="3269901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Старт: Большая разница по старту </a:t>
            </a:r>
            <a:r>
              <a:rPr lang="en-US" dirty="0" smtClean="0">
                <a:solidFill>
                  <a:schemeClr val="tx2"/>
                </a:solidFill>
              </a:rPr>
              <a:t>PPS</a:t>
            </a:r>
            <a:r>
              <a:rPr lang="ru-RU" dirty="0" smtClean="0">
                <a:solidFill>
                  <a:schemeClr val="tx2"/>
                </a:solidFill>
              </a:rPr>
              <a:t> и их закрытию.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78175" y="5548044"/>
            <a:ext cx="390418" cy="339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609689" y="5157627"/>
            <a:ext cx="390418" cy="339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048072" y="4433298"/>
            <a:ext cx="390418" cy="339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3"/>
          <p:cNvSpPr txBox="1">
            <a:spLocks noChangeArrowheads="1"/>
          </p:cNvSpPr>
          <p:nvPr/>
        </p:nvSpPr>
        <p:spPr bwMode="auto">
          <a:xfrm>
            <a:off x="204629" y="5188449"/>
            <a:ext cx="3701416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Закрытие привязано к проверкам статусов на проектах.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54804" y="4119937"/>
            <a:ext cx="3267183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222680" y="3945276"/>
            <a:ext cx="1736331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9"/>
          <p:cNvSpPr>
            <a:spLocks noGrp="1"/>
          </p:cNvSpPr>
          <p:nvPr>
            <p:ph type="dt" sz="quarter" idx="10"/>
          </p:nvPr>
        </p:nvSpPr>
        <p:spPr bwMode="auto">
          <a:xfrm>
            <a:off x="7642225" y="6581775"/>
            <a:ext cx="1501775" cy="27463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30/08/2015</a:t>
            </a:r>
            <a:endParaRPr lang="en-US" dirty="0" smtClean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6511925" y="6583363"/>
            <a:ext cx="1098550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Slide </a:t>
            </a:r>
            <a:fld id="{9C2DF6A5-2969-4F2C-B013-F53AF35350F0}" type="slidenum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6478588" cy="274638"/>
          </a:xfrm>
        </p:spPr>
        <p:txBody>
          <a:bodyPr/>
          <a:lstStyle/>
          <a:p>
            <a:r>
              <a:rPr lang="en-US" dirty="0"/>
              <a:t>ECAR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89792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93" y="0"/>
            <a:ext cx="8311081" cy="5880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Практическое Решение Проблем (Сложности)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53" name="Date Placeholder 9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30/08/2015</a:t>
            </a:r>
            <a:endParaRPr lang="en-US" dirty="0" smtClean="0"/>
          </a:p>
        </p:txBody>
      </p:sp>
      <p:sp>
        <p:nvSpPr>
          <p:cNvPr id="6154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Slide </a:t>
            </a:r>
            <a:fld id="{9C2DF6A5-2969-4F2C-B013-F53AF35350F0}" type="slidenum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ECAR Presentation</a:t>
            </a:r>
          </a:p>
        </p:txBody>
      </p:sp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250969" y="476784"/>
            <a:ext cx="39608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r>
              <a:rPr lang="ru-RU" sz="1600" b="1" u="sng" dirty="0" smtClean="0">
                <a:solidFill>
                  <a:schemeClr val="tx2"/>
                </a:solidFill>
              </a:rPr>
              <a:t>Сложности: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Обеспечить поток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Выбор проблемы для ПРП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</a:rPr>
              <a:t>Написание А3 не </a:t>
            </a:r>
            <a:r>
              <a:rPr lang="ru-RU" sz="1400" b="1" dirty="0" smtClean="0">
                <a:solidFill>
                  <a:schemeClr val="tx2"/>
                </a:solidFill>
              </a:rPr>
              <a:t>развито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Выработка </a:t>
            </a:r>
            <a:r>
              <a:rPr lang="ru-RU" sz="1400" b="1" dirty="0">
                <a:solidFill>
                  <a:schemeClr val="tx2"/>
                </a:solidFill>
              </a:rPr>
              <a:t>навыка (обучение</a:t>
            </a:r>
            <a:r>
              <a:rPr lang="ru-RU" sz="1400" b="1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Ориентация на процесс, а не человека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Открывают, но не доводят до конца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Эффективность (не повторяемость)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76" y="4103464"/>
            <a:ext cx="3817961" cy="246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3" name="Straight Arrow Connector 52"/>
          <p:cNvCxnSpPr>
            <a:stCxn id="54" idx="0"/>
          </p:cNvCxnSpPr>
          <p:nvPr/>
        </p:nvCxnSpPr>
        <p:spPr>
          <a:xfrm flipH="1" flipV="1">
            <a:off x="5324475" y="4917725"/>
            <a:ext cx="1788662" cy="322289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5515200" y="5240014"/>
            <a:ext cx="319587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Количество решаемых проблем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sp>
        <p:nvSpPr>
          <p:cNvPr id="55" name="TextBox 30"/>
          <p:cNvSpPr txBox="1">
            <a:spLocks noChangeArrowheads="1"/>
          </p:cNvSpPr>
          <p:nvPr/>
        </p:nvSpPr>
        <p:spPr bwMode="auto">
          <a:xfrm>
            <a:off x="5150310" y="641775"/>
            <a:ext cx="39608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r>
              <a:rPr lang="ru-RU" sz="1600" b="1" u="sng" dirty="0" smtClean="0">
                <a:solidFill>
                  <a:schemeClr val="tx2"/>
                </a:solidFill>
              </a:rPr>
              <a:t>Решения</a:t>
            </a:r>
            <a:r>
              <a:rPr lang="ru-RU" sz="1400" b="1" u="sng" dirty="0" smtClean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Цели </a:t>
            </a:r>
            <a:r>
              <a:rPr lang="ru-RU" sz="1400" b="1" dirty="0">
                <a:solidFill>
                  <a:schemeClr val="tx2"/>
                </a:solidFill>
              </a:rPr>
              <a:t>1 ПРП в </a:t>
            </a:r>
            <a:r>
              <a:rPr lang="ru-RU" sz="1400" b="1" dirty="0" smtClean="0">
                <a:solidFill>
                  <a:schemeClr val="tx2"/>
                </a:solidFill>
              </a:rPr>
              <a:t>месяц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Переход на повторяемость проблемы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</a:rPr>
              <a:t>Стандартный шаблон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solidFill>
                  <a:schemeClr val="tx2"/>
                </a:solidFill>
              </a:rPr>
              <a:t>Коучинг</a:t>
            </a:r>
            <a:r>
              <a:rPr lang="ru-RU" sz="1400" b="1" dirty="0" smtClean="0">
                <a:solidFill>
                  <a:schemeClr val="tx2"/>
                </a:solidFill>
              </a:rPr>
              <a:t>  (присутствие на всех ПРП)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Присутствие на всех ПРП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Цели или ограничение на кол-во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Контрольный лист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076700" y="1910864"/>
            <a:ext cx="80010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45" y="-34031"/>
            <a:ext cx="8311081" cy="5880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Практическое Решение Проблем (Шаблон)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7" y="630701"/>
            <a:ext cx="4460264" cy="2978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7" y="3592154"/>
            <a:ext cx="4460264" cy="2950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>
            <a:stCxn id="13" idx="1"/>
          </p:cNvCxnSpPr>
          <p:nvPr/>
        </p:nvCxnSpPr>
        <p:spPr>
          <a:xfrm flipH="1" flipV="1">
            <a:off x="4210428" y="1476882"/>
            <a:ext cx="771747" cy="579972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982175" y="1816788"/>
            <a:ext cx="3195873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Цель: Одно корректирующее мероприятие на 1 Проблему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982175" y="1028723"/>
            <a:ext cx="344745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Проблема = предмет + отклонение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2143503" y="1171839"/>
            <a:ext cx="2838672" cy="610087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3" idx="1"/>
          </p:cNvCxnSpPr>
          <p:nvPr/>
        </p:nvCxnSpPr>
        <p:spPr>
          <a:xfrm flipH="1" flipV="1">
            <a:off x="4210428" y="2296919"/>
            <a:ext cx="771747" cy="482135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982175" y="2635938"/>
            <a:ext cx="319587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Выбор и оценка вариантов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982175" y="4831279"/>
            <a:ext cx="319587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5 Почему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982175" y="5431354"/>
            <a:ext cx="319587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Факты и люди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4" idx="1"/>
          </p:cNvCxnSpPr>
          <p:nvPr/>
        </p:nvCxnSpPr>
        <p:spPr>
          <a:xfrm flipH="1">
            <a:off x="3084844" y="4974395"/>
            <a:ext cx="1897331" cy="280893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1"/>
          </p:cNvCxnSpPr>
          <p:nvPr/>
        </p:nvCxnSpPr>
        <p:spPr>
          <a:xfrm flipH="1">
            <a:off x="4310743" y="5574470"/>
            <a:ext cx="671432" cy="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4664423" y="630701"/>
            <a:ext cx="4407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2000" b="1" i="0" u="sng" dirty="0" smtClean="0">
                <a:solidFill>
                  <a:schemeClr val="tx2"/>
                </a:solidFill>
              </a:rPr>
              <a:t>Проблема, первопричина, статус</a:t>
            </a:r>
            <a:endParaRPr lang="en-US" sz="2000" b="1" i="0" u="sng" dirty="0">
              <a:solidFill>
                <a:schemeClr val="tx2"/>
              </a:solidFill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4671486" y="3609277"/>
            <a:ext cx="31958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2000" b="1" i="0" u="sng" dirty="0" smtClean="0">
                <a:solidFill>
                  <a:schemeClr val="tx2"/>
                </a:solidFill>
              </a:rPr>
              <a:t>Анализ</a:t>
            </a:r>
            <a:endParaRPr lang="en-US" sz="2000" b="1" i="0" u="sng" dirty="0">
              <a:solidFill>
                <a:schemeClr val="tx2"/>
              </a:solidFill>
            </a:endParaRPr>
          </a:p>
        </p:txBody>
      </p:sp>
      <p:cxnSp>
        <p:nvCxnSpPr>
          <p:cNvPr id="35" name="Straight Arrow Connector 34"/>
          <p:cNvCxnSpPr>
            <a:stCxn id="36" idx="1"/>
          </p:cNvCxnSpPr>
          <p:nvPr/>
        </p:nvCxnSpPr>
        <p:spPr>
          <a:xfrm flipH="1" flipV="1">
            <a:off x="4310743" y="3136269"/>
            <a:ext cx="671431" cy="143116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4982174" y="3136269"/>
            <a:ext cx="319587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Не повторяемость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B74AF7-44EB-4FA6-AB8E-B232663CC0E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63495"/>
              </p:ext>
            </p:extLst>
          </p:nvPr>
        </p:nvGraphicFramePr>
        <p:xfrm>
          <a:off x="911152" y="1600606"/>
          <a:ext cx="8179579" cy="429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036"/>
                <a:gridCol w="1305263"/>
                <a:gridCol w="1377778"/>
                <a:gridCol w="1239976"/>
                <a:gridCol w="1363263"/>
                <a:gridCol w="1363263"/>
              </a:tblGrid>
              <a:tr h="89316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Самолет</a:t>
                      </a:r>
                    </a:p>
                    <a:p>
                      <a:pPr algn="ctr"/>
                      <a:endParaRPr lang="ru-RU" sz="1500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Твердый </a:t>
                      </a:r>
                    </a:p>
                    <a:p>
                      <a:pPr algn="ctr"/>
                      <a:r>
                        <a:rPr lang="ru-RU" sz="1500" dirty="0" smtClean="0"/>
                        <a:t>заказ</a:t>
                      </a:r>
                      <a:endParaRPr lang="ru-RU" sz="1500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Опцион</a:t>
                      </a:r>
                      <a:endParaRPr lang="ru-RU" sz="1500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Поставлено</a:t>
                      </a:r>
                      <a:endParaRPr lang="ru-RU" sz="1500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Год начала </a:t>
                      </a:r>
                    </a:p>
                    <a:p>
                      <a:pPr algn="ctr"/>
                      <a:r>
                        <a:rPr lang="ru-RU" sz="1500" dirty="0" err="1" smtClean="0"/>
                        <a:t>пр-дства</a:t>
                      </a:r>
                      <a:endParaRPr lang="ru-RU" sz="1500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Заказы/</a:t>
                      </a:r>
                      <a:r>
                        <a:rPr lang="ru-RU" sz="1500" baseline="0" dirty="0" smtClean="0"/>
                        <a:t> один год </a:t>
                      </a:r>
                      <a:r>
                        <a:rPr lang="ru-RU" sz="1500" dirty="0" err="1" smtClean="0"/>
                        <a:t>пр-дства</a:t>
                      </a:r>
                      <a:endParaRPr lang="ru-RU" sz="1500" dirty="0" smtClean="0"/>
                    </a:p>
                    <a:p>
                      <a:pPr algn="ctr"/>
                      <a:r>
                        <a:rPr lang="ru-RU" sz="1500" baseline="0" dirty="0" smtClean="0"/>
                        <a:t> </a:t>
                      </a:r>
                      <a:endParaRPr lang="ru-RU" sz="1500" dirty="0"/>
                    </a:p>
                  </a:txBody>
                  <a:tcPr marT="34353" marB="34353"/>
                </a:tc>
              </a:tr>
              <a:tr h="851191"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MRJ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243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204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2018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443</a:t>
                      </a:r>
                      <a:endParaRPr lang="ru-RU" sz="1800" b="1" dirty="0"/>
                    </a:p>
                  </a:txBody>
                  <a:tcPr marT="34353" marB="34353"/>
                </a:tc>
              </a:tr>
              <a:tr h="851191">
                <a:tc>
                  <a:txBody>
                    <a:bodyPr/>
                    <a:lstStyle/>
                    <a:p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E-JET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1814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546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1377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2002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157</a:t>
                      </a:r>
                      <a:endParaRPr lang="ru-RU" sz="1800" b="1" dirty="0"/>
                    </a:p>
                  </a:txBody>
                  <a:tcPr marT="34353" marB="34353"/>
                </a:tc>
              </a:tr>
              <a:tr h="851191">
                <a:tc>
                  <a:txBody>
                    <a:bodyPr/>
                    <a:lstStyle/>
                    <a:p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CRJ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1912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1869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1991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70</a:t>
                      </a:r>
                      <a:endParaRPr lang="ru-RU" sz="1800" b="1" dirty="0"/>
                    </a:p>
                  </a:txBody>
                  <a:tcPr marT="34353" marB="34353"/>
                </a:tc>
              </a:tr>
              <a:tr h="851191">
                <a:tc>
                  <a:txBody>
                    <a:bodyPr/>
                    <a:lstStyle/>
                    <a:p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SSJ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206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61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106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2008</a:t>
                      </a:r>
                      <a:endParaRPr lang="ru-RU" sz="1800" b="1" dirty="0"/>
                    </a:p>
                  </a:txBody>
                  <a:tcPr marT="34353" marB="3435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26</a:t>
                      </a:r>
                      <a:endParaRPr lang="ru-RU" sz="1800" b="1" dirty="0"/>
                    </a:p>
                  </a:txBody>
                  <a:tcPr marT="34353" marB="34353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465672"/>
            <a:ext cx="7884368" cy="48308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Ключевая  проблема </a:t>
            </a:r>
            <a:r>
              <a:rPr lang="ru-RU" sz="2400" dirty="0" err="1" smtClean="0">
                <a:solidFill>
                  <a:schemeClr val="accent1"/>
                </a:solidFill>
              </a:rPr>
              <a:t>Аэрокосмоса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>
                <a:solidFill>
                  <a:schemeClr val="accent1"/>
                </a:solidFill>
              </a:rPr>
              <a:t>РФ </a:t>
            </a:r>
            <a:br>
              <a:rPr lang="ru-RU" sz="2400" dirty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– низкая </a:t>
            </a:r>
            <a:r>
              <a:rPr lang="ru-RU" sz="2400" dirty="0" smtClean="0">
                <a:solidFill>
                  <a:schemeClr val="accent1"/>
                </a:solidFill>
              </a:rPr>
              <a:t>конкурентоспособность</a:t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(Пример по изделию - Региональный </a:t>
            </a:r>
            <a:r>
              <a:rPr lang="ru-RU" sz="2400" dirty="0" err="1" smtClean="0">
                <a:solidFill>
                  <a:schemeClr val="accent1"/>
                </a:solidFill>
              </a:rPr>
              <a:t>джет</a:t>
            </a:r>
            <a:r>
              <a:rPr lang="ru-RU" sz="2400" dirty="0" smtClean="0">
                <a:solidFill>
                  <a:schemeClr val="accent1"/>
                </a:solidFill>
              </a:rPr>
              <a:t>)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ПК\Desktop\Canada.jp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17" y="4372539"/>
            <a:ext cx="810871" cy="439600"/>
          </a:xfrm>
          <a:prstGeom prst="rect">
            <a:avLst/>
          </a:prstGeom>
          <a:noFill/>
        </p:spPr>
      </p:pic>
      <p:pic>
        <p:nvPicPr>
          <p:cNvPr id="1027" name="Picture 3" descr="C:\Users\ПК\Desktop\1440px-Flag_of_Brazi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63" y="3524123"/>
            <a:ext cx="798574" cy="432837"/>
          </a:xfrm>
          <a:prstGeom prst="rect">
            <a:avLst/>
          </a:prstGeom>
          <a:noFill/>
        </p:spPr>
      </p:pic>
      <p:sp>
        <p:nvSpPr>
          <p:cNvPr id="41" name="Пятиугольник 40"/>
          <p:cNvSpPr/>
          <p:nvPr/>
        </p:nvSpPr>
        <p:spPr>
          <a:xfrm>
            <a:off x="1186481" y="2568598"/>
            <a:ext cx="7873087" cy="707367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ПК\Desktop\ИСМ\14599306411525103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09" y="2680018"/>
            <a:ext cx="791103" cy="461243"/>
          </a:xfrm>
          <a:prstGeom prst="rect">
            <a:avLst/>
          </a:prstGeom>
          <a:noFill/>
        </p:spPr>
      </p:pic>
      <p:pic>
        <p:nvPicPr>
          <p:cNvPr id="1029" name="Picture 5" descr="C:\Users\ПК\Desktop\ИСМ\foto_flag_rossii_v_visokom_kachestve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94" y="5249915"/>
            <a:ext cx="811569" cy="422720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35035" y="2680016"/>
            <a:ext cx="843843" cy="486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5466" y="3497949"/>
            <a:ext cx="843412" cy="486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3949" y="4347521"/>
            <a:ext cx="864929" cy="486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3204" y="5214453"/>
            <a:ext cx="865674" cy="486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ятиугольник 47"/>
          <p:cNvSpPr/>
          <p:nvPr/>
        </p:nvSpPr>
        <p:spPr>
          <a:xfrm>
            <a:off x="1177999" y="3424993"/>
            <a:ext cx="3124315" cy="707367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ятиугольник 48"/>
          <p:cNvSpPr/>
          <p:nvPr/>
        </p:nvSpPr>
        <p:spPr>
          <a:xfrm>
            <a:off x="1164246" y="4290667"/>
            <a:ext cx="1623138" cy="707367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ятиугольник 49"/>
          <p:cNvSpPr/>
          <p:nvPr/>
        </p:nvSpPr>
        <p:spPr>
          <a:xfrm>
            <a:off x="1164245" y="5134612"/>
            <a:ext cx="757465" cy="707367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Стюхин Дмитрий Александрович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0CFFA-60F1-443C-AA3D-17EEE0B63DC4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8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11" y="1267431"/>
            <a:ext cx="6271832" cy="316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16" y="26304"/>
            <a:ext cx="8511905" cy="5880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Практическое Решение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Проблем (Эффективность)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7" y="1267431"/>
            <a:ext cx="2030185" cy="3120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0" y="591853"/>
            <a:ext cx="309167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z="2000" b="1" i="0" dirty="0" smtClean="0">
                <a:solidFill>
                  <a:schemeClr val="tx2"/>
                </a:solidFill>
              </a:rPr>
              <a:t>Checklist / </a:t>
            </a:r>
            <a:r>
              <a:rPr lang="ru-RU" sz="2000" b="1" i="0" dirty="0" smtClean="0">
                <a:solidFill>
                  <a:schemeClr val="tx2"/>
                </a:solidFill>
              </a:rPr>
              <a:t>Чек-лист </a:t>
            </a:r>
          </a:p>
          <a:p>
            <a:pPr marL="0" lvl="1" algn="ctr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2000" b="1" i="0" dirty="0" smtClean="0">
                <a:solidFill>
                  <a:schemeClr val="tx2"/>
                </a:solidFill>
              </a:rPr>
              <a:t>(контрольный </a:t>
            </a:r>
            <a:r>
              <a:rPr lang="ru-RU" sz="2000" b="1" dirty="0" smtClean="0">
                <a:solidFill>
                  <a:schemeClr val="tx2"/>
                </a:solidFill>
              </a:rPr>
              <a:t>список</a:t>
            </a:r>
            <a:r>
              <a:rPr lang="ru-RU" sz="2000" b="1" i="0" dirty="0" smtClean="0">
                <a:solidFill>
                  <a:schemeClr val="tx2"/>
                </a:solidFill>
              </a:rPr>
              <a:t>)</a:t>
            </a:r>
            <a:endParaRPr lang="en-US" sz="2000" b="1" i="0" dirty="0">
              <a:solidFill>
                <a:schemeClr val="tx2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34" y="3121304"/>
            <a:ext cx="2410644" cy="147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555050" y="882578"/>
            <a:ext cx="4305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2000" b="1" i="0" dirty="0" smtClean="0">
                <a:solidFill>
                  <a:schemeClr val="tx2"/>
                </a:solidFill>
              </a:rPr>
              <a:t>Контрольный лист/ </a:t>
            </a:r>
            <a:r>
              <a:rPr lang="en-US" sz="2000" b="1" i="0" dirty="0" err="1" smtClean="0">
                <a:solidFill>
                  <a:schemeClr val="tx2"/>
                </a:solidFill>
              </a:rPr>
              <a:t>Checksheet</a:t>
            </a:r>
            <a:endParaRPr lang="en-US" sz="2000" b="1" i="0" dirty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>
            <a:stCxn id="33" idx="0"/>
          </p:cNvCxnSpPr>
          <p:nvPr/>
        </p:nvCxnSpPr>
        <p:spPr>
          <a:xfrm flipV="1">
            <a:off x="1846085" y="3403937"/>
            <a:ext cx="1889857" cy="1106716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850790" y="4510653"/>
            <a:ext cx="1990589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Пункты с чек-листа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cxnSp>
        <p:nvCxnSpPr>
          <p:cNvPr id="34" name="Straight Arrow Connector 33"/>
          <p:cNvCxnSpPr>
            <a:stCxn id="35" idx="0"/>
          </p:cNvCxnSpPr>
          <p:nvPr/>
        </p:nvCxnSpPr>
        <p:spPr>
          <a:xfrm flipV="1">
            <a:off x="4701018" y="1796995"/>
            <a:ext cx="3420115" cy="2678785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3308382" y="4475780"/>
            <a:ext cx="278527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Повторяемость ошибки </a:t>
            </a:r>
            <a:r>
              <a:rPr lang="en-US" sz="1400" b="1" i="0" dirty="0" smtClean="0">
                <a:solidFill>
                  <a:schemeClr val="tx2"/>
                </a:solidFill>
              </a:rPr>
              <a:t>(</a:t>
            </a:r>
            <a:r>
              <a:rPr lang="ru-RU" sz="1400" b="1" i="0" dirty="0" smtClean="0">
                <a:solidFill>
                  <a:schemeClr val="tx2"/>
                </a:solidFill>
              </a:rPr>
              <a:t>шт.</a:t>
            </a:r>
            <a:r>
              <a:rPr lang="en-US" sz="1400" b="1" i="0" dirty="0" smtClean="0">
                <a:solidFill>
                  <a:schemeClr val="tx2"/>
                </a:solidFill>
              </a:rPr>
              <a:t>)</a:t>
            </a:r>
            <a:r>
              <a:rPr lang="ru-RU" sz="1400" b="1" i="0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и закрытие </a:t>
            </a:r>
            <a:r>
              <a:rPr lang="en-US" sz="1400" b="1" dirty="0" smtClean="0">
                <a:solidFill>
                  <a:schemeClr val="tx2"/>
                </a:solidFill>
              </a:rPr>
              <a:t>PPS’</a:t>
            </a:r>
            <a:r>
              <a:rPr lang="ru-RU" sz="1400" b="1" dirty="0" smtClean="0">
                <a:solidFill>
                  <a:schemeClr val="tx2"/>
                </a:solidFill>
              </a:rPr>
              <a:t>а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8041542" y="787291"/>
            <a:ext cx="940724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Неделя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cxnSp>
        <p:nvCxnSpPr>
          <p:cNvPr id="40" name="Straight Arrow Connector 39"/>
          <p:cNvCxnSpPr>
            <a:stCxn id="39" idx="2"/>
          </p:cNvCxnSpPr>
          <p:nvPr/>
        </p:nvCxnSpPr>
        <p:spPr>
          <a:xfrm flipH="1">
            <a:off x="7730363" y="1073523"/>
            <a:ext cx="781541" cy="413371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7029202" y="4644697"/>
            <a:ext cx="1881449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Бумажный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62" y="5110428"/>
            <a:ext cx="4236479" cy="142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7" y="5110429"/>
            <a:ext cx="3539500" cy="142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B74AF7-44EB-4FA6-AB8E-B232663CC0E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60" y="45310"/>
            <a:ext cx="8311081" cy="5880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Объединение элементов в единое целое (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6)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3699" y="3718359"/>
            <a:ext cx="3217653" cy="259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86977" y="3951286"/>
            <a:ext cx="268351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GB" sz="1400" b="1" dirty="0">
                <a:solidFill>
                  <a:schemeClr val="tx2"/>
                </a:solidFill>
                <a:latin typeface="Arial" charset="0"/>
              </a:rPr>
              <a:t>Q4: </a:t>
            </a:r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Стандартизация </a:t>
            </a:r>
            <a:r>
              <a:rPr lang="en-GB" sz="1400" b="1" dirty="0" smtClean="0">
                <a:solidFill>
                  <a:schemeClr val="tx2"/>
                </a:solidFill>
                <a:latin typeface="Arial" charset="0"/>
              </a:rPr>
              <a:t>(20 </a:t>
            </a:r>
            <a:r>
              <a:rPr lang="en-GB" sz="1400" b="1" dirty="0">
                <a:solidFill>
                  <a:schemeClr val="tx2"/>
                </a:solidFill>
                <a:latin typeface="Arial" charset="0"/>
              </a:rPr>
              <a:t>BOX + </a:t>
            </a:r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Пример стандартного чертежа и расположение</a:t>
            </a:r>
            <a:r>
              <a:rPr lang="en-GB" sz="1400" b="1" dirty="0" smtClean="0">
                <a:solidFill>
                  <a:schemeClr val="tx2"/>
                </a:solidFill>
                <a:latin typeface="Arial" charset="0"/>
              </a:rPr>
              <a:t>)</a:t>
            </a:r>
            <a:endParaRPr lang="en-US" sz="1400" b="1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5569427" y="4230686"/>
            <a:ext cx="717550" cy="5715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86976" y="5310186"/>
            <a:ext cx="2118559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GB" sz="1400" b="1" dirty="0">
                <a:solidFill>
                  <a:schemeClr val="tx2"/>
                </a:solidFill>
                <a:latin typeface="Arial" charset="0"/>
              </a:rPr>
              <a:t>Q5: </a:t>
            </a:r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Матрица навыков</a:t>
            </a:r>
            <a:endParaRPr lang="en-US" sz="1400" b="1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934428" y="5494336"/>
            <a:ext cx="1352548" cy="9525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252" y="5653033"/>
            <a:ext cx="186055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GB" sz="1400" b="1" dirty="0">
                <a:solidFill>
                  <a:schemeClr val="tx2"/>
                </a:solidFill>
                <a:latin typeface="Arial" charset="0"/>
              </a:rPr>
              <a:t>Q6: </a:t>
            </a:r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подтверждение процесса </a:t>
            </a:r>
            <a:r>
              <a:rPr lang="en-GB" sz="1400" b="1" dirty="0" smtClean="0">
                <a:solidFill>
                  <a:schemeClr val="tx2"/>
                </a:solidFill>
                <a:latin typeface="Arial" charset="0"/>
              </a:rPr>
              <a:t>(SQCDP</a:t>
            </a:r>
            <a:r>
              <a:rPr lang="en-GB" sz="1400" b="1" dirty="0">
                <a:solidFill>
                  <a:schemeClr val="tx2"/>
                </a:solidFill>
                <a:latin typeface="Arial" charset="0"/>
              </a:rPr>
              <a:t>)</a:t>
            </a:r>
            <a:endParaRPr lang="en-US" sz="1400" b="1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V="1">
            <a:off x="2346802" y="5811836"/>
            <a:ext cx="912807" cy="120597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</p:cNvCxnSpPr>
          <p:nvPr/>
        </p:nvCxnSpPr>
        <p:spPr>
          <a:xfrm flipH="1">
            <a:off x="5086828" y="5589586"/>
            <a:ext cx="1200148" cy="41910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6252" y="5003549"/>
            <a:ext cx="186055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GB" sz="1400" b="1" dirty="0">
                <a:solidFill>
                  <a:schemeClr val="tx2"/>
                </a:solidFill>
                <a:latin typeface="Arial" charset="0"/>
              </a:rPr>
              <a:t>Q4: </a:t>
            </a:r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листок подтверждения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US" sz="1400" b="1" dirty="0" smtClean="0">
                <a:solidFill>
                  <a:schemeClr val="tx2"/>
                </a:solidFill>
                <a:latin typeface="Arial" charset="0"/>
              </a:rPr>
              <a:t>confirmation sheet</a:t>
            </a:r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)</a:t>
            </a:r>
            <a:endParaRPr lang="en-US" sz="1400" b="1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2346802" y="5282949"/>
            <a:ext cx="1400175" cy="34925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6252" y="4382916"/>
            <a:ext cx="186055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GB" sz="1400" b="1" dirty="0">
                <a:solidFill>
                  <a:schemeClr val="tx2"/>
                </a:solidFill>
                <a:latin typeface="Arial" charset="0"/>
              </a:rPr>
              <a:t>Q1: </a:t>
            </a:r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Критерии приемки </a:t>
            </a:r>
            <a:r>
              <a:rPr lang="en-GB" sz="1400" b="1" dirty="0" smtClean="0">
                <a:solidFill>
                  <a:schemeClr val="tx2"/>
                </a:solidFill>
                <a:latin typeface="Arial" charset="0"/>
              </a:rPr>
              <a:t>(checklist</a:t>
            </a:r>
            <a:r>
              <a:rPr lang="en-GB" sz="1400" b="1" dirty="0">
                <a:solidFill>
                  <a:schemeClr val="tx2"/>
                </a:solidFill>
                <a:latin typeface="Arial" charset="0"/>
              </a:rPr>
              <a:t>)</a:t>
            </a:r>
            <a:endParaRPr lang="en-US" sz="1400" b="1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2346802" y="4662316"/>
            <a:ext cx="912807" cy="19765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6252" y="3804436"/>
            <a:ext cx="186055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GB" sz="1400" b="1" dirty="0">
                <a:solidFill>
                  <a:schemeClr val="tx2"/>
                </a:solidFill>
                <a:latin typeface="Arial" charset="0"/>
              </a:rPr>
              <a:t>Q3: KPI </a:t>
            </a:r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система </a:t>
            </a:r>
            <a:r>
              <a:rPr lang="en-GB" sz="1400" b="1" dirty="0" smtClean="0">
                <a:solidFill>
                  <a:schemeClr val="tx2"/>
                </a:solidFill>
                <a:latin typeface="Arial" charset="0"/>
              </a:rPr>
              <a:t>(SQCDP</a:t>
            </a:r>
            <a:r>
              <a:rPr lang="en-GB" sz="1400" b="1" dirty="0">
                <a:solidFill>
                  <a:schemeClr val="tx2"/>
                </a:solidFill>
                <a:latin typeface="Arial" charset="0"/>
              </a:rPr>
              <a:t>)</a:t>
            </a:r>
            <a:endParaRPr lang="en-US" sz="1400" b="1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2346802" y="4083836"/>
            <a:ext cx="1915723" cy="37465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1"/>
          </p:cNvCxnSpPr>
          <p:nvPr/>
        </p:nvCxnSpPr>
        <p:spPr>
          <a:xfrm flipH="1">
            <a:off x="4978877" y="4230686"/>
            <a:ext cx="1308100" cy="567525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286975" y="5811836"/>
            <a:ext cx="2118559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GB" sz="1400" b="1" dirty="0">
                <a:solidFill>
                  <a:schemeClr val="tx2"/>
                </a:solidFill>
                <a:latin typeface="Arial" charset="0"/>
              </a:rPr>
              <a:t>Q2: </a:t>
            </a:r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ПРП</a:t>
            </a:r>
            <a:r>
              <a:rPr lang="en-GB" sz="14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система</a:t>
            </a:r>
            <a:endParaRPr lang="en-US" sz="1400" b="1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4335747" y="6091236"/>
            <a:ext cx="1951228" cy="0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2514078" y="3356543"/>
            <a:ext cx="3643338" cy="349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tx2"/>
                </a:solidFill>
              </a:rPr>
              <a:t>Q6 </a:t>
            </a:r>
            <a:r>
              <a:rPr lang="ru-RU" sz="2000" b="1" dirty="0" smtClean="0">
                <a:solidFill>
                  <a:schemeClr val="tx2"/>
                </a:solidFill>
              </a:rPr>
              <a:t>Пример</a:t>
            </a:r>
            <a:endParaRPr lang="en-GB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459511" y="633815"/>
          <a:ext cx="6096000" cy="1896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mond 3"/>
          <p:cNvSpPr/>
          <p:nvPr/>
        </p:nvSpPr>
        <p:spPr>
          <a:xfrm>
            <a:off x="1981474" y="2482972"/>
            <a:ext cx="128726" cy="119848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05922" y="2400459"/>
            <a:ext cx="864638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Отклонение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8" name="Left Bracket 27"/>
          <p:cNvSpPr/>
          <p:nvPr/>
        </p:nvSpPr>
        <p:spPr>
          <a:xfrm rot="16200000">
            <a:off x="2722796" y="1904329"/>
            <a:ext cx="354543" cy="1693822"/>
          </a:xfrm>
          <a:prstGeom prst="leftBracket">
            <a:avLst>
              <a:gd name="adj" fmla="val 21828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04"/>
          <p:cNvSpPr txBox="1"/>
          <p:nvPr/>
        </p:nvSpPr>
        <p:spPr>
          <a:xfrm>
            <a:off x="3637882" y="2409984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Виден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0" name="Left Bracket 29"/>
          <p:cNvSpPr/>
          <p:nvPr/>
        </p:nvSpPr>
        <p:spPr>
          <a:xfrm rot="5400000">
            <a:off x="3304558" y="1674460"/>
            <a:ext cx="277766" cy="1086746"/>
          </a:xfrm>
          <a:prstGeom prst="leftBracket">
            <a:avLst>
              <a:gd name="adj" fmla="val 21828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104"/>
          <p:cNvSpPr txBox="1"/>
          <p:nvPr/>
        </p:nvSpPr>
        <p:spPr>
          <a:xfrm>
            <a:off x="2653614" y="2409984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Решаем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2" name="Left Bracket 31"/>
          <p:cNvSpPr/>
          <p:nvPr/>
        </p:nvSpPr>
        <p:spPr>
          <a:xfrm rot="16200000">
            <a:off x="3792085" y="1886873"/>
            <a:ext cx="389458" cy="1693822"/>
          </a:xfrm>
          <a:prstGeom prst="leftBracket">
            <a:avLst>
              <a:gd name="adj" fmla="val 21828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104"/>
          <p:cNvSpPr txBox="1"/>
          <p:nvPr/>
        </p:nvSpPr>
        <p:spPr>
          <a:xfrm>
            <a:off x="4613496" y="2409984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Стандартизируем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4" name="Text Box 104"/>
          <p:cNvSpPr txBox="1"/>
          <p:nvPr/>
        </p:nvSpPr>
        <p:spPr>
          <a:xfrm>
            <a:off x="5686902" y="2409984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Обучаем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5" name="Text Box 104"/>
          <p:cNvSpPr txBox="1"/>
          <p:nvPr/>
        </p:nvSpPr>
        <p:spPr>
          <a:xfrm>
            <a:off x="6778855" y="2409984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Проверяем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6" name="Left Bracket 35"/>
          <p:cNvSpPr/>
          <p:nvPr/>
        </p:nvSpPr>
        <p:spPr>
          <a:xfrm rot="16200000">
            <a:off x="5307859" y="2200538"/>
            <a:ext cx="354544" cy="1101406"/>
          </a:xfrm>
          <a:prstGeom prst="leftBracket">
            <a:avLst>
              <a:gd name="adj" fmla="val 21828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B74AF7-44EB-4FA6-AB8E-B232663CC0E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38"/>
            <a:ext cx="8311081" cy="5880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Объединение элементов в единое целое (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6)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459511" y="567140"/>
          <a:ext cx="6096000" cy="1896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mond 3"/>
          <p:cNvSpPr/>
          <p:nvPr/>
        </p:nvSpPr>
        <p:spPr>
          <a:xfrm>
            <a:off x="1981474" y="2416297"/>
            <a:ext cx="128726" cy="119848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05922" y="2333784"/>
            <a:ext cx="864638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Отклонение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8" name="Left Bracket 27"/>
          <p:cNvSpPr/>
          <p:nvPr/>
        </p:nvSpPr>
        <p:spPr>
          <a:xfrm rot="16200000">
            <a:off x="2722796" y="1837654"/>
            <a:ext cx="354543" cy="1693822"/>
          </a:xfrm>
          <a:prstGeom prst="leftBracket">
            <a:avLst>
              <a:gd name="adj" fmla="val 21828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04"/>
          <p:cNvSpPr txBox="1"/>
          <p:nvPr/>
        </p:nvSpPr>
        <p:spPr>
          <a:xfrm>
            <a:off x="3637882" y="2343309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Виден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0" name="Left Bracket 29"/>
          <p:cNvSpPr/>
          <p:nvPr/>
        </p:nvSpPr>
        <p:spPr>
          <a:xfrm rot="5400000">
            <a:off x="3304558" y="1607785"/>
            <a:ext cx="277766" cy="1086746"/>
          </a:xfrm>
          <a:prstGeom prst="leftBracket">
            <a:avLst>
              <a:gd name="adj" fmla="val 21828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104"/>
          <p:cNvSpPr txBox="1"/>
          <p:nvPr/>
        </p:nvSpPr>
        <p:spPr>
          <a:xfrm>
            <a:off x="2653614" y="2343309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Решаем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2" name="Left Bracket 31"/>
          <p:cNvSpPr/>
          <p:nvPr/>
        </p:nvSpPr>
        <p:spPr>
          <a:xfrm rot="16200000">
            <a:off x="3792085" y="1820198"/>
            <a:ext cx="389458" cy="1693822"/>
          </a:xfrm>
          <a:prstGeom prst="leftBracket">
            <a:avLst>
              <a:gd name="adj" fmla="val 21828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104"/>
          <p:cNvSpPr txBox="1"/>
          <p:nvPr/>
        </p:nvSpPr>
        <p:spPr>
          <a:xfrm>
            <a:off x="4613496" y="2343309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Стандартизируем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4" name="Text Box 104"/>
          <p:cNvSpPr txBox="1"/>
          <p:nvPr/>
        </p:nvSpPr>
        <p:spPr>
          <a:xfrm>
            <a:off x="5686902" y="2343309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Обучаем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5" name="Text Box 104"/>
          <p:cNvSpPr txBox="1"/>
          <p:nvPr/>
        </p:nvSpPr>
        <p:spPr>
          <a:xfrm>
            <a:off x="6778855" y="2343309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Проверяем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6" name="Left Bracket 35"/>
          <p:cNvSpPr/>
          <p:nvPr/>
        </p:nvSpPr>
        <p:spPr>
          <a:xfrm rot="16200000">
            <a:off x="5307859" y="2133863"/>
            <a:ext cx="354544" cy="1101406"/>
          </a:xfrm>
          <a:prstGeom prst="leftBracket">
            <a:avLst>
              <a:gd name="adj" fmla="val 21828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09" y="3525240"/>
            <a:ext cx="6012974" cy="1997303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104"/>
          <p:cNvSpPr txBox="1"/>
          <p:nvPr/>
        </p:nvSpPr>
        <p:spPr>
          <a:xfrm>
            <a:off x="1538241" y="5629434"/>
            <a:ext cx="5938479" cy="8856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Виды и частота получения </a:t>
            </a:r>
            <a:r>
              <a:rPr lang="ru-RU" b="1" dirty="0" smtClean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обратной </a:t>
            </a:r>
            <a:r>
              <a:rPr lang="ru-RU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связи </a:t>
            </a:r>
            <a:endParaRPr lang="ru-RU" b="1" dirty="0" smtClean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Формализация обратной связи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Присутствие на системе показателей</a:t>
            </a:r>
            <a:endParaRPr lang="en-US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1600" y="1028700"/>
            <a:ext cx="1061275" cy="933450"/>
          </a:xfrm>
          <a:prstGeom prst="rect">
            <a:avLst/>
          </a:prstGeom>
          <a:noFill/>
          <a:ln>
            <a:solidFill>
              <a:srgbClr val="FF0000"/>
            </a:solidFill>
            <a:tailEnd type="triangle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B74AF7-44EB-4FA6-AB8E-B232663CC0E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54"/>
          <p:cNvGraphicFramePr>
            <a:graphicFrameLocks noGrp="1"/>
          </p:cNvGraphicFramePr>
          <p:nvPr>
            <p:extLst/>
          </p:nvPr>
        </p:nvGraphicFramePr>
        <p:xfrm>
          <a:off x="214378" y="4023180"/>
          <a:ext cx="4817802" cy="96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54"/>
                <a:gridCol w="334297"/>
                <a:gridCol w="442451"/>
                <a:gridCol w="747252"/>
                <a:gridCol w="766916"/>
                <a:gridCol w="589935"/>
                <a:gridCol w="363794"/>
                <a:gridCol w="442452"/>
                <a:gridCol w="747251"/>
              </a:tblGrid>
              <a:tr h="22568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Буква</a:t>
                      </a:r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Дата</a:t>
                      </a:r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Кто</a:t>
                      </a:r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Проблема</a:t>
                      </a:r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Мероприятие</a:t>
                      </a:r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/>
                        <a:t>Ответств</a:t>
                      </a:r>
                      <a:r>
                        <a:rPr lang="ru-RU" sz="900" dirty="0" smtClean="0"/>
                        <a:t>.</a:t>
                      </a:r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План</a:t>
                      </a:r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Статус</a:t>
                      </a:r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/>
                        <a:t>Подтвержд</a:t>
                      </a:r>
                      <a:r>
                        <a:rPr lang="ru-RU" sz="900" dirty="0" smtClean="0"/>
                        <a:t>.</a:t>
                      </a:r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Q</a:t>
                      </a:r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W10</a:t>
                      </a:r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Петров</a:t>
                      </a:r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Подсчет позиций</a:t>
                      </a:r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Запустить  ПРП</a:t>
                      </a:r>
                      <a:r>
                        <a:rPr lang="en-US" sz="900" b="1" dirty="0" smtClean="0"/>
                        <a:t>Q-</a:t>
                      </a:r>
                      <a:r>
                        <a:rPr lang="ru-RU" sz="900" b="1" dirty="0" smtClean="0"/>
                        <a:t>03</a:t>
                      </a:r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Иванов</a:t>
                      </a:r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W11</a:t>
                      </a:r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Q</a:t>
                      </a:r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W08</a:t>
                      </a:r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Петров</a:t>
                      </a:r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Ошибка</a:t>
                      </a:r>
                      <a:r>
                        <a:rPr lang="ru-RU" sz="900" b="1" baseline="0" dirty="0" smtClean="0"/>
                        <a:t> в </a:t>
                      </a:r>
                      <a:r>
                        <a:rPr lang="ru-RU" sz="900" b="1" baseline="0" dirty="0" err="1" smtClean="0"/>
                        <a:t>ххххх</a:t>
                      </a:r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Обновить </a:t>
                      </a:r>
                      <a:r>
                        <a:rPr lang="ru-RU" sz="900" b="1" dirty="0" err="1" smtClean="0"/>
                        <a:t>чеклист</a:t>
                      </a:r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Сидоров</a:t>
                      </a:r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</a:t>
                      </a:r>
                      <a:r>
                        <a:rPr lang="ru-RU" sz="900" b="1" dirty="0" smtClean="0"/>
                        <a:t>10</a:t>
                      </a:r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36" y="0"/>
            <a:ext cx="8239125" cy="5873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Объединение элементов в единое целое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5499" y="5341269"/>
            <a:ext cx="2275351" cy="114404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934523" y="5323134"/>
            <a:ext cx="1949093" cy="1137529"/>
            <a:chOff x="521110" y="3657600"/>
            <a:chExt cx="2448232" cy="1734144"/>
          </a:xfrm>
        </p:grpSpPr>
        <p:sp>
          <p:nvSpPr>
            <p:cNvPr id="39" name="Rectangle 38"/>
            <p:cNvSpPr/>
            <p:nvPr/>
          </p:nvSpPr>
          <p:spPr>
            <a:xfrm>
              <a:off x="521110" y="3657600"/>
              <a:ext cx="2448232" cy="1734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168105" y="3964232"/>
              <a:ext cx="0" cy="9930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1168110" y="4957292"/>
              <a:ext cx="1592821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68105" y="4308359"/>
              <a:ext cx="151223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1256595" y="4022935"/>
              <a:ext cx="1366684" cy="462561"/>
            </a:xfrm>
            <a:custGeom>
              <a:avLst/>
              <a:gdLst>
                <a:gd name="connsiteX0" fmla="*/ 0 w 1366684"/>
                <a:gd name="connsiteY0" fmla="*/ 196936 h 462561"/>
                <a:gd name="connsiteX1" fmla="*/ 206478 w 1366684"/>
                <a:gd name="connsiteY1" fmla="*/ 49452 h 462561"/>
                <a:gd name="connsiteX2" fmla="*/ 344129 w 1366684"/>
                <a:gd name="connsiteY2" fmla="*/ 167439 h 462561"/>
                <a:gd name="connsiteX3" fmla="*/ 521110 w 1366684"/>
                <a:gd name="connsiteY3" fmla="*/ 291 h 462561"/>
                <a:gd name="connsiteX4" fmla="*/ 727587 w 1366684"/>
                <a:gd name="connsiteY4" fmla="*/ 216601 h 462561"/>
                <a:gd name="connsiteX5" fmla="*/ 875071 w 1366684"/>
                <a:gd name="connsiteY5" fmla="*/ 108446 h 462561"/>
                <a:gd name="connsiteX6" fmla="*/ 1061884 w 1366684"/>
                <a:gd name="connsiteY6" fmla="*/ 462407 h 462561"/>
                <a:gd name="connsiteX7" fmla="*/ 1238865 w 1366684"/>
                <a:gd name="connsiteY7" fmla="*/ 59284 h 462561"/>
                <a:gd name="connsiteX8" fmla="*/ 1366684 w 1366684"/>
                <a:gd name="connsiteY8" fmla="*/ 196936 h 46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684" h="462561">
                  <a:moveTo>
                    <a:pt x="0" y="196936"/>
                  </a:moveTo>
                  <a:cubicBezTo>
                    <a:pt x="74561" y="125652"/>
                    <a:pt x="149123" y="54368"/>
                    <a:pt x="206478" y="49452"/>
                  </a:cubicBezTo>
                  <a:cubicBezTo>
                    <a:pt x="263833" y="44536"/>
                    <a:pt x="291690" y="175632"/>
                    <a:pt x="344129" y="167439"/>
                  </a:cubicBezTo>
                  <a:cubicBezTo>
                    <a:pt x="396568" y="159245"/>
                    <a:pt x="457200" y="-7903"/>
                    <a:pt x="521110" y="291"/>
                  </a:cubicBezTo>
                  <a:cubicBezTo>
                    <a:pt x="585020" y="8485"/>
                    <a:pt x="668593" y="198575"/>
                    <a:pt x="727587" y="216601"/>
                  </a:cubicBezTo>
                  <a:cubicBezTo>
                    <a:pt x="786581" y="234627"/>
                    <a:pt x="819355" y="67478"/>
                    <a:pt x="875071" y="108446"/>
                  </a:cubicBezTo>
                  <a:cubicBezTo>
                    <a:pt x="930787" y="149414"/>
                    <a:pt x="1001252" y="470601"/>
                    <a:pt x="1061884" y="462407"/>
                  </a:cubicBezTo>
                  <a:cubicBezTo>
                    <a:pt x="1122516" y="454213"/>
                    <a:pt x="1188065" y="103529"/>
                    <a:pt x="1238865" y="59284"/>
                  </a:cubicBezTo>
                  <a:cubicBezTo>
                    <a:pt x="1289665" y="15039"/>
                    <a:pt x="1366684" y="196936"/>
                    <a:pt x="1366684" y="19693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1059" y="3903924"/>
              <a:ext cx="505249" cy="3502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Arial" charset="0"/>
                </a:rPr>
                <a:t>KPI</a:t>
              </a:r>
              <a:endParaRPr lang="en-US" sz="1400" b="1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545567" y="5041453"/>
              <a:ext cx="269543" cy="3502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ru-RU" sz="1400" b="1" dirty="0">
                  <a:solidFill>
                    <a:schemeClr val="tx2"/>
                  </a:solidFill>
                  <a:latin typeface="Arial" charset="0"/>
                </a:rPr>
                <a:t>Т</a:t>
              </a:r>
              <a:endParaRPr lang="en-US" sz="1400" b="1" dirty="0">
                <a:solidFill>
                  <a:schemeClr val="tx2"/>
                </a:solidFill>
                <a:latin typeface="Arial" charset="0"/>
              </a:endParaRPr>
            </a:p>
          </p:txBody>
        </p:sp>
        <p:cxnSp>
          <p:nvCxnSpPr>
            <p:cNvPr id="47" name="Straight Connector 46"/>
            <p:cNvCxnSpPr>
              <a:stCxn id="37" idx="0"/>
            </p:cNvCxnSpPr>
            <p:nvPr/>
          </p:nvCxnSpPr>
          <p:spPr>
            <a:xfrm>
              <a:off x="2315148" y="4441097"/>
              <a:ext cx="0" cy="5161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2074455" y="4907678"/>
              <a:ext cx="516075" cy="3502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en-US" sz="1000" b="1" dirty="0" smtClean="0">
                  <a:solidFill>
                    <a:schemeClr val="tx2"/>
                  </a:solidFill>
                  <a:latin typeface="Arial" charset="0"/>
                </a:rPr>
                <a:t>W10</a:t>
              </a:r>
              <a:endParaRPr lang="en-US" sz="1400" b="1" dirty="0">
                <a:solidFill>
                  <a:schemeClr val="tx2"/>
                </a:solidFill>
                <a:latin typeface="Arial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>
              <a:off x="1168110" y="4492721"/>
              <a:ext cx="1172494" cy="221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279148" y="4441097"/>
              <a:ext cx="72000" cy="72000"/>
            </a:xfrm>
            <a:prstGeom prst="ellipse">
              <a:avLst/>
            </a:prstGeom>
            <a:solidFill>
              <a:srgbClr val="FF0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20249" y="4391021"/>
              <a:ext cx="229763" cy="263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en-US" sz="1000" b="1" dirty="0" smtClean="0">
                  <a:solidFill>
                    <a:schemeClr val="tx2"/>
                  </a:solidFill>
                  <a:latin typeface="Arial" charset="0"/>
                </a:rPr>
                <a:t>%</a:t>
              </a:r>
              <a:endParaRPr lang="en-US" sz="1400" b="1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63355" y="2104698"/>
            <a:ext cx="2448232" cy="1734144"/>
            <a:chOff x="463355" y="668593"/>
            <a:chExt cx="2448232" cy="1734144"/>
          </a:xfrm>
        </p:grpSpPr>
        <p:sp>
          <p:nvSpPr>
            <p:cNvPr id="40" name="Rectangle 39"/>
            <p:cNvSpPr/>
            <p:nvPr/>
          </p:nvSpPr>
          <p:spPr>
            <a:xfrm>
              <a:off x="463355" y="668593"/>
              <a:ext cx="2448232" cy="1734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839315" y="865291"/>
            <a:ext cx="1690688" cy="1268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Slide" r:id="rId4" imgW="38163942" imgH="28620603" progId="PowerPoint.Slide.8">
                    <p:embed/>
                  </p:oleObj>
                </mc:Choice>
                <mc:Fallback>
                  <p:oleObj name="Slide" r:id="rId4" imgW="38163942" imgH="28620603" progId="PowerPoint.Slid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315" y="865291"/>
                          <a:ext cx="1690688" cy="1268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Freeform 21"/>
            <p:cNvSpPr/>
            <p:nvPr/>
          </p:nvSpPr>
          <p:spPr>
            <a:xfrm>
              <a:off x="1762248" y="989402"/>
              <a:ext cx="539087" cy="422645"/>
            </a:xfrm>
            <a:custGeom>
              <a:avLst/>
              <a:gdLst>
                <a:gd name="connsiteX0" fmla="*/ 0 w 539087"/>
                <a:gd name="connsiteY0" fmla="*/ 136042 h 422645"/>
                <a:gd name="connsiteX1" fmla="*/ 54591 w 539087"/>
                <a:gd name="connsiteY1" fmla="*/ 54155 h 422645"/>
                <a:gd name="connsiteX2" fmla="*/ 47767 w 539087"/>
                <a:gd name="connsiteY2" fmla="*/ 81451 h 422645"/>
                <a:gd name="connsiteX3" fmla="*/ 54591 w 539087"/>
                <a:gd name="connsiteY3" fmla="*/ 183809 h 422645"/>
                <a:gd name="connsiteX4" fmla="*/ 75063 w 539087"/>
                <a:gd name="connsiteY4" fmla="*/ 197457 h 422645"/>
                <a:gd name="connsiteX5" fmla="*/ 81887 w 539087"/>
                <a:gd name="connsiteY5" fmla="*/ 176985 h 422645"/>
                <a:gd name="connsiteX6" fmla="*/ 136478 w 539087"/>
                <a:gd name="connsiteY6" fmla="*/ 67803 h 422645"/>
                <a:gd name="connsiteX7" fmla="*/ 163773 w 539087"/>
                <a:gd name="connsiteY7" fmla="*/ 60979 h 422645"/>
                <a:gd name="connsiteX8" fmla="*/ 150125 w 539087"/>
                <a:gd name="connsiteY8" fmla="*/ 170161 h 422645"/>
                <a:gd name="connsiteX9" fmla="*/ 163773 w 539087"/>
                <a:gd name="connsiteY9" fmla="*/ 224752 h 422645"/>
                <a:gd name="connsiteX10" fmla="*/ 225188 w 539087"/>
                <a:gd name="connsiteY10" fmla="*/ 74627 h 422645"/>
                <a:gd name="connsiteX11" fmla="*/ 232012 w 539087"/>
                <a:gd name="connsiteY11" fmla="*/ 368054 h 422645"/>
                <a:gd name="connsiteX12" fmla="*/ 245660 w 539087"/>
                <a:gd name="connsiteY12" fmla="*/ 347582 h 422645"/>
                <a:gd name="connsiteX13" fmla="*/ 286603 w 539087"/>
                <a:gd name="connsiteY13" fmla="*/ 176985 h 422645"/>
                <a:gd name="connsiteX14" fmla="*/ 313899 w 539087"/>
                <a:gd name="connsiteY14" fmla="*/ 95099 h 422645"/>
                <a:gd name="connsiteX15" fmla="*/ 320722 w 539087"/>
                <a:gd name="connsiteY15" fmla="*/ 333935 h 422645"/>
                <a:gd name="connsiteX16" fmla="*/ 361666 w 539087"/>
                <a:gd name="connsiteY16" fmla="*/ 347582 h 422645"/>
                <a:gd name="connsiteX17" fmla="*/ 416257 w 539087"/>
                <a:gd name="connsiteY17" fmla="*/ 238400 h 422645"/>
                <a:gd name="connsiteX18" fmla="*/ 450376 w 539087"/>
                <a:gd name="connsiteY18" fmla="*/ 163338 h 422645"/>
                <a:gd name="connsiteX19" fmla="*/ 443552 w 539087"/>
                <a:gd name="connsiteY19" fmla="*/ 204281 h 422645"/>
                <a:gd name="connsiteX20" fmla="*/ 436728 w 539087"/>
                <a:gd name="connsiteY20" fmla="*/ 231576 h 422645"/>
                <a:gd name="connsiteX21" fmla="*/ 409433 w 539087"/>
                <a:gd name="connsiteY21" fmla="*/ 381702 h 422645"/>
                <a:gd name="connsiteX22" fmla="*/ 416257 w 539087"/>
                <a:gd name="connsiteY22" fmla="*/ 422645 h 422645"/>
                <a:gd name="connsiteX23" fmla="*/ 457200 w 539087"/>
                <a:gd name="connsiteY23" fmla="*/ 381702 h 422645"/>
                <a:gd name="connsiteX24" fmla="*/ 470848 w 539087"/>
                <a:gd name="connsiteY24" fmla="*/ 340758 h 422645"/>
                <a:gd name="connsiteX25" fmla="*/ 532263 w 539087"/>
                <a:gd name="connsiteY25" fmla="*/ 265696 h 422645"/>
                <a:gd name="connsiteX26" fmla="*/ 539087 w 539087"/>
                <a:gd name="connsiteY26" fmla="*/ 368054 h 422645"/>
                <a:gd name="connsiteX27" fmla="*/ 532263 w 539087"/>
                <a:gd name="connsiteY27" fmla="*/ 388526 h 422645"/>
                <a:gd name="connsiteX28" fmla="*/ 525439 w 539087"/>
                <a:gd name="connsiteY28" fmla="*/ 422645 h 42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9087" h="422645">
                  <a:moveTo>
                    <a:pt x="0" y="136042"/>
                  </a:moveTo>
                  <a:cubicBezTo>
                    <a:pt x="18197" y="108746"/>
                    <a:pt x="42407" y="84614"/>
                    <a:pt x="54591" y="54155"/>
                  </a:cubicBezTo>
                  <a:cubicBezTo>
                    <a:pt x="76253" y="0"/>
                    <a:pt x="72113" y="8415"/>
                    <a:pt x="47767" y="81451"/>
                  </a:cubicBezTo>
                  <a:cubicBezTo>
                    <a:pt x="50042" y="115570"/>
                    <a:pt x="46759" y="150523"/>
                    <a:pt x="54591" y="183809"/>
                  </a:cubicBezTo>
                  <a:cubicBezTo>
                    <a:pt x="56469" y="191792"/>
                    <a:pt x="67106" y="199446"/>
                    <a:pt x="75063" y="197457"/>
                  </a:cubicBezTo>
                  <a:cubicBezTo>
                    <a:pt x="82041" y="195712"/>
                    <a:pt x="79216" y="183664"/>
                    <a:pt x="81887" y="176985"/>
                  </a:cubicBezTo>
                  <a:cubicBezTo>
                    <a:pt x="83783" y="172245"/>
                    <a:pt x="112340" y="85045"/>
                    <a:pt x="136478" y="67803"/>
                  </a:cubicBezTo>
                  <a:cubicBezTo>
                    <a:pt x="144109" y="62352"/>
                    <a:pt x="154675" y="63254"/>
                    <a:pt x="163773" y="60979"/>
                  </a:cubicBezTo>
                  <a:cubicBezTo>
                    <a:pt x="159224" y="97373"/>
                    <a:pt x="150125" y="133484"/>
                    <a:pt x="150125" y="170161"/>
                  </a:cubicBezTo>
                  <a:cubicBezTo>
                    <a:pt x="150125" y="188918"/>
                    <a:pt x="152184" y="239501"/>
                    <a:pt x="163773" y="224752"/>
                  </a:cubicBezTo>
                  <a:cubicBezTo>
                    <a:pt x="197177" y="182238"/>
                    <a:pt x="225188" y="74627"/>
                    <a:pt x="225188" y="74627"/>
                  </a:cubicBezTo>
                  <a:cubicBezTo>
                    <a:pt x="227463" y="172436"/>
                    <a:pt x="224695" y="270493"/>
                    <a:pt x="232012" y="368054"/>
                  </a:cubicBezTo>
                  <a:cubicBezTo>
                    <a:pt x="232625" y="376232"/>
                    <a:pt x="243407" y="355468"/>
                    <a:pt x="245660" y="347582"/>
                  </a:cubicBezTo>
                  <a:cubicBezTo>
                    <a:pt x="261726" y="291352"/>
                    <a:pt x="271345" y="233440"/>
                    <a:pt x="286603" y="176985"/>
                  </a:cubicBezTo>
                  <a:cubicBezTo>
                    <a:pt x="294110" y="149210"/>
                    <a:pt x="313899" y="95099"/>
                    <a:pt x="313899" y="95099"/>
                  </a:cubicBezTo>
                  <a:cubicBezTo>
                    <a:pt x="316173" y="174711"/>
                    <a:pt x="313171" y="254649"/>
                    <a:pt x="320722" y="333935"/>
                  </a:cubicBezTo>
                  <a:cubicBezTo>
                    <a:pt x="328757" y="418307"/>
                    <a:pt x="345804" y="377864"/>
                    <a:pt x="361666" y="347582"/>
                  </a:cubicBezTo>
                  <a:cubicBezTo>
                    <a:pt x="380546" y="311538"/>
                    <a:pt x="399419" y="275443"/>
                    <a:pt x="416257" y="238400"/>
                  </a:cubicBezTo>
                  <a:cubicBezTo>
                    <a:pt x="460863" y="140268"/>
                    <a:pt x="397829" y="250918"/>
                    <a:pt x="450376" y="163338"/>
                  </a:cubicBezTo>
                  <a:cubicBezTo>
                    <a:pt x="448101" y="176986"/>
                    <a:pt x="446266" y="190714"/>
                    <a:pt x="443552" y="204281"/>
                  </a:cubicBezTo>
                  <a:cubicBezTo>
                    <a:pt x="441713" y="213477"/>
                    <a:pt x="438406" y="222349"/>
                    <a:pt x="436728" y="231576"/>
                  </a:cubicBezTo>
                  <a:cubicBezTo>
                    <a:pt x="407377" y="393012"/>
                    <a:pt x="427982" y="307505"/>
                    <a:pt x="409433" y="381702"/>
                  </a:cubicBezTo>
                  <a:cubicBezTo>
                    <a:pt x="411708" y="395350"/>
                    <a:pt x="402421" y="422645"/>
                    <a:pt x="416257" y="422645"/>
                  </a:cubicBezTo>
                  <a:cubicBezTo>
                    <a:pt x="435558" y="422645"/>
                    <a:pt x="446494" y="397761"/>
                    <a:pt x="457200" y="381702"/>
                  </a:cubicBezTo>
                  <a:cubicBezTo>
                    <a:pt x="465180" y="369732"/>
                    <a:pt x="463033" y="352836"/>
                    <a:pt x="470848" y="340758"/>
                  </a:cubicBezTo>
                  <a:cubicBezTo>
                    <a:pt x="488410" y="313616"/>
                    <a:pt x="511791" y="290717"/>
                    <a:pt x="532263" y="265696"/>
                  </a:cubicBezTo>
                  <a:cubicBezTo>
                    <a:pt x="534538" y="299815"/>
                    <a:pt x="539087" y="333859"/>
                    <a:pt x="539087" y="368054"/>
                  </a:cubicBezTo>
                  <a:cubicBezTo>
                    <a:pt x="539087" y="375247"/>
                    <a:pt x="534008" y="381548"/>
                    <a:pt x="532263" y="388526"/>
                  </a:cubicBezTo>
                  <a:cubicBezTo>
                    <a:pt x="529450" y="399778"/>
                    <a:pt x="525439" y="422645"/>
                    <a:pt x="525439" y="422645"/>
                  </a:cubicBezTo>
                </a:path>
              </a:pathLst>
            </a:cu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1110" y="1966970"/>
              <a:ext cx="1061884" cy="3502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ru-RU" sz="1400" b="1" dirty="0" smtClean="0">
                  <a:solidFill>
                    <a:schemeClr val="tx2"/>
                  </a:solidFill>
                  <a:latin typeface="Arial" charset="0"/>
                </a:rPr>
                <a:t>Качество</a:t>
              </a:r>
              <a:endParaRPr lang="en-US" sz="1400" b="1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199751" y="814256"/>
              <a:ext cx="345816" cy="3502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en-US" sz="1000" b="1" dirty="0" smtClean="0">
                  <a:solidFill>
                    <a:schemeClr val="tx2"/>
                  </a:solidFill>
                  <a:latin typeface="Arial" charset="0"/>
                </a:rPr>
                <a:t>W10</a:t>
              </a:r>
              <a:endParaRPr lang="en-US" sz="1400" b="1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5807106" y="5384801"/>
            <a:ext cx="99538" cy="1075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4215" y="4321875"/>
            <a:ext cx="252028" cy="2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Freeform 42"/>
          <p:cNvSpPr/>
          <p:nvPr/>
        </p:nvSpPr>
        <p:spPr>
          <a:xfrm>
            <a:off x="2359094" y="2914649"/>
            <a:ext cx="778245" cy="2894502"/>
          </a:xfrm>
          <a:custGeom>
            <a:avLst/>
            <a:gdLst>
              <a:gd name="connsiteX0" fmla="*/ 157316 w 778245"/>
              <a:gd name="connsiteY0" fmla="*/ 3057832 h 3057832"/>
              <a:gd name="connsiteX1" fmla="*/ 776749 w 778245"/>
              <a:gd name="connsiteY1" fmla="*/ 1347019 h 3057832"/>
              <a:gd name="connsiteX2" fmla="*/ 0 w 778245"/>
              <a:gd name="connsiteY2" fmla="*/ 0 h 30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8245" h="3057832">
                <a:moveTo>
                  <a:pt x="157316" y="3057832"/>
                </a:moveTo>
                <a:cubicBezTo>
                  <a:pt x="480142" y="2457245"/>
                  <a:pt x="802968" y="1856658"/>
                  <a:pt x="776749" y="1347019"/>
                </a:cubicBezTo>
                <a:cubicBezTo>
                  <a:pt x="750530" y="837380"/>
                  <a:pt x="375265" y="41869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75285" y="2914649"/>
            <a:ext cx="462133" cy="1426275"/>
          </a:xfrm>
          <a:custGeom>
            <a:avLst/>
            <a:gdLst>
              <a:gd name="connsiteX0" fmla="*/ 462133 w 462133"/>
              <a:gd name="connsiteY0" fmla="*/ 0 h 1661652"/>
              <a:gd name="connsiteX1" fmla="*/ 17 w 462133"/>
              <a:gd name="connsiteY1" fmla="*/ 973394 h 1661652"/>
              <a:gd name="connsiteX2" fmla="*/ 442469 w 462133"/>
              <a:gd name="connsiteY2" fmla="*/ 1661652 h 166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133" h="1661652">
                <a:moveTo>
                  <a:pt x="462133" y="0"/>
                </a:moveTo>
                <a:cubicBezTo>
                  <a:pt x="232713" y="348226"/>
                  <a:pt x="3294" y="696452"/>
                  <a:pt x="17" y="973394"/>
                </a:cubicBezTo>
                <a:cubicBezTo>
                  <a:pt x="-3260" y="1250336"/>
                  <a:pt x="442469" y="1661652"/>
                  <a:pt x="442469" y="1661652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4199" y="4650204"/>
            <a:ext cx="262044" cy="28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27" y="4636696"/>
            <a:ext cx="5619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" name="Freeform 4095"/>
          <p:cNvSpPr/>
          <p:nvPr/>
        </p:nvSpPr>
        <p:spPr>
          <a:xfrm>
            <a:off x="1022258" y="4884346"/>
            <a:ext cx="3293806" cy="275317"/>
          </a:xfrm>
          <a:custGeom>
            <a:avLst/>
            <a:gdLst>
              <a:gd name="connsiteX0" fmla="*/ 0 w 3293806"/>
              <a:gd name="connsiteY0" fmla="*/ 9832 h 275317"/>
              <a:gd name="connsiteX1" fmla="*/ 1789471 w 3293806"/>
              <a:gd name="connsiteY1" fmla="*/ 275303 h 275317"/>
              <a:gd name="connsiteX2" fmla="*/ 3293806 w 3293806"/>
              <a:gd name="connsiteY2" fmla="*/ 0 h 2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806" h="275317">
                <a:moveTo>
                  <a:pt x="0" y="9832"/>
                </a:moveTo>
                <a:cubicBezTo>
                  <a:pt x="620251" y="143387"/>
                  <a:pt x="1240503" y="276942"/>
                  <a:pt x="1789471" y="275303"/>
                </a:cubicBezTo>
                <a:cubicBezTo>
                  <a:pt x="2338439" y="273664"/>
                  <a:pt x="3043084" y="4916"/>
                  <a:pt x="3293806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Diagram 67"/>
          <p:cNvGraphicFramePr/>
          <p:nvPr>
            <p:extLst/>
          </p:nvPr>
        </p:nvGraphicFramePr>
        <p:xfrm>
          <a:off x="1459511" y="567140"/>
          <a:ext cx="6096000" cy="177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Rectangle 2"/>
          <p:cNvSpPr/>
          <p:nvPr/>
        </p:nvSpPr>
        <p:spPr>
          <a:xfrm>
            <a:off x="3466633" y="1000124"/>
            <a:ext cx="1058866" cy="923925"/>
          </a:xfrm>
          <a:prstGeom prst="rect">
            <a:avLst/>
          </a:prstGeom>
          <a:noFill/>
          <a:ln>
            <a:solidFill>
              <a:srgbClr val="FF0000"/>
            </a:solidFill>
            <a:tailEnd type="triangle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 Box 104"/>
          <p:cNvSpPr txBox="1"/>
          <p:nvPr/>
        </p:nvSpPr>
        <p:spPr>
          <a:xfrm>
            <a:off x="3757567" y="2691455"/>
            <a:ext cx="5386434" cy="8856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Команда влияет на Показатели</a:t>
            </a:r>
            <a:endParaRPr lang="ru-RU" b="1" dirty="0" smtClean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Работают по правилам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Обратная связь тому, кто поднял проблему</a:t>
            </a:r>
            <a:endParaRPr lang="en-US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25499" y="5076901"/>
            <a:ext cx="2007373" cy="246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1100" b="1" dirty="0" smtClean="0">
                <a:solidFill>
                  <a:schemeClr val="tx2"/>
                </a:solidFill>
                <a:latin typeface="Arial" charset="0"/>
              </a:rPr>
              <a:t>Контрольный Лист</a:t>
            </a:r>
            <a:endParaRPr lang="en-US" sz="11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2432875" y="4825154"/>
            <a:ext cx="3348800" cy="1088137"/>
          </a:xfrm>
          <a:custGeom>
            <a:avLst/>
            <a:gdLst>
              <a:gd name="connsiteX0" fmla="*/ 0 w 3962400"/>
              <a:gd name="connsiteY0" fmla="*/ 1088137 h 1088137"/>
              <a:gd name="connsiteX1" fmla="*/ 2772697 w 3962400"/>
              <a:gd name="connsiteY1" fmla="*/ 6589 h 1088137"/>
              <a:gd name="connsiteX2" fmla="*/ 3962400 w 3962400"/>
              <a:gd name="connsiteY2" fmla="*/ 606357 h 108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0" h="1088137">
                <a:moveTo>
                  <a:pt x="0" y="1088137"/>
                </a:moveTo>
                <a:cubicBezTo>
                  <a:pt x="1056148" y="587511"/>
                  <a:pt x="2112297" y="86886"/>
                  <a:pt x="2772697" y="6589"/>
                </a:cubicBezTo>
                <a:cubicBezTo>
                  <a:pt x="3433097" y="-73708"/>
                  <a:pt x="3962400" y="606357"/>
                  <a:pt x="3962400" y="606357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B74AF7-44EB-4FA6-AB8E-B232663CC0E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07" y="-54533"/>
            <a:ext cx="8311603" cy="5873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Объединение элементов в единое целое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52" y="880762"/>
            <a:ext cx="4460264" cy="2978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24" y="4664760"/>
            <a:ext cx="1212273" cy="186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127" y="4721317"/>
            <a:ext cx="1858132" cy="138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63352" y="4410380"/>
          <a:ext cx="31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  <a:gridCol w="792000"/>
                <a:gridCol w="792000"/>
              </a:tblGrid>
              <a:tr h="21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….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ПРП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003</a:t>
                      </a:r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en-US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….</a:t>
                      </a:r>
                      <a:endParaRPr lang="en-US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NN</a:t>
                      </a:r>
                      <a:endParaRPr lang="en-US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/>
          </p:nvPr>
        </p:nvGraphicFramePr>
        <p:xfrm>
          <a:off x="80883" y="1366911"/>
          <a:ext cx="4188539" cy="14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55"/>
                <a:gridCol w="533374"/>
                <a:gridCol w="331401"/>
                <a:gridCol w="331401"/>
                <a:gridCol w="331401"/>
                <a:gridCol w="331401"/>
                <a:gridCol w="331401"/>
                <a:gridCol w="331401"/>
                <a:gridCol w="331401"/>
                <a:gridCol w="331401"/>
                <a:gridCol w="331401"/>
                <a:gridCol w="331401"/>
              </a:tblGrid>
              <a:tr h="21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Кол-во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Пункт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W08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W10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W11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W12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W13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W14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W15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W16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W17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Подсчет позиций</a:t>
                      </a:r>
                      <a:endParaRPr lang="en-US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</a:t>
                      </a:r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</a:t>
                      </a:r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</a:t>
                      </a:r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….</a:t>
                      </a:r>
                      <a:endParaRPr lang="en-US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….</a:t>
                      </a:r>
                      <a:endParaRPr lang="en-US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….</a:t>
                      </a:r>
                      <a:endParaRPr lang="en-US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….</a:t>
                      </a:r>
                      <a:endParaRPr lang="en-US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9" name="Rectangular Callout 58"/>
          <p:cNvSpPr/>
          <p:nvPr/>
        </p:nvSpPr>
        <p:spPr>
          <a:xfrm>
            <a:off x="2420957" y="2294022"/>
            <a:ext cx="973395" cy="334296"/>
          </a:xfrm>
          <a:prstGeom prst="wedgeRectCallout">
            <a:avLst>
              <a:gd name="adj1" fmla="val -46758"/>
              <a:gd name="adj2" fmla="val -178677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Закрыли ПРП-</a:t>
            </a:r>
            <a:r>
              <a:rPr lang="ru-RU" sz="1000" dirty="0" err="1" smtClean="0">
                <a:solidFill>
                  <a:schemeClr val="tx1"/>
                </a:solidFill>
              </a:rPr>
              <a:t>хх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2" name="Rectangular Callout 61"/>
          <p:cNvSpPr/>
          <p:nvPr/>
        </p:nvSpPr>
        <p:spPr>
          <a:xfrm>
            <a:off x="1034611" y="2294022"/>
            <a:ext cx="963560" cy="334296"/>
          </a:xfrm>
          <a:prstGeom prst="wedgeRectCallout">
            <a:avLst>
              <a:gd name="adj1" fmla="val 25656"/>
              <a:gd name="adj2" fmla="val -172794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Открыли ПРП-</a:t>
            </a:r>
            <a:r>
              <a:rPr lang="ru-RU" sz="1000" dirty="0" err="1" smtClean="0">
                <a:solidFill>
                  <a:schemeClr val="tx1"/>
                </a:solidFill>
              </a:rPr>
              <a:t>хх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328" y="1622452"/>
            <a:ext cx="4269424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53916" y="1081548"/>
            <a:ext cx="3040871" cy="688258"/>
          </a:xfrm>
          <a:prstGeom prst="straightConnector1">
            <a:avLst/>
          </a:prstGeom>
          <a:noFill/>
          <a:ln>
            <a:solidFill>
              <a:srgbClr val="FF0000"/>
            </a:solidFill>
            <a:tailEnd type="triangle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534019" y="1854298"/>
            <a:ext cx="5213533" cy="1724644"/>
          </a:xfrm>
          <a:prstGeom prst="straightConnector1">
            <a:avLst/>
          </a:prstGeom>
          <a:noFill/>
          <a:ln>
            <a:solidFill>
              <a:srgbClr val="FF0000"/>
            </a:solidFill>
            <a:tailEnd type="triangle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" name="Rectangle 65"/>
          <p:cNvSpPr/>
          <p:nvPr/>
        </p:nvSpPr>
        <p:spPr>
          <a:xfrm>
            <a:off x="2747403" y="958841"/>
            <a:ext cx="1787249" cy="246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Номера, тема, даты</a:t>
            </a:r>
            <a:endParaRPr lang="en-US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328224" y="3136276"/>
            <a:ext cx="983379" cy="246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 Даты, кто</a:t>
            </a:r>
            <a:endParaRPr lang="en-US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505040" y="4047492"/>
            <a:ext cx="2084629" cy="640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Физический характер (например обновление стандартов)</a:t>
            </a:r>
            <a:endParaRPr lang="en-US" sz="1400" b="1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2574229" y="3765755"/>
            <a:ext cx="4269023" cy="748687"/>
          </a:xfrm>
          <a:prstGeom prst="straightConnector1">
            <a:avLst/>
          </a:prstGeom>
          <a:noFill/>
          <a:ln>
            <a:solidFill>
              <a:srgbClr val="FF0000"/>
            </a:solidFill>
            <a:tailEnd type="triangle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Rectangle 70"/>
          <p:cNvSpPr/>
          <p:nvPr/>
        </p:nvSpPr>
        <p:spPr>
          <a:xfrm>
            <a:off x="147003" y="4074280"/>
            <a:ext cx="2007373" cy="246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Лист подтверждения</a:t>
            </a:r>
            <a:endParaRPr lang="en-US" sz="14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7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63" y="4673928"/>
            <a:ext cx="377773" cy="16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95" y="4868351"/>
            <a:ext cx="380067" cy="16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Freeform 23"/>
          <p:cNvSpPr/>
          <p:nvPr/>
        </p:nvSpPr>
        <p:spPr>
          <a:xfrm>
            <a:off x="7875639" y="1730477"/>
            <a:ext cx="1045244" cy="3057833"/>
          </a:xfrm>
          <a:custGeom>
            <a:avLst/>
            <a:gdLst>
              <a:gd name="connsiteX0" fmla="*/ 255638 w 1045244"/>
              <a:gd name="connsiteY0" fmla="*/ 0 h 3057833"/>
              <a:gd name="connsiteX1" fmla="*/ 1042219 w 1045244"/>
              <a:gd name="connsiteY1" fmla="*/ 2172929 h 3057833"/>
              <a:gd name="connsiteX2" fmla="*/ 0 w 1045244"/>
              <a:gd name="connsiteY2" fmla="*/ 3057833 h 305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244" h="3057833">
                <a:moveTo>
                  <a:pt x="255638" y="0"/>
                </a:moveTo>
                <a:cubicBezTo>
                  <a:pt x="670231" y="831645"/>
                  <a:pt x="1084825" y="1663290"/>
                  <a:pt x="1042219" y="2172929"/>
                </a:cubicBezTo>
                <a:cubicBezTo>
                  <a:pt x="999613" y="2682568"/>
                  <a:pt x="0" y="3057833"/>
                  <a:pt x="0" y="3057833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29463" y="590907"/>
            <a:ext cx="1787249" cy="2462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Закрытые ПРП</a:t>
            </a:r>
            <a:endParaRPr lang="en-US" sz="14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27068" y="5105302"/>
            <a:ext cx="493146" cy="521109"/>
            <a:chOff x="1953916" y="5093110"/>
            <a:chExt cx="493146" cy="5211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953916" y="5093110"/>
              <a:ext cx="493146" cy="5211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953916" y="5093110"/>
              <a:ext cx="493146" cy="52110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59622" y="1081957"/>
            <a:ext cx="2007373" cy="246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1400" b="1" dirty="0" smtClean="0">
                <a:solidFill>
                  <a:schemeClr val="tx2"/>
                </a:solidFill>
                <a:latin typeface="Arial" charset="0"/>
              </a:rPr>
              <a:t>Контрольный Лист</a:t>
            </a:r>
            <a:endParaRPr lang="en-US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B74AF7-44EB-4FA6-AB8E-B232663CC0E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1" y="2820021"/>
            <a:ext cx="3540804" cy="191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75" y="-25611"/>
            <a:ext cx="8311081" cy="5880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ЛИН и Качество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54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Slide </a:t>
            </a:r>
            <a:fld id="{9C2DF6A5-2969-4F2C-B013-F53AF35350F0}" type="slidenum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76735" y="1014859"/>
            <a:ext cx="7985095" cy="0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4895" y="833488"/>
            <a:ext cx="0" cy="2011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43308" y="833488"/>
            <a:ext cx="0" cy="2011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1721" y="833488"/>
            <a:ext cx="0" cy="2011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40134" y="833488"/>
            <a:ext cx="0" cy="2011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38547" y="833488"/>
            <a:ext cx="0" cy="2011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36960" y="833488"/>
            <a:ext cx="0" cy="2011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35373" y="833488"/>
            <a:ext cx="0" cy="2011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533786" y="833488"/>
            <a:ext cx="0" cy="2011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40266" y="6389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4148" y="638932"/>
            <a:ext cx="68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2011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8030" y="6389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2012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1912" y="6389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2013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43034" y="6389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2014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46916" y="6389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2015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50797" y="6389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2016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52949" y="1365926"/>
            <a:ext cx="668267" cy="24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586511" y="1058164"/>
            <a:ext cx="888105" cy="24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679747" y="1365926"/>
            <a:ext cx="17908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SQCDP</a:t>
            </a:r>
            <a:r>
              <a:rPr lang="ru-RU" sz="1100" b="1" dirty="0" smtClean="0">
                <a:solidFill>
                  <a:schemeClr val="tx2"/>
                </a:solidFill>
              </a:rPr>
              <a:t> Тех</a:t>
            </a:r>
            <a:r>
              <a:rPr lang="en-US" sz="1100" b="1" dirty="0" smtClean="0">
                <a:solidFill>
                  <a:schemeClr val="tx2"/>
                </a:solidFill>
              </a:rPr>
              <a:t>. </a:t>
            </a:r>
            <a:r>
              <a:rPr lang="ru-RU" sz="1100" b="1" dirty="0" smtClean="0">
                <a:solidFill>
                  <a:schemeClr val="tx2"/>
                </a:solidFill>
              </a:rPr>
              <a:t>Директора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43592" y="1043500"/>
            <a:ext cx="160011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SQCDP </a:t>
            </a:r>
            <a:r>
              <a:rPr lang="ru-RU" sz="1100" b="1" dirty="0" smtClean="0">
                <a:solidFill>
                  <a:schemeClr val="tx2"/>
                </a:solidFill>
              </a:rPr>
              <a:t>на проектах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87339" y="1697125"/>
            <a:ext cx="326082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2"/>
                </a:solidFill>
              </a:rPr>
              <a:t>Пересмотр </a:t>
            </a:r>
            <a:r>
              <a:rPr lang="en-US" sz="1100" b="1" dirty="0" smtClean="0">
                <a:solidFill>
                  <a:schemeClr val="tx2"/>
                </a:solidFill>
              </a:rPr>
              <a:t>KPI </a:t>
            </a:r>
            <a:r>
              <a:rPr lang="ru-RU" sz="1100" b="1" dirty="0" smtClean="0">
                <a:solidFill>
                  <a:schemeClr val="tx2"/>
                </a:solidFill>
              </a:rPr>
              <a:t>у </a:t>
            </a:r>
            <a:r>
              <a:rPr lang="ru-RU" sz="1100" b="1" dirty="0" err="1" smtClean="0">
                <a:solidFill>
                  <a:schemeClr val="tx2"/>
                </a:solidFill>
              </a:rPr>
              <a:t>Техн</a:t>
            </a:r>
            <a:r>
              <a:rPr lang="ru-RU" sz="1100" b="1" dirty="0" smtClean="0">
                <a:solidFill>
                  <a:schemeClr val="tx2"/>
                </a:solidFill>
              </a:rPr>
              <a:t>. Директора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(Внутреннее Качество + Освоенный объем)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41721" y="1791655"/>
            <a:ext cx="533463" cy="24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596844" y="2204944"/>
            <a:ext cx="2048256" cy="24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868562" y="2185159"/>
            <a:ext cx="248016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2"/>
                </a:solidFill>
              </a:rPr>
              <a:t>Практическое Решение Проблем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45100" y="2519497"/>
            <a:ext cx="1790273" cy="24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587634" y="2509604"/>
            <a:ext cx="37221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Q6</a:t>
            </a:r>
            <a:endParaRPr lang="en-US" sz="1100" b="1" dirty="0">
              <a:solidFill>
                <a:schemeClr val="tx2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618466" y="3270070"/>
            <a:ext cx="2392070" cy="27066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217920" y="3195305"/>
            <a:ext cx="2000259" cy="879261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0" y="4747913"/>
            <a:ext cx="3540805" cy="180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33" y="2820022"/>
            <a:ext cx="3783698" cy="18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33" y="4733445"/>
            <a:ext cx="3783698" cy="182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H="1">
            <a:off x="6422572" y="3142343"/>
            <a:ext cx="2111214" cy="99422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308452" y="5123542"/>
            <a:ext cx="34267" cy="950686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79525" y="5152571"/>
            <a:ext cx="21194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chemeClr val="tx2"/>
                </a:solidFill>
              </a:rPr>
              <a:t>Доставки по новому проекту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69980" y="6052457"/>
            <a:ext cx="21194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chemeClr val="tx2"/>
                </a:solidFill>
              </a:rPr>
              <a:t>Доставки по новому проекту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546916" y="5406487"/>
            <a:ext cx="348813" cy="442770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8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44037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00FF"/>
                </a:solidFill>
              </a:rPr>
              <a:t>Вопросы </a:t>
            </a:r>
            <a:br>
              <a:rPr lang="ru-RU" sz="5400" dirty="0" smtClean="0">
                <a:solidFill>
                  <a:srgbClr val="0000FF"/>
                </a:solidFill>
              </a:rPr>
            </a:br>
            <a:r>
              <a:rPr lang="ru-RU" sz="19600" dirty="0" smtClean="0">
                <a:solidFill>
                  <a:srgbClr val="FF0000"/>
                </a:solidFill>
              </a:rPr>
              <a:t>?</a:t>
            </a:r>
            <a:endParaRPr lang="ru-RU" sz="19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15338" y="6286520"/>
            <a:ext cx="928662" cy="571479"/>
          </a:xfrm>
        </p:spPr>
        <p:txBody>
          <a:bodyPr/>
          <a:lstStyle/>
          <a:p>
            <a:pPr algn="ctr">
              <a:defRPr/>
            </a:pPr>
            <a:fld id="{CD6289B9-1B5E-4F2F-ABC4-D52C414C4F66}" type="slidenum">
              <a:rPr lang="ru-RU" sz="2800" smtClean="0">
                <a:solidFill>
                  <a:srgbClr val="652E7E"/>
                </a:solidFill>
              </a:rPr>
              <a:pPr algn="ctr">
                <a:defRPr/>
              </a:pPr>
              <a:t>26</a:t>
            </a:fld>
            <a:endParaRPr lang="ru-RU" sz="2800" dirty="0">
              <a:solidFill>
                <a:srgbClr val="652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32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72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+mn-lt"/>
            </a:endParaRPr>
          </a:p>
          <a:p>
            <a:pPr algn="ctr">
              <a:defRPr/>
            </a:pPr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</a:rPr>
              <a:t>Спасибо </a:t>
            </a:r>
          </a:p>
          <a:p>
            <a:pPr algn="ctr">
              <a:defRPr/>
            </a:pPr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</a:rPr>
              <a:t>за внимание!</a:t>
            </a:r>
            <a:endParaRPr lang="ru-RU" sz="7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15338" y="6286520"/>
            <a:ext cx="928662" cy="571479"/>
          </a:xfrm>
        </p:spPr>
        <p:txBody>
          <a:bodyPr/>
          <a:lstStyle/>
          <a:p>
            <a:pPr algn="ctr">
              <a:defRPr/>
            </a:pPr>
            <a:fld id="{CD6289B9-1B5E-4F2F-ABC4-D52C414C4F66}" type="slidenum">
              <a:rPr lang="ru-RU" sz="2800" smtClean="0">
                <a:solidFill>
                  <a:srgbClr val="652E7E"/>
                </a:solidFill>
              </a:rPr>
              <a:pPr algn="ctr">
                <a:defRPr/>
              </a:pPr>
              <a:t>27</a:t>
            </a:fld>
            <a:endParaRPr lang="ru-RU" sz="2800" dirty="0">
              <a:solidFill>
                <a:srgbClr val="652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ПК\Desktop\ИСМ\24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6185" y="1645103"/>
            <a:ext cx="1136197" cy="1188746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84269"/>
            <a:ext cx="9144000" cy="60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53" b="1" dirty="0">
                <a:solidFill>
                  <a:schemeClr val="accent1">
                    <a:lumMod val="75000"/>
                  </a:schemeClr>
                </a:solidFill>
              </a:rPr>
              <a:t>Основная причина существующей </a:t>
            </a:r>
            <a:r>
              <a:rPr lang="ru-RU" sz="1653" b="1" dirty="0" smtClean="0">
                <a:solidFill>
                  <a:schemeClr val="accent1">
                    <a:lumMod val="75000"/>
                  </a:schemeClr>
                </a:solidFill>
              </a:rPr>
              <a:t>проблемы - </a:t>
            </a:r>
            <a:r>
              <a:rPr lang="ru-RU" sz="1653" b="1" dirty="0">
                <a:solidFill>
                  <a:schemeClr val="accent1">
                    <a:lumMod val="75000"/>
                  </a:schemeClr>
                </a:solidFill>
              </a:rPr>
              <a:t>системы менеджмента предприятий </a:t>
            </a:r>
            <a:r>
              <a:rPr lang="ru-RU" sz="1653" b="1" dirty="0" err="1" smtClean="0">
                <a:solidFill>
                  <a:schemeClr val="accent1">
                    <a:lumMod val="75000"/>
                  </a:schemeClr>
                </a:solidFill>
              </a:rPr>
              <a:t>Аэрокосмоса</a:t>
            </a:r>
            <a:r>
              <a:rPr lang="ru-RU" sz="1653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53" b="1" dirty="0">
                <a:solidFill>
                  <a:schemeClr val="accent1">
                    <a:lumMod val="75000"/>
                  </a:schemeClr>
                </a:solidFill>
              </a:rPr>
              <a:t>РФ не в состоянии обеспечить надлежащее качество, затраты, сроки</a:t>
            </a:r>
          </a:p>
        </p:txBody>
      </p:sp>
      <p:grpSp>
        <p:nvGrpSpPr>
          <p:cNvPr id="2" name="Группа 2"/>
          <p:cNvGrpSpPr/>
          <p:nvPr/>
        </p:nvGrpSpPr>
        <p:grpSpPr>
          <a:xfrm>
            <a:off x="6195139" y="3266687"/>
            <a:ext cx="614772" cy="1586262"/>
            <a:chOff x="7734466" y="2406891"/>
            <a:chExt cx="819696" cy="2111161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86FE9B25-6617-4C8B-AC06-E57937486B36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7774477" y="2945244"/>
              <a:ext cx="779685" cy="1572808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A2D4AE72-D82B-4920-B5CB-77C78073AA07}"/>
                </a:ext>
              </a:extLst>
            </p:cNvPr>
            <p:cNvCxnSpPr>
              <a:cxnSpLocks/>
            </p:cNvCxnSpPr>
            <p:nvPr/>
          </p:nvCxnSpPr>
          <p:spPr>
            <a:xfrm>
              <a:off x="7774477" y="2945244"/>
              <a:ext cx="753523" cy="349625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3C0BC0E3-479E-47AF-A80E-7A18F5508B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477" y="2406891"/>
              <a:ext cx="753523" cy="538354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C22D726D-CCEC-4F59-A104-CEBF85D15C13}"/>
                </a:ext>
              </a:extLst>
            </p:cNvPr>
            <p:cNvSpPr/>
            <p:nvPr/>
          </p:nvSpPr>
          <p:spPr>
            <a:xfrm rot="10800000" flipH="1">
              <a:off x="7734466" y="2879916"/>
              <a:ext cx="144000" cy="144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70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3" kern="0">
                <a:solidFill>
                  <a:schemeClr val="accent1">
                    <a:lumMod val="50000"/>
                  </a:schemeClr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" name="Группа 1"/>
          <p:cNvGrpSpPr/>
          <p:nvPr/>
        </p:nvGrpSpPr>
        <p:grpSpPr>
          <a:xfrm>
            <a:off x="3327593" y="2996163"/>
            <a:ext cx="757465" cy="649256"/>
            <a:chOff x="5519813" y="2672976"/>
            <a:chExt cx="540000" cy="540000"/>
          </a:xfrm>
        </p:grpSpPr>
        <p:sp>
          <p:nvSpPr>
            <p:cNvPr id="26" name="AutoShape 5">
              <a:extLst>
                <a:ext uri="{FF2B5EF4-FFF2-40B4-BE49-F238E27FC236}">
                  <a16:creationId xmlns="" xmlns:a16="http://schemas.microsoft.com/office/drawing/2014/main" id="{9EE4625E-F13D-4D80-9677-82925F2CA030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519813" y="2672976"/>
              <a:ext cx="540000" cy="540000"/>
            </a:xfrm>
            <a:prstGeom prst="roundRect">
              <a:avLst>
                <a:gd name="adj" fmla="val 11602"/>
              </a:avLst>
            </a:prstGeom>
            <a:solidFill>
              <a:srgbClr val="5227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70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 dirty="0">
                <a:solidFill>
                  <a:srgbClr val="522723"/>
                </a:solidFill>
              </a:endParaRPr>
            </a:p>
          </p:txBody>
        </p:sp>
        <p:grpSp>
          <p:nvGrpSpPr>
            <p:cNvPr id="4" name="Group 262">
              <a:extLst>
                <a:ext uri="{FF2B5EF4-FFF2-40B4-BE49-F238E27FC236}">
                  <a16:creationId xmlns="" xmlns:a16="http://schemas.microsoft.com/office/drawing/2014/main" id="{91F43838-4FEE-4058-9924-165BDC45A30F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5578467" y="2714333"/>
              <a:ext cx="432518" cy="462843"/>
              <a:chOff x="3565" y="1412"/>
              <a:chExt cx="542" cy="580"/>
            </a:xfrm>
            <a:solidFill>
              <a:srgbClr val="FFFFFF"/>
            </a:solidFill>
          </p:grpSpPr>
          <p:sp>
            <p:nvSpPr>
              <p:cNvPr id="29" name="Freeform 263">
                <a:extLst>
                  <a:ext uri="{FF2B5EF4-FFF2-40B4-BE49-F238E27FC236}">
                    <a16:creationId xmlns="" xmlns:a16="http://schemas.microsoft.com/office/drawing/2014/main" id="{275CE9B4-FBF7-4CB2-83A9-EAC740DDC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1589"/>
                <a:ext cx="173" cy="140"/>
              </a:xfrm>
              <a:custGeom>
                <a:avLst/>
                <a:gdLst>
                  <a:gd name="T0" fmla="*/ 133 w 347"/>
                  <a:gd name="T1" fmla="*/ 49 h 280"/>
                  <a:gd name="T2" fmla="*/ 142 w 347"/>
                  <a:gd name="T3" fmla="*/ 68 h 280"/>
                  <a:gd name="T4" fmla="*/ 164 w 347"/>
                  <a:gd name="T5" fmla="*/ 99 h 280"/>
                  <a:gd name="T6" fmla="*/ 200 w 347"/>
                  <a:gd name="T7" fmla="*/ 136 h 280"/>
                  <a:gd name="T8" fmla="*/ 239 w 347"/>
                  <a:gd name="T9" fmla="*/ 163 h 280"/>
                  <a:gd name="T10" fmla="*/ 270 w 347"/>
                  <a:gd name="T11" fmla="*/ 177 h 280"/>
                  <a:gd name="T12" fmla="*/ 298 w 347"/>
                  <a:gd name="T13" fmla="*/ 184 h 280"/>
                  <a:gd name="T14" fmla="*/ 314 w 347"/>
                  <a:gd name="T15" fmla="*/ 187 h 280"/>
                  <a:gd name="T16" fmla="*/ 305 w 347"/>
                  <a:gd name="T17" fmla="*/ 246 h 280"/>
                  <a:gd name="T18" fmla="*/ 290 w 347"/>
                  <a:gd name="T19" fmla="*/ 246 h 280"/>
                  <a:gd name="T20" fmla="*/ 252 w 347"/>
                  <a:gd name="T21" fmla="*/ 242 h 280"/>
                  <a:gd name="T22" fmla="*/ 200 w 347"/>
                  <a:gd name="T23" fmla="*/ 234 h 280"/>
                  <a:gd name="T24" fmla="*/ 142 w 347"/>
                  <a:gd name="T25" fmla="*/ 217 h 280"/>
                  <a:gd name="T26" fmla="*/ 82 w 347"/>
                  <a:gd name="T27" fmla="*/ 185 h 280"/>
                  <a:gd name="T28" fmla="*/ 48 w 347"/>
                  <a:gd name="T29" fmla="*/ 154 h 280"/>
                  <a:gd name="T30" fmla="*/ 32 w 347"/>
                  <a:gd name="T31" fmla="*/ 132 h 280"/>
                  <a:gd name="T32" fmla="*/ 28 w 347"/>
                  <a:gd name="T33" fmla="*/ 122 h 280"/>
                  <a:gd name="T34" fmla="*/ 3 w 347"/>
                  <a:gd name="T35" fmla="*/ 152 h 280"/>
                  <a:gd name="T36" fmla="*/ 20 w 347"/>
                  <a:gd name="T37" fmla="*/ 171 h 280"/>
                  <a:gd name="T38" fmla="*/ 53 w 347"/>
                  <a:gd name="T39" fmla="*/ 202 h 280"/>
                  <a:gd name="T40" fmla="*/ 103 w 347"/>
                  <a:gd name="T41" fmla="*/ 233 h 280"/>
                  <a:gd name="T42" fmla="*/ 154 w 347"/>
                  <a:gd name="T43" fmla="*/ 253 h 280"/>
                  <a:gd name="T44" fmla="*/ 192 w 347"/>
                  <a:gd name="T45" fmla="*/ 263 h 280"/>
                  <a:gd name="T46" fmla="*/ 226 w 347"/>
                  <a:gd name="T47" fmla="*/ 270 h 280"/>
                  <a:gd name="T48" fmla="*/ 257 w 347"/>
                  <a:gd name="T49" fmla="*/ 275 h 280"/>
                  <a:gd name="T50" fmla="*/ 285 w 347"/>
                  <a:gd name="T51" fmla="*/ 278 h 280"/>
                  <a:gd name="T52" fmla="*/ 306 w 347"/>
                  <a:gd name="T53" fmla="*/ 279 h 280"/>
                  <a:gd name="T54" fmla="*/ 321 w 347"/>
                  <a:gd name="T55" fmla="*/ 280 h 280"/>
                  <a:gd name="T56" fmla="*/ 329 w 347"/>
                  <a:gd name="T57" fmla="*/ 280 h 280"/>
                  <a:gd name="T58" fmla="*/ 347 w 347"/>
                  <a:gd name="T59" fmla="*/ 166 h 280"/>
                  <a:gd name="T60" fmla="*/ 336 w 347"/>
                  <a:gd name="T61" fmla="*/ 165 h 280"/>
                  <a:gd name="T62" fmla="*/ 307 w 347"/>
                  <a:gd name="T63" fmla="*/ 158 h 280"/>
                  <a:gd name="T64" fmla="*/ 267 w 347"/>
                  <a:gd name="T65" fmla="*/ 144 h 280"/>
                  <a:gd name="T66" fmla="*/ 225 w 347"/>
                  <a:gd name="T67" fmla="*/ 121 h 280"/>
                  <a:gd name="T68" fmla="*/ 189 w 347"/>
                  <a:gd name="T69" fmla="*/ 86 h 280"/>
                  <a:gd name="T70" fmla="*/ 166 w 347"/>
                  <a:gd name="T71" fmla="*/ 46 h 280"/>
                  <a:gd name="T72" fmla="*/ 152 w 347"/>
                  <a:gd name="T73" fmla="*/ 14 h 280"/>
                  <a:gd name="T74" fmla="*/ 148 w 347"/>
                  <a:gd name="T75" fmla="*/ 0 h 2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7"/>
                  <a:gd name="T115" fmla="*/ 0 h 280"/>
                  <a:gd name="T116" fmla="*/ 347 w 347"/>
                  <a:gd name="T117" fmla="*/ 280 h 2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7" h="280">
                    <a:moveTo>
                      <a:pt x="132" y="46"/>
                    </a:moveTo>
                    <a:lnTo>
                      <a:pt x="133" y="49"/>
                    </a:lnTo>
                    <a:lnTo>
                      <a:pt x="136" y="57"/>
                    </a:lnTo>
                    <a:lnTo>
                      <a:pt x="142" y="68"/>
                    </a:lnTo>
                    <a:lnTo>
                      <a:pt x="151" y="83"/>
                    </a:lnTo>
                    <a:lnTo>
                      <a:pt x="164" y="99"/>
                    </a:lnTo>
                    <a:lnTo>
                      <a:pt x="180" y="118"/>
                    </a:lnTo>
                    <a:lnTo>
                      <a:pt x="200" y="136"/>
                    </a:lnTo>
                    <a:lnTo>
                      <a:pt x="223" y="154"/>
                    </a:lnTo>
                    <a:lnTo>
                      <a:pt x="239" y="163"/>
                    </a:lnTo>
                    <a:lnTo>
                      <a:pt x="254" y="171"/>
                    </a:lnTo>
                    <a:lnTo>
                      <a:pt x="270" y="177"/>
                    </a:lnTo>
                    <a:lnTo>
                      <a:pt x="285" y="180"/>
                    </a:lnTo>
                    <a:lnTo>
                      <a:pt x="298" y="184"/>
                    </a:lnTo>
                    <a:lnTo>
                      <a:pt x="307" y="186"/>
                    </a:lnTo>
                    <a:lnTo>
                      <a:pt x="314" y="187"/>
                    </a:lnTo>
                    <a:lnTo>
                      <a:pt x="316" y="187"/>
                    </a:lnTo>
                    <a:lnTo>
                      <a:pt x="305" y="246"/>
                    </a:lnTo>
                    <a:lnTo>
                      <a:pt x="301" y="246"/>
                    </a:lnTo>
                    <a:lnTo>
                      <a:pt x="290" y="246"/>
                    </a:lnTo>
                    <a:lnTo>
                      <a:pt x="273" y="245"/>
                    </a:lnTo>
                    <a:lnTo>
                      <a:pt x="252" y="242"/>
                    </a:lnTo>
                    <a:lnTo>
                      <a:pt x="227" y="239"/>
                    </a:lnTo>
                    <a:lnTo>
                      <a:pt x="200" y="234"/>
                    </a:lnTo>
                    <a:lnTo>
                      <a:pt x="171" y="227"/>
                    </a:lnTo>
                    <a:lnTo>
                      <a:pt x="142" y="217"/>
                    </a:lnTo>
                    <a:lnTo>
                      <a:pt x="109" y="201"/>
                    </a:lnTo>
                    <a:lnTo>
                      <a:pt x="82" y="185"/>
                    </a:lnTo>
                    <a:lnTo>
                      <a:pt x="63" y="169"/>
                    </a:lnTo>
                    <a:lnTo>
                      <a:pt x="48" y="154"/>
                    </a:lnTo>
                    <a:lnTo>
                      <a:pt x="38" y="141"/>
                    </a:lnTo>
                    <a:lnTo>
                      <a:pt x="32" y="132"/>
                    </a:lnTo>
                    <a:lnTo>
                      <a:pt x="29" y="125"/>
                    </a:lnTo>
                    <a:lnTo>
                      <a:pt x="28" y="122"/>
                    </a:lnTo>
                    <a:lnTo>
                      <a:pt x="0" y="149"/>
                    </a:lnTo>
                    <a:lnTo>
                      <a:pt x="3" y="152"/>
                    </a:lnTo>
                    <a:lnTo>
                      <a:pt x="8" y="159"/>
                    </a:lnTo>
                    <a:lnTo>
                      <a:pt x="20" y="171"/>
                    </a:lnTo>
                    <a:lnTo>
                      <a:pt x="35" y="186"/>
                    </a:lnTo>
                    <a:lnTo>
                      <a:pt x="53" y="202"/>
                    </a:lnTo>
                    <a:lnTo>
                      <a:pt x="76" y="217"/>
                    </a:lnTo>
                    <a:lnTo>
                      <a:pt x="103" y="233"/>
                    </a:lnTo>
                    <a:lnTo>
                      <a:pt x="134" y="246"/>
                    </a:lnTo>
                    <a:lnTo>
                      <a:pt x="154" y="253"/>
                    </a:lnTo>
                    <a:lnTo>
                      <a:pt x="173" y="257"/>
                    </a:lnTo>
                    <a:lnTo>
                      <a:pt x="192" y="263"/>
                    </a:lnTo>
                    <a:lnTo>
                      <a:pt x="209" y="267"/>
                    </a:lnTo>
                    <a:lnTo>
                      <a:pt x="226" y="270"/>
                    </a:lnTo>
                    <a:lnTo>
                      <a:pt x="242" y="273"/>
                    </a:lnTo>
                    <a:lnTo>
                      <a:pt x="257" y="275"/>
                    </a:lnTo>
                    <a:lnTo>
                      <a:pt x="272" y="277"/>
                    </a:lnTo>
                    <a:lnTo>
                      <a:pt x="285" y="278"/>
                    </a:lnTo>
                    <a:lnTo>
                      <a:pt x="295" y="279"/>
                    </a:lnTo>
                    <a:lnTo>
                      <a:pt x="306" y="279"/>
                    </a:lnTo>
                    <a:lnTo>
                      <a:pt x="314" y="280"/>
                    </a:lnTo>
                    <a:lnTo>
                      <a:pt x="321" y="280"/>
                    </a:lnTo>
                    <a:lnTo>
                      <a:pt x="325" y="280"/>
                    </a:lnTo>
                    <a:lnTo>
                      <a:pt x="329" y="280"/>
                    </a:lnTo>
                    <a:lnTo>
                      <a:pt x="330" y="280"/>
                    </a:lnTo>
                    <a:lnTo>
                      <a:pt x="347" y="166"/>
                    </a:lnTo>
                    <a:lnTo>
                      <a:pt x="344" y="166"/>
                    </a:lnTo>
                    <a:lnTo>
                      <a:pt x="336" y="165"/>
                    </a:lnTo>
                    <a:lnTo>
                      <a:pt x="323" y="162"/>
                    </a:lnTo>
                    <a:lnTo>
                      <a:pt x="307" y="158"/>
                    </a:lnTo>
                    <a:lnTo>
                      <a:pt x="287" y="152"/>
                    </a:lnTo>
                    <a:lnTo>
                      <a:pt x="267" y="144"/>
                    </a:lnTo>
                    <a:lnTo>
                      <a:pt x="246" y="134"/>
                    </a:lnTo>
                    <a:lnTo>
                      <a:pt x="225" y="121"/>
                    </a:lnTo>
                    <a:lnTo>
                      <a:pt x="205" y="105"/>
                    </a:lnTo>
                    <a:lnTo>
                      <a:pt x="189" y="86"/>
                    </a:lnTo>
                    <a:lnTo>
                      <a:pt x="177" y="66"/>
                    </a:lnTo>
                    <a:lnTo>
                      <a:pt x="166" y="46"/>
                    </a:lnTo>
                    <a:lnTo>
                      <a:pt x="158" y="28"/>
                    </a:lnTo>
                    <a:lnTo>
                      <a:pt x="152" y="14"/>
                    </a:lnTo>
                    <a:lnTo>
                      <a:pt x="149" y="4"/>
                    </a:lnTo>
                    <a:lnTo>
                      <a:pt x="148" y="0"/>
                    </a:lnTo>
                    <a:lnTo>
                      <a:pt x="132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30" name="Freeform 264">
                <a:extLst>
                  <a:ext uri="{FF2B5EF4-FFF2-40B4-BE49-F238E27FC236}">
                    <a16:creationId xmlns="" xmlns:a16="http://schemas.microsoft.com/office/drawing/2014/main" id="{112DAE71-2CF2-487B-AF56-644959553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1469"/>
                <a:ext cx="106" cy="108"/>
              </a:xfrm>
              <a:custGeom>
                <a:avLst/>
                <a:gdLst>
                  <a:gd name="T0" fmla="*/ 209 w 213"/>
                  <a:gd name="T1" fmla="*/ 135 h 217"/>
                  <a:gd name="T2" fmla="*/ 210 w 213"/>
                  <a:gd name="T3" fmla="*/ 128 h 217"/>
                  <a:gd name="T4" fmla="*/ 212 w 213"/>
                  <a:gd name="T5" fmla="*/ 121 h 217"/>
                  <a:gd name="T6" fmla="*/ 213 w 213"/>
                  <a:gd name="T7" fmla="*/ 114 h 217"/>
                  <a:gd name="T8" fmla="*/ 213 w 213"/>
                  <a:gd name="T9" fmla="*/ 107 h 217"/>
                  <a:gd name="T10" fmla="*/ 210 w 213"/>
                  <a:gd name="T11" fmla="*/ 86 h 217"/>
                  <a:gd name="T12" fmla="*/ 205 w 213"/>
                  <a:gd name="T13" fmla="*/ 66 h 217"/>
                  <a:gd name="T14" fmla="*/ 194 w 213"/>
                  <a:gd name="T15" fmla="*/ 48 h 217"/>
                  <a:gd name="T16" fmla="*/ 182 w 213"/>
                  <a:gd name="T17" fmla="*/ 31 h 217"/>
                  <a:gd name="T18" fmla="*/ 167 w 213"/>
                  <a:gd name="T19" fmla="*/ 19 h 217"/>
                  <a:gd name="T20" fmla="*/ 148 w 213"/>
                  <a:gd name="T21" fmla="*/ 8 h 217"/>
                  <a:gd name="T22" fmla="*/ 129 w 213"/>
                  <a:gd name="T23" fmla="*/ 3 h 217"/>
                  <a:gd name="T24" fmla="*/ 107 w 213"/>
                  <a:gd name="T25" fmla="*/ 0 h 217"/>
                  <a:gd name="T26" fmla="*/ 85 w 213"/>
                  <a:gd name="T27" fmla="*/ 3 h 217"/>
                  <a:gd name="T28" fmla="*/ 65 w 213"/>
                  <a:gd name="T29" fmla="*/ 8 h 217"/>
                  <a:gd name="T30" fmla="*/ 47 w 213"/>
                  <a:gd name="T31" fmla="*/ 19 h 217"/>
                  <a:gd name="T32" fmla="*/ 31 w 213"/>
                  <a:gd name="T33" fmla="*/ 31 h 217"/>
                  <a:gd name="T34" fmla="*/ 18 w 213"/>
                  <a:gd name="T35" fmla="*/ 48 h 217"/>
                  <a:gd name="T36" fmla="*/ 8 w 213"/>
                  <a:gd name="T37" fmla="*/ 66 h 217"/>
                  <a:gd name="T38" fmla="*/ 2 w 213"/>
                  <a:gd name="T39" fmla="*/ 86 h 217"/>
                  <a:gd name="T40" fmla="*/ 0 w 213"/>
                  <a:gd name="T41" fmla="*/ 107 h 217"/>
                  <a:gd name="T42" fmla="*/ 2 w 213"/>
                  <a:gd name="T43" fmla="*/ 129 h 217"/>
                  <a:gd name="T44" fmla="*/ 8 w 213"/>
                  <a:gd name="T45" fmla="*/ 149 h 217"/>
                  <a:gd name="T46" fmla="*/ 18 w 213"/>
                  <a:gd name="T47" fmla="*/ 167 h 217"/>
                  <a:gd name="T48" fmla="*/ 31 w 213"/>
                  <a:gd name="T49" fmla="*/ 182 h 217"/>
                  <a:gd name="T50" fmla="*/ 47 w 213"/>
                  <a:gd name="T51" fmla="*/ 195 h 217"/>
                  <a:gd name="T52" fmla="*/ 65 w 213"/>
                  <a:gd name="T53" fmla="*/ 205 h 217"/>
                  <a:gd name="T54" fmla="*/ 85 w 213"/>
                  <a:gd name="T55" fmla="*/ 211 h 217"/>
                  <a:gd name="T56" fmla="*/ 107 w 213"/>
                  <a:gd name="T57" fmla="*/ 214 h 217"/>
                  <a:gd name="T58" fmla="*/ 114 w 213"/>
                  <a:gd name="T59" fmla="*/ 214 h 217"/>
                  <a:gd name="T60" fmla="*/ 121 w 213"/>
                  <a:gd name="T61" fmla="*/ 212 h 217"/>
                  <a:gd name="T62" fmla="*/ 127 w 213"/>
                  <a:gd name="T63" fmla="*/ 211 h 217"/>
                  <a:gd name="T64" fmla="*/ 133 w 213"/>
                  <a:gd name="T65" fmla="*/ 210 h 217"/>
                  <a:gd name="T66" fmla="*/ 140 w 213"/>
                  <a:gd name="T67" fmla="*/ 209 h 217"/>
                  <a:gd name="T68" fmla="*/ 146 w 213"/>
                  <a:gd name="T69" fmla="*/ 207 h 217"/>
                  <a:gd name="T70" fmla="*/ 152 w 213"/>
                  <a:gd name="T71" fmla="*/ 203 h 217"/>
                  <a:gd name="T72" fmla="*/ 157 w 213"/>
                  <a:gd name="T73" fmla="*/ 201 h 217"/>
                  <a:gd name="T74" fmla="*/ 178 w 213"/>
                  <a:gd name="T75" fmla="*/ 217 h 217"/>
                  <a:gd name="T76" fmla="*/ 209 w 213"/>
                  <a:gd name="T77" fmla="*/ 135 h 2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3"/>
                  <a:gd name="T118" fmla="*/ 0 h 217"/>
                  <a:gd name="T119" fmla="*/ 213 w 213"/>
                  <a:gd name="T120" fmla="*/ 217 h 2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3" h="217">
                    <a:moveTo>
                      <a:pt x="209" y="135"/>
                    </a:moveTo>
                    <a:lnTo>
                      <a:pt x="210" y="128"/>
                    </a:lnTo>
                    <a:lnTo>
                      <a:pt x="212" y="121"/>
                    </a:lnTo>
                    <a:lnTo>
                      <a:pt x="213" y="114"/>
                    </a:lnTo>
                    <a:lnTo>
                      <a:pt x="213" y="107"/>
                    </a:lnTo>
                    <a:lnTo>
                      <a:pt x="210" y="86"/>
                    </a:lnTo>
                    <a:lnTo>
                      <a:pt x="205" y="66"/>
                    </a:lnTo>
                    <a:lnTo>
                      <a:pt x="194" y="48"/>
                    </a:lnTo>
                    <a:lnTo>
                      <a:pt x="182" y="31"/>
                    </a:lnTo>
                    <a:lnTo>
                      <a:pt x="167" y="19"/>
                    </a:lnTo>
                    <a:lnTo>
                      <a:pt x="148" y="8"/>
                    </a:lnTo>
                    <a:lnTo>
                      <a:pt x="129" y="3"/>
                    </a:lnTo>
                    <a:lnTo>
                      <a:pt x="107" y="0"/>
                    </a:lnTo>
                    <a:lnTo>
                      <a:pt x="85" y="3"/>
                    </a:lnTo>
                    <a:lnTo>
                      <a:pt x="65" y="8"/>
                    </a:lnTo>
                    <a:lnTo>
                      <a:pt x="47" y="19"/>
                    </a:lnTo>
                    <a:lnTo>
                      <a:pt x="31" y="31"/>
                    </a:lnTo>
                    <a:lnTo>
                      <a:pt x="18" y="48"/>
                    </a:lnTo>
                    <a:lnTo>
                      <a:pt x="8" y="66"/>
                    </a:lnTo>
                    <a:lnTo>
                      <a:pt x="2" y="86"/>
                    </a:lnTo>
                    <a:lnTo>
                      <a:pt x="0" y="107"/>
                    </a:lnTo>
                    <a:lnTo>
                      <a:pt x="2" y="129"/>
                    </a:lnTo>
                    <a:lnTo>
                      <a:pt x="8" y="149"/>
                    </a:lnTo>
                    <a:lnTo>
                      <a:pt x="18" y="167"/>
                    </a:lnTo>
                    <a:lnTo>
                      <a:pt x="31" y="182"/>
                    </a:lnTo>
                    <a:lnTo>
                      <a:pt x="47" y="195"/>
                    </a:lnTo>
                    <a:lnTo>
                      <a:pt x="65" y="205"/>
                    </a:lnTo>
                    <a:lnTo>
                      <a:pt x="85" y="211"/>
                    </a:lnTo>
                    <a:lnTo>
                      <a:pt x="107" y="214"/>
                    </a:lnTo>
                    <a:lnTo>
                      <a:pt x="114" y="214"/>
                    </a:lnTo>
                    <a:lnTo>
                      <a:pt x="121" y="212"/>
                    </a:lnTo>
                    <a:lnTo>
                      <a:pt x="127" y="211"/>
                    </a:lnTo>
                    <a:lnTo>
                      <a:pt x="133" y="210"/>
                    </a:lnTo>
                    <a:lnTo>
                      <a:pt x="140" y="209"/>
                    </a:lnTo>
                    <a:lnTo>
                      <a:pt x="146" y="207"/>
                    </a:lnTo>
                    <a:lnTo>
                      <a:pt x="152" y="203"/>
                    </a:lnTo>
                    <a:lnTo>
                      <a:pt x="157" y="201"/>
                    </a:lnTo>
                    <a:lnTo>
                      <a:pt x="178" y="217"/>
                    </a:lnTo>
                    <a:lnTo>
                      <a:pt x="209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31" name="Freeform 265">
                <a:extLst>
                  <a:ext uri="{FF2B5EF4-FFF2-40B4-BE49-F238E27FC236}">
                    <a16:creationId xmlns="" xmlns:a16="http://schemas.microsoft.com/office/drawing/2014/main" id="{EC194889-95AC-47A6-939C-F41BEE66B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1658"/>
                <a:ext cx="179" cy="334"/>
              </a:xfrm>
              <a:custGeom>
                <a:avLst/>
                <a:gdLst>
                  <a:gd name="T0" fmla="*/ 62 w 358"/>
                  <a:gd name="T1" fmla="*/ 254 h 669"/>
                  <a:gd name="T2" fmla="*/ 47 w 358"/>
                  <a:gd name="T3" fmla="*/ 302 h 669"/>
                  <a:gd name="T4" fmla="*/ 37 w 358"/>
                  <a:gd name="T5" fmla="*/ 405 h 669"/>
                  <a:gd name="T6" fmla="*/ 358 w 358"/>
                  <a:gd name="T7" fmla="*/ 486 h 669"/>
                  <a:gd name="T8" fmla="*/ 200 w 358"/>
                  <a:gd name="T9" fmla="*/ 600 h 669"/>
                  <a:gd name="T10" fmla="*/ 285 w 358"/>
                  <a:gd name="T11" fmla="*/ 606 h 669"/>
                  <a:gd name="T12" fmla="*/ 286 w 358"/>
                  <a:gd name="T13" fmla="*/ 606 h 669"/>
                  <a:gd name="T14" fmla="*/ 286 w 358"/>
                  <a:gd name="T15" fmla="*/ 606 h 669"/>
                  <a:gd name="T16" fmla="*/ 309 w 358"/>
                  <a:gd name="T17" fmla="*/ 615 h 669"/>
                  <a:gd name="T18" fmla="*/ 318 w 358"/>
                  <a:gd name="T19" fmla="*/ 638 h 669"/>
                  <a:gd name="T20" fmla="*/ 309 w 358"/>
                  <a:gd name="T21" fmla="*/ 660 h 669"/>
                  <a:gd name="T22" fmla="*/ 286 w 358"/>
                  <a:gd name="T23" fmla="*/ 669 h 669"/>
                  <a:gd name="T24" fmla="*/ 263 w 358"/>
                  <a:gd name="T25" fmla="*/ 660 h 669"/>
                  <a:gd name="T26" fmla="*/ 253 w 358"/>
                  <a:gd name="T27" fmla="*/ 638 h 669"/>
                  <a:gd name="T28" fmla="*/ 255 w 358"/>
                  <a:gd name="T29" fmla="*/ 630 h 669"/>
                  <a:gd name="T30" fmla="*/ 258 w 358"/>
                  <a:gd name="T31" fmla="*/ 622 h 669"/>
                  <a:gd name="T32" fmla="*/ 116 w 358"/>
                  <a:gd name="T33" fmla="*/ 625 h 669"/>
                  <a:gd name="T34" fmla="*/ 119 w 358"/>
                  <a:gd name="T35" fmla="*/ 633 h 669"/>
                  <a:gd name="T36" fmla="*/ 116 w 358"/>
                  <a:gd name="T37" fmla="*/ 651 h 669"/>
                  <a:gd name="T38" fmla="*/ 100 w 358"/>
                  <a:gd name="T39" fmla="*/ 667 h 669"/>
                  <a:gd name="T40" fmla="*/ 75 w 358"/>
                  <a:gd name="T41" fmla="*/ 667 h 669"/>
                  <a:gd name="T42" fmla="*/ 58 w 358"/>
                  <a:gd name="T43" fmla="*/ 651 h 669"/>
                  <a:gd name="T44" fmla="*/ 58 w 358"/>
                  <a:gd name="T45" fmla="*/ 626 h 669"/>
                  <a:gd name="T46" fmla="*/ 70 w 358"/>
                  <a:gd name="T47" fmla="*/ 610 h 669"/>
                  <a:gd name="T48" fmla="*/ 81 w 358"/>
                  <a:gd name="T49" fmla="*/ 600 h 669"/>
                  <a:gd name="T50" fmla="*/ 157 w 358"/>
                  <a:gd name="T51" fmla="*/ 486 h 669"/>
                  <a:gd name="T52" fmla="*/ 25 w 358"/>
                  <a:gd name="T53" fmla="*/ 432 h 669"/>
                  <a:gd name="T54" fmla="*/ 0 w 358"/>
                  <a:gd name="T55" fmla="*/ 96 h 669"/>
                  <a:gd name="T56" fmla="*/ 29 w 358"/>
                  <a:gd name="T57" fmla="*/ 0 h 669"/>
                  <a:gd name="T58" fmla="*/ 44 w 358"/>
                  <a:gd name="T59" fmla="*/ 5 h 669"/>
                  <a:gd name="T60" fmla="*/ 55 w 358"/>
                  <a:gd name="T61" fmla="*/ 20 h 669"/>
                  <a:gd name="T62" fmla="*/ 66 w 358"/>
                  <a:gd name="T63" fmla="*/ 49 h 669"/>
                  <a:gd name="T64" fmla="*/ 71 w 358"/>
                  <a:gd name="T65" fmla="*/ 95 h 6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8"/>
                  <a:gd name="T100" fmla="*/ 0 h 669"/>
                  <a:gd name="T101" fmla="*/ 358 w 358"/>
                  <a:gd name="T102" fmla="*/ 669 h 6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8" h="669">
                    <a:moveTo>
                      <a:pt x="68" y="219"/>
                    </a:moveTo>
                    <a:lnTo>
                      <a:pt x="62" y="254"/>
                    </a:lnTo>
                    <a:lnTo>
                      <a:pt x="55" y="282"/>
                    </a:lnTo>
                    <a:lnTo>
                      <a:pt x="47" y="302"/>
                    </a:lnTo>
                    <a:lnTo>
                      <a:pt x="37" y="314"/>
                    </a:lnTo>
                    <a:lnTo>
                      <a:pt x="37" y="405"/>
                    </a:lnTo>
                    <a:lnTo>
                      <a:pt x="340" y="405"/>
                    </a:lnTo>
                    <a:lnTo>
                      <a:pt x="358" y="486"/>
                    </a:lnTo>
                    <a:lnTo>
                      <a:pt x="200" y="486"/>
                    </a:lnTo>
                    <a:lnTo>
                      <a:pt x="200" y="600"/>
                    </a:lnTo>
                    <a:lnTo>
                      <a:pt x="285" y="600"/>
                    </a:lnTo>
                    <a:lnTo>
                      <a:pt x="285" y="606"/>
                    </a:lnTo>
                    <a:lnTo>
                      <a:pt x="286" y="606"/>
                    </a:lnTo>
                    <a:lnTo>
                      <a:pt x="298" y="608"/>
                    </a:lnTo>
                    <a:lnTo>
                      <a:pt x="309" y="615"/>
                    </a:lnTo>
                    <a:lnTo>
                      <a:pt x="316" y="625"/>
                    </a:lnTo>
                    <a:lnTo>
                      <a:pt x="318" y="638"/>
                    </a:lnTo>
                    <a:lnTo>
                      <a:pt x="316" y="651"/>
                    </a:lnTo>
                    <a:lnTo>
                      <a:pt x="309" y="660"/>
                    </a:lnTo>
                    <a:lnTo>
                      <a:pt x="298" y="667"/>
                    </a:lnTo>
                    <a:lnTo>
                      <a:pt x="286" y="669"/>
                    </a:lnTo>
                    <a:lnTo>
                      <a:pt x="273" y="667"/>
                    </a:lnTo>
                    <a:lnTo>
                      <a:pt x="263" y="660"/>
                    </a:lnTo>
                    <a:lnTo>
                      <a:pt x="256" y="651"/>
                    </a:lnTo>
                    <a:lnTo>
                      <a:pt x="253" y="638"/>
                    </a:lnTo>
                    <a:lnTo>
                      <a:pt x="253" y="633"/>
                    </a:lnTo>
                    <a:lnTo>
                      <a:pt x="255" y="630"/>
                    </a:lnTo>
                    <a:lnTo>
                      <a:pt x="257" y="625"/>
                    </a:lnTo>
                    <a:lnTo>
                      <a:pt x="258" y="622"/>
                    </a:lnTo>
                    <a:lnTo>
                      <a:pt x="115" y="622"/>
                    </a:lnTo>
                    <a:lnTo>
                      <a:pt x="116" y="625"/>
                    </a:lnTo>
                    <a:lnTo>
                      <a:pt x="118" y="630"/>
                    </a:lnTo>
                    <a:lnTo>
                      <a:pt x="119" y="633"/>
                    </a:lnTo>
                    <a:lnTo>
                      <a:pt x="119" y="638"/>
                    </a:lnTo>
                    <a:lnTo>
                      <a:pt x="116" y="651"/>
                    </a:lnTo>
                    <a:lnTo>
                      <a:pt x="109" y="660"/>
                    </a:lnTo>
                    <a:lnTo>
                      <a:pt x="100" y="667"/>
                    </a:lnTo>
                    <a:lnTo>
                      <a:pt x="88" y="669"/>
                    </a:lnTo>
                    <a:lnTo>
                      <a:pt x="75" y="667"/>
                    </a:lnTo>
                    <a:lnTo>
                      <a:pt x="65" y="660"/>
                    </a:lnTo>
                    <a:lnTo>
                      <a:pt x="58" y="651"/>
                    </a:lnTo>
                    <a:lnTo>
                      <a:pt x="55" y="638"/>
                    </a:lnTo>
                    <a:lnTo>
                      <a:pt x="58" y="626"/>
                    </a:lnTo>
                    <a:lnTo>
                      <a:pt x="62" y="617"/>
                    </a:lnTo>
                    <a:lnTo>
                      <a:pt x="70" y="610"/>
                    </a:lnTo>
                    <a:lnTo>
                      <a:pt x="81" y="607"/>
                    </a:lnTo>
                    <a:lnTo>
                      <a:pt x="81" y="600"/>
                    </a:lnTo>
                    <a:lnTo>
                      <a:pt x="157" y="600"/>
                    </a:lnTo>
                    <a:lnTo>
                      <a:pt x="157" y="486"/>
                    </a:lnTo>
                    <a:lnTo>
                      <a:pt x="25" y="486"/>
                    </a:lnTo>
                    <a:lnTo>
                      <a:pt x="25" y="432"/>
                    </a:lnTo>
                    <a:lnTo>
                      <a:pt x="0" y="432"/>
                    </a:lnTo>
                    <a:lnTo>
                      <a:pt x="0" y="96"/>
                    </a:lnTo>
                    <a:lnTo>
                      <a:pt x="29" y="96"/>
                    </a:lnTo>
                    <a:lnTo>
                      <a:pt x="29" y="0"/>
                    </a:lnTo>
                    <a:lnTo>
                      <a:pt x="37" y="2"/>
                    </a:lnTo>
                    <a:lnTo>
                      <a:pt x="44" y="5"/>
                    </a:lnTo>
                    <a:lnTo>
                      <a:pt x="50" y="11"/>
                    </a:lnTo>
                    <a:lnTo>
                      <a:pt x="55" y="20"/>
                    </a:lnTo>
                    <a:lnTo>
                      <a:pt x="61" y="32"/>
                    </a:lnTo>
                    <a:lnTo>
                      <a:pt x="66" y="49"/>
                    </a:lnTo>
                    <a:lnTo>
                      <a:pt x="69" y="70"/>
                    </a:lnTo>
                    <a:lnTo>
                      <a:pt x="71" y="95"/>
                    </a:lnTo>
                    <a:lnTo>
                      <a:pt x="68" y="2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32" name="Freeform 266">
                <a:extLst>
                  <a:ext uri="{FF2B5EF4-FFF2-40B4-BE49-F238E27FC236}">
                    <a16:creationId xmlns="" xmlns:a16="http://schemas.microsoft.com/office/drawing/2014/main" id="{CB219966-943F-43CF-9B97-5241EA814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1772"/>
                <a:ext cx="280" cy="217"/>
              </a:xfrm>
              <a:custGeom>
                <a:avLst/>
                <a:gdLst>
                  <a:gd name="T0" fmla="*/ 296 w 559"/>
                  <a:gd name="T1" fmla="*/ 0 h 433"/>
                  <a:gd name="T2" fmla="*/ 313 w 559"/>
                  <a:gd name="T3" fmla="*/ 29 h 433"/>
                  <a:gd name="T4" fmla="*/ 314 w 559"/>
                  <a:gd name="T5" fmla="*/ 29 h 433"/>
                  <a:gd name="T6" fmla="*/ 318 w 559"/>
                  <a:gd name="T7" fmla="*/ 29 h 433"/>
                  <a:gd name="T8" fmla="*/ 320 w 559"/>
                  <a:gd name="T9" fmla="*/ 31 h 433"/>
                  <a:gd name="T10" fmla="*/ 322 w 559"/>
                  <a:gd name="T11" fmla="*/ 36 h 433"/>
                  <a:gd name="T12" fmla="*/ 358 w 559"/>
                  <a:gd name="T13" fmla="*/ 39 h 433"/>
                  <a:gd name="T14" fmla="*/ 389 w 559"/>
                  <a:gd name="T15" fmla="*/ 47 h 433"/>
                  <a:gd name="T16" fmla="*/ 416 w 559"/>
                  <a:gd name="T17" fmla="*/ 57 h 433"/>
                  <a:gd name="T18" fmla="*/ 438 w 559"/>
                  <a:gd name="T19" fmla="*/ 72 h 433"/>
                  <a:gd name="T20" fmla="*/ 456 w 559"/>
                  <a:gd name="T21" fmla="*/ 89 h 433"/>
                  <a:gd name="T22" fmla="*/ 471 w 559"/>
                  <a:gd name="T23" fmla="*/ 106 h 433"/>
                  <a:gd name="T24" fmla="*/ 483 w 559"/>
                  <a:gd name="T25" fmla="*/ 124 h 433"/>
                  <a:gd name="T26" fmla="*/ 491 w 559"/>
                  <a:gd name="T27" fmla="*/ 144 h 433"/>
                  <a:gd name="T28" fmla="*/ 496 w 559"/>
                  <a:gd name="T29" fmla="*/ 163 h 433"/>
                  <a:gd name="T30" fmla="*/ 501 w 559"/>
                  <a:gd name="T31" fmla="*/ 182 h 433"/>
                  <a:gd name="T32" fmla="*/ 503 w 559"/>
                  <a:gd name="T33" fmla="*/ 199 h 433"/>
                  <a:gd name="T34" fmla="*/ 504 w 559"/>
                  <a:gd name="T35" fmla="*/ 214 h 433"/>
                  <a:gd name="T36" fmla="*/ 504 w 559"/>
                  <a:gd name="T37" fmla="*/ 228 h 433"/>
                  <a:gd name="T38" fmla="*/ 504 w 559"/>
                  <a:gd name="T39" fmla="*/ 237 h 433"/>
                  <a:gd name="T40" fmla="*/ 503 w 559"/>
                  <a:gd name="T41" fmla="*/ 244 h 433"/>
                  <a:gd name="T42" fmla="*/ 503 w 559"/>
                  <a:gd name="T43" fmla="*/ 246 h 433"/>
                  <a:gd name="T44" fmla="*/ 503 w 559"/>
                  <a:gd name="T45" fmla="*/ 298 h 433"/>
                  <a:gd name="T46" fmla="*/ 504 w 559"/>
                  <a:gd name="T47" fmla="*/ 348 h 433"/>
                  <a:gd name="T48" fmla="*/ 506 w 559"/>
                  <a:gd name="T49" fmla="*/ 386 h 433"/>
                  <a:gd name="T50" fmla="*/ 506 w 559"/>
                  <a:gd name="T51" fmla="*/ 401 h 433"/>
                  <a:gd name="T52" fmla="*/ 559 w 559"/>
                  <a:gd name="T53" fmla="*/ 433 h 433"/>
                  <a:gd name="T54" fmla="*/ 307 w 559"/>
                  <a:gd name="T55" fmla="*/ 433 h 433"/>
                  <a:gd name="T56" fmla="*/ 309 w 559"/>
                  <a:gd name="T57" fmla="*/ 423 h 433"/>
                  <a:gd name="T58" fmla="*/ 311 w 559"/>
                  <a:gd name="T59" fmla="*/ 395 h 433"/>
                  <a:gd name="T60" fmla="*/ 312 w 559"/>
                  <a:gd name="T61" fmla="*/ 353 h 433"/>
                  <a:gd name="T62" fmla="*/ 313 w 559"/>
                  <a:gd name="T63" fmla="*/ 302 h 433"/>
                  <a:gd name="T64" fmla="*/ 311 w 559"/>
                  <a:gd name="T65" fmla="*/ 242 h 433"/>
                  <a:gd name="T66" fmla="*/ 305 w 559"/>
                  <a:gd name="T67" fmla="*/ 196 h 433"/>
                  <a:gd name="T68" fmla="*/ 299 w 559"/>
                  <a:gd name="T69" fmla="*/ 168 h 433"/>
                  <a:gd name="T70" fmla="*/ 297 w 559"/>
                  <a:gd name="T71" fmla="*/ 158 h 433"/>
                  <a:gd name="T72" fmla="*/ 186 w 559"/>
                  <a:gd name="T73" fmla="*/ 158 h 433"/>
                  <a:gd name="T74" fmla="*/ 76 w 559"/>
                  <a:gd name="T75" fmla="*/ 158 h 433"/>
                  <a:gd name="T76" fmla="*/ 13 w 559"/>
                  <a:gd name="T77" fmla="*/ 158 h 433"/>
                  <a:gd name="T78" fmla="*/ 11 w 559"/>
                  <a:gd name="T79" fmla="*/ 151 h 433"/>
                  <a:gd name="T80" fmla="*/ 8 w 559"/>
                  <a:gd name="T81" fmla="*/ 134 h 433"/>
                  <a:gd name="T82" fmla="*/ 4 w 559"/>
                  <a:gd name="T83" fmla="*/ 106 h 433"/>
                  <a:gd name="T84" fmla="*/ 1 w 559"/>
                  <a:gd name="T85" fmla="*/ 71 h 433"/>
                  <a:gd name="T86" fmla="*/ 0 w 559"/>
                  <a:gd name="T87" fmla="*/ 44 h 433"/>
                  <a:gd name="T88" fmla="*/ 1 w 559"/>
                  <a:gd name="T89" fmla="*/ 23 h 433"/>
                  <a:gd name="T90" fmla="*/ 3 w 559"/>
                  <a:gd name="T91" fmla="*/ 11 h 433"/>
                  <a:gd name="T92" fmla="*/ 4 w 559"/>
                  <a:gd name="T93" fmla="*/ 7 h 433"/>
                  <a:gd name="T94" fmla="*/ 296 w 559"/>
                  <a:gd name="T95" fmla="*/ 0 h 43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9"/>
                  <a:gd name="T145" fmla="*/ 0 h 433"/>
                  <a:gd name="T146" fmla="*/ 559 w 559"/>
                  <a:gd name="T147" fmla="*/ 433 h 43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9" h="433">
                    <a:moveTo>
                      <a:pt x="296" y="0"/>
                    </a:moveTo>
                    <a:lnTo>
                      <a:pt x="313" y="29"/>
                    </a:lnTo>
                    <a:lnTo>
                      <a:pt x="314" y="29"/>
                    </a:lnTo>
                    <a:lnTo>
                      <a:pt x="318" y="29"/>
                    </a:lnTo>
                    <a:lnTo>
                      <a:pt x="320" y="31"/>
                    </a:lnTo>
                    <a:lnTo>
                      <a:pt x="322" y="36"/>
                    </a:lnTo>
                    <a:lnTo>
                      <a:pt x="358" y="39"/>
                    </a:lnTo>
                    <a:lnTo>
                      <a:pt x="389" y="47"/>
                    </a:lnTo>
                    <a:lnTo>
                      <a:pt x="416" y="57"/>
                    </a:lnTo>
                    <a:lnTo>
                      <a:pt x="438" y="72"/>
                    </a:lnTo>
                    <a:lnTo>
                      <a:pt x="456" y="89"/>
                    </a:lnTo>
                    <a:lnTo>
                      <a:pt x="471" y="106"/>
                    </a:lnTo>
                    <a:lnTo>
                      <a:pt x="483" y="124"/>
                    </a:lnTo>
                    <a:lnTo>
                      <a:pt x="491" y="144"/>
                    </a:lnTo>
                    <a:lnTo>
                      <a:pt x="496" y="163"/>
                    </a:lnTo>
                    <a:lnTo>
                      <a:pt x="501" y="182"/>
                    </a:lnTo>
                    <a:lnTo>
                      <a:pt x="503" y="199"/>
                    </a:lnTo>
                    <a:lnTo>
                      <a:pt x="504" y="214"/>
                    </a:lnTo>
                    <a:lnTo>
                      <a:pt x="504" y="228"/>
                    </a:lnTo>
                    <a:lnTo>
                      <a:pt x="504" y="237"/>
                    </a:lnTo>
                    <a:lnTo>
                      <a:pt x="503" y="244"/>
                    </a:lnTo>
                    <a:lnTo>
                      <a:pt x="503" y="246"/>
                    </a:lnTo>
                    <a:lnTo>
                      <a:pt x="503" y="298"/>
                    </a:lnTo>
                    <a:lnTo>
                      <a:pt x="504" y="348"/>
                    </a:lnTo>
                    <a:lnTo>
                      <a:pt x="506" y="386"/>
                    </a:lnTo>
                    <a:lnTo>
                      <a:pt x="506" y="401"/>
                    </a:lnTo>
                    <a:lnTo>
                      <a:pt x="559" y="433"/>
                    </a:lnTo>
                    <a:lnTo>
                      <a:pt x="307" y="433"/>
                    </a:lnTo>
                    <a:lnTo>
                      <a:pt x="309" y="423"/>
                    </a:lnTo>
                    <a:lnTo>
                      <a:pt x="311" y="395"/>
                    </a:lnTo>
                    <a:lnTo>
                      <a:pt x="312" y="353"/>
                    </a:lnTo>
                    <a:lnTo>
                      <a:pt x="313" y="302"/>
                    </a:lnTo>
                    <a:lnTo>
                      <a:pt x="311" y="242"/>
                    </a:lnTo>
                    <a:lnTo>
                      <a:pt x="305" y="196"/>
                    </a:lnTo>
                    <a:lnTo>
                      <a:pt x="299" y="168"/>
                    </a:lnTo>
                    <a:lnTo>
                      <a:pt x="297" y="158"/>
                    </a:lnTo>
                    <a:lnTo>
                      <a:pt x="186" y="158"/>
                    </a:lnTo>
                    <a:lnTo>
                      <a:pt x="76" y="158"/>
                    </a:lnTo>
                    <a:lnTo>
                      <a:pt x="13" y="158"/>
                    </a:lnTo>
                    <a:lnTo>
                      <a:pt x="11" y="151"/>
                    </a:lnTo>
                    <a:lnTo>
                      <a:pt x="8" y="134"/>
                    </a:lnTo>
                    <a:lnTo>
                      <a:pt x="4" y="106"/>
                    </a:lnTo>
                    <a:lnTo>
                      <a:pt x="1" y="71"/>
                    </a:lnTo>
                    <a:lnTo>
                      <a:pt x="0" y="44"/>
                    </a:lnTo>
                    <a:lnTo>
                      <a:pt x="1" y="23"/>
                    </a:lnTo>
                    <a:lnTo>
                      <a:pt x="3" y="11"/>
                    </a:lnTo>
                    <a:lnTo>
                      <a:pt x="4" y="7"/>
                    </a:lnTo>
                    <a:lnTo>
                      <a:pt x="29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33" name="Freeform 267">
                <a:extLst>
                  <a:ext uri="{FF2B5EF4-FFF2-40B4-BE49-F238E27FC236}">
                    <a16:creationId xmlns="" xmlns:a16="http://schemas.microsoft.com/office/drawing/2014/main" id="{84D95A29-D733-4795-805B-14B0714AD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1704"/>
                <a:ext cx="19" cy="69"/>
              </a:xfrm>
              <a:custGeom>
                <a:avLst/>
                <a:gdLst>
                  <a:gd name="T0" fmla="*/ 27 w 36"/>
                  <a:gd name="T1" fmla="*/ 138 h 138"/>
                  <a:gd name="T2" fmla="*/ 30 w 36"/>
                  <a:gd name="T3" fmla="*/ 92 h 138"/>
                  <a:gd name="T4" fmla="*/ 32 w 36"/>
                  <a:gd name="T5" fmla="*/ 49 h 138"/>
                  <a:gd name="T6" fmla="*/ 35 w 36"/>
                  <a:gd name="T7" fmla="*/ 17 h 138"/>
                  <a:gd name="T8" fmla="*/ 36 w 36"/>
                  <a:gd name="T9" fmla="*/ 4 h 138"/>
                  <a:gd name="T10" fmla="*/ 11 w 36"/>
                  <a:gd name="T11" fmla="*/ 0 h 138"/>
                  <a:gd name="T12" fmla="*/ 10 w 36"/>
                  <a:gd name="T13" fmla="*/ 12 h 138"/>
                  <a:gd name="T14" fmla="*/ 7 w 36"/>
                  <a:gd name="T15" fmla="*/ 46 h 138"/>
                  <a:gd name="T16" fmla="*/ 3 w 36"/>
                  <a:gd name="T17" fmla="*/ 91 h 138"/>
                  <a:gd name="T18" fmla="*/ 0 w 36"/>
                  <a:gd name="T19" fmla="*/ 138 h 138"/>
                  <a:gd name="T20" fmla="*/ 27 w 36"/>
                  <a:gd name="T21" fmla="*/ 138 h 1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138"/>
                  <a:gd name="T35" fmla="*/ 36 w 36"/>
                  <a:gd name="T36" fmla="*/ 138 h 1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138">
                    <a:moveTo>
                      <a:pt x="27" y="138"/>
                    </a:moveTo>
                    <a:lnTo>
                      <a:pt x="30" y="92"/>
                    </a:lnTo>
                    <a:lnTo>
                      <a:pt x="32" y="49"/>
                    </a:lnTo>
                    <a:lnTo>
                      <a:pt x="35" y="17"/>
                    </a:lnTo>
                    <a:lnTo>
                      <a:pt x="36" y="4"/>
                    </a:lnTo>
                    <a:lnTo>
                      <a:pt x="11" y="0"/>
                    </a:lnTo>
                    <a:lnTo>
                      <a:pt x="10" y="12"/>
                    </a:lnTo>
                    <a:lnTo>
                      <a:pt x="7" y="46"/>
                    </a:lnTo>
                    <a:lnTo>
                      <a:pt x="3" y="91"/>
                    </a:lnTo>
                    <a:lnTo>
                      <a:pt x="0" y="138"/>
                    </a:lnTo>
                    <a:lnTo>
                      <a:pt x="27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34" name="Freeform 268">
                <a:extLst>
                  <a:ext uri="{FF2B5EF4-FFF2-40B4-BE49-F238E27FC236}">
                    <a16:creationId xmlns="" xmlns:a16="http://schemas.microsoft.com/office/drawing/2014/main" id="{6F34F04A-AC58-4F33-B1E7-98A7FA8FB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" y="1534"/>
                <a:ext cx="105" cy="146"/>
              </a:xfrm>
              <a:custGeom>
                <a:avLst/>
                <a:gdLst>
                  <a:gd name="T0" fmla="*/ 13 w 211"/>
                  <a:gd name="T1" fmla="*/ 291 h 291"/>
                  <a:gd name="T2" fmla="*/ 15 w 211"/>
                  <a:gd name="T3" fmla="*/ 282 h 291"/>
                  <a:gd name="T4" fmla="*/ 19 w 211"/>
                  <a:gd name="T5" fmla="*/ 273 h 291"/>
                  <a:gd name="T6" fmla="*/ 21 w 211"/>
                  <a:gd name="T7" fmla="*/ 265 h 291"/>
                  <a:gd name="T8" fmla="*/ 25 w 211"/>
                  <a:gd name="T9" fmla="*/ 255 h 291"/>
                  <a:gd name="T10" fmla="*/ 36 w 211"/>
                  <a:gd name="T11" fmla="*/ 225 h 291"/>
                  <a:gd name="T12" fmla="*/ 50 w 211"/>
                  <a:gd name="T13" fmla="*/ 199 h 291"/>
                  <a:gd name="T14" fmla="*/ 64 w 211"/>
                  <a:gd name="T15" fmla="*/ 174 h 291"/>
                  <a:gd name="T16" fmla="*/ 79 w 211"/>
                  <a:gd name="T17" fmla="*/ 151 h 291"/>
                  <a:gd name="T18" fmla="*/ 95 w 211"/>
                  <a:gd name="T19" fmla="*/ 131 h 291"/>
                  <a:gd name="T20" fmla="*/ 110 w 211"/>
                  <a:gd name="T21" fmla="*/ 113 h 291"/>
                  <a:gd name="T22" fmla="*/ 125 w 211"/>
                  <a:gd name="T23" fmla="*/ 95 h 291"/>
                  <a:gd name="T24" fmla="*/ 141 w 211"/>
                  <a:gd name="T25" fmla="*/ 81 h 291"/>
                  <a:gd name="T26" fmla="*/ 155 w 211"/>
                  <a:gd name="T27" fmla="*/ 69 h 291"/>
                  <a:gd name="T28" fmla="*/ 168 w 211"/>
                  <a:gd name="T29" fmla="*/ 58 h 291"/>
                  <a:gd name="T30" fmla="*/ 180 w 211"/>
                  <a:gd name="T31" fmla="*/ 49 h 291"/>
                  <a:gd name="T32" fmla="*/ 191 w 211"/>
                  <a:gd name="T33" fmla="*/ 42 h 291"/>
                  <a:gd name="T34" fmla="*/ 200 w 211"/>
                  <a:gd name="T35" fmla="*/ 36 h 291"/>
                  <a:gd name="T36" fmla="*/ 206 w 211"/>
                  <a:gd name="T37" fmla="*/ 33 h 291"/>
                  <a:gd name="T38" fmla="*/ 210 w 211"/>
                  <a:gd name="T39" fmla="*/ 31 h 291"/>
                  <a:gd name="T40" fmla="*/ 211 w 211"/>
                  <a:gd name="T41" fmla="*/ 30 h 291"/>
                  <a:gd name="T42" fmla="*/ 210 w 211"/>
                  <a:gd name="T43" fmla="*/ 28 h 291"/>
                  <a:gd name="T44" fmla="*/ 209 w 211"/>
                  <a:gd name="T45" fmla="*/ 26 h 291"/>
                  <a:gd name="T46" fmla="*/ 206 w 211"/>
                  <a:gd name="T47" fmla="*/ 21 h 291"/>
                  <a:gd name="T48" fmla="*/ 203 w 211"/>
                  <a:gd name="T49" fmla="*/ 16 h 291"/>
                  <a:gd name="T50" fmla="*/ 202 w 211"/>
                  <a:gd name="T51" fmla="*/ 10 h 291"/>
                  <a:gd name="T52" fmla="*/ 201 w 211"/>
                  <a:gd name="T53" fmla="*/ 4 h 291"/>
                  <a:gd name="T54" fmla="*/ 201 w 211"/>
                  <a:gd name="T55" fmla="*/ 1 h 291"/>
                  <a:gd name="T56" fmla="*/ 201 w 211"/>
                  <a:gd name="T57" fmla="*/ 0 h 291"/>
                  <a:gd name="T58" fmla="*/ 200 w 211"/>
                  <a:gd name="T59" fmla="*/ 1 h 291"/>
                  <a:gd name="T60" fmla="*/ 195 w 211"/>
                  <a:gd name="T61" fmla="*/ 3 h 291"/>
                  <a:gd name="T62" fmla="*/ 188 w 211"/>
                  <a:gd name="T63" fmla="*/ 8 h 291"/>
                  <a:gd name="T64" fmla="*/ 179 w 211"/>
                  <a:gd name="T65" fmla="*/ 13 h 291"/>
                  <a:gd name="T66" fmla="*/ 168 w 211"/>
                  <a:gd name="T67" fmla="*/ 20 h 291"/>
                  <a:gd name="T68" fmla="*/ 155 w 211"/>
                  <a:gd name="T69" fmla="*/ 31 h 291"/>
                  <a:gd name="T70" fmla="*/ 141 w 211"/>
                  <a:gd name="T71" fmla="*/ 42 h 291"/>
                  <a:gd name="T72" fmla="*/ 126 w 211"/>
                  <a:gd name="T73" fmla="*/ 56 h 291"/>
                  <a:gd name="T74" fmla="*/ 110 w 211"/>
                  <a:gd name="T75" fmla="*/ 71 h 291"/>
                  <a:gd name="T76" fmla="*/ 94 w 211"/>
                  <a:gd name="T77" fmla="*/ 88 h 291"/>
                  <a:gd name="T78" fmla="*/ 78 w 211"/>
                  <a:gd name="T79" fmla="*/ 109 h 291"/>
                  <a:gd name="T80" fmla="*/ 62 w 211"/>
                  <a:gd name="T81" fmla="*/ 130 h 291"/>
                  <a:gd name="T82" fmla="*/ 45 w 211"/>
                  <a:gd name="T83" fmla="*/ 154 h 291"/>
                  <a:gd name="T84" fmla="*/ 30 w 211"/>
                  <a:gd name="T85" fmla="*/ 181 h 291"/>
                  <a:gd name="T86" fmla="*/ 17 w 211"/>
                  <a:gd name="T87" fmla="*/ 209 h 291"/>
                  <a:gd name="T88" fmla="*/ 4 w 211"/>
                  <a:gd name="T89" fmla="*/ 240 h 291"/>
                  <a:gd name="T90" fmla="*/ 3 w 211"/>
                  <a:gd name="T91" fmla="*/ 243 h 291"/>
                  <a:gd name="T92" fmla="*/ 3 w 211"/>
                  <a:gd name="T93" fmla="*/ 245 h 291"/>
                  <a:gd name="T94" fmla="*/ 2 w 211"/>
                  <a:gd name="T95" fmla="*/ 249 h 291"/>
                  <a:gd name="T96" fmla="*/ 0 w 211"/>
                  <a:gd name="T97" fmla="*/ 251 h 291"/>
                  <a:gd name="T98" fmla="*/ 5 w 211"/>
                  <a:gd name="T99" fmla="*/ 259 h 291"/>
                  <a:gd name="T100" fmla="*/ 9 w 211"/>
                  <a:gd name="T101" fmla="*/ 268 h 291"/>
                  <a:gd name="T102" fmla="*/ 11 w 211"/>
                  <a:gd name="T103" fmla="*/ 279 h 291"/>
                  <a:gd name="T104" fmla="*/ 13 w 211"/>
                  <a:gd name="T105" fmla="*/ 291 h 2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1"/>
                  <a:gd name="T160" fmla="*/ 0 h 291"/>
                  <a:gd name="T161" fmla="*/ 211 w 211"/>
                  <a:gd name="T162" fmla="*/ 291 h 29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1" h="291">
                    <a:moveTo>
                      <a:pt x="13" y="291"/>
                    </a:moveTo>
                    <a:lnTo>
                      <a:pt x="15" y="282"/>
                    </a:lnTo>
                    <a:lnTo>
                      <a:pt x="19" y="273"/>
                    </a:lnTo>
                    <a:lnTo>
                      <a:pt x="21" y="265"/>
                    </a:lnTo>
                    <a:lnTo>
                      <a:pt x="25" y="255"/>
                    </a:lnTo>
                    <a:lnTo>
                      <a:pt x="36" y="225"/>
                    </a:lnTo>
                    <a:lnTo>
                      <a:pt x="50" y="199"/>
                    </a:lnTo>
                    <a:lnTo>
                      <a:pt x="64" y="174"/>
                    </a:lnTo>
                    <a:lnTo>
                      <a:pt x="79" y="151"/>
                    </a:lnTo>
                    <a:lnTo>
                      <a:pt x="95" y="131"/>
                    </a:lnTo>
                    <a:lnTo>
                      <a:pt x="110" y="113"/>
                    </a:lnTo>
                    <a:lnTo>
                      <a:pt x="125" y="95"/>
                    </a:lnTo>
                    <a:lnTo>
                      <a:pt x="141" y="81"/>
                    </a:lnTo>
                    <a:lnTo>
                      <a:pt x="155" y="69"/>
                    </a:lnTo>
                    <a:lnTo>
                      <a:pt x="168" y="58"/>
                    </a:lnTo>
                    <a:lnTo>
                      <a:pt x="180" y="49"/>
                    </a:lnTo>
                    <a:lnTo>
                      <a:pt x="191" y="42"/>
                    </a:lnTo>
                    <a:lnTo>
                      <a:pt x="200" y="36"/>
                    </a:lnTo>
                    <a:lnTo>
                      <a:pt x="206" y="33"/>
                    </a:lnTo>
                    <a:lnTo>
                      <a:pt x="210" y="31"/>
                    </a:lnTo>
                    <a:lnTo>
                      <a:pt x="211" y="30"/>
                    </a:lnTo>
                    <a:lnTo>
                      <a:pt x="210" y="28"/>
                    </a:lnTo>
                    <a:lnTo>
                      <a:pt x="209" y="26"/>
                    </a:lnTo>
                    <a:lnTo>
                      <a:pt x="206" y="21"/>
                    </a:lnTo>
                    <a:lnTo>
                      <a:pt x="203" y="16"/>
                    </a:lnTo>
                    <a:lnTo>
                      <a:pt x="202" y="10"/>
                    </a:lnTo>
                    <a:lnTo>
                      <a:pt x="201" y="4"/>
                    </a:lnTo>
                    <a:lnTo>
                      <a:pt x="201" y="1"/>
                    </a:lnTo>
                    <a:lnTo>
                      <a:pt x="201" y="0"/>
                    </a:lnTo>
                    <a:lnTo>
                      <a:pt x="200" y="1"/>
                    </a:lnTo>
                    <a:lnTo>
                      <a:pt x="195" y="3"/>
                    </a:lnTo>
                    <a:lnTo>
                      <a:pt x="188" y="8"/>
                    </a:lnTo>
                    <a:lnTo>
                      <a:pt x="179" y="13"/>
                    </a:lnTo>
                    <a:lnTo>
                      <a:pt x="168" y="20"/>
                    </a:lnTo>
                    <a:lnTo>
                      <a:pt x="155" y="31"/>
                    </a:lnTo>
                    <a:lnTo>
                      <a:pt x="141" y="42"/>
                    </a:lnTo>
                    <a:lnTo>
                      <a:pt x="126" y="56"/>
                    </a:lnTo>
                    <a:lnTo>
                      <a:pt x="110" y="71"/>
                    </a:lnTo>
                    <a:lnTo>
                      <a:pt x="94" y="88"/>
                    </a:lnTo>
                    <a:lnTo>
                      <a:pt x="78" y="109"/>
                    </a:lnTo>
                    <a:lnTo>
                      <a:pt x="62" y="130"/>
                    </a:lnTo>
                    <a:lnTo>
                      <a:pt x="45" y="154"/>
                    </a:lnTo>
                    <a:lnTo>
                      <a:pt x="30" y="181"/>
                    </a:lnTo>
                    <a:lnTo>
                      <a:pt x="17" y="209"/>
                    </a:lnTo>
                    <a:lnTo>
                      <a:pt x="4" y="240"/>
                    </a:lnTo>
                    <a:lnTo>
                      <a:pt x="3" y="243"/>
                    </a:lnTo>
                    <a:lnTo>
                      <a:pt x="3" y="245"/>
                    </a:lnTo>
                    <a:lnTo>
                      <a:pt x="2" y="249"/>
                    </a:lnTo>
                    <a:lnTo>
                      <a:pt x="0" y="251"/>
                    </a:lnTo>
                    <a:lnTo>
                      <a:pt x="5" y="259"/>
                    </a:lnTo>
                    <a:lnTo>
                      <a:pt x="9" y="268"/>
                    </a:lnTo>
                    <a:lnTo>
                      <a:pt x="11" y="279"/>
                    </a:lnTo>
                    <a:lnTo>
                      <a:pt x="13" y="2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35" name="Freeform 269">
                <a:extLst>
                  <a:ext uri="{FF2B5EF4-FFF2-40B4-BE49-F238E27FC236}">
                    <a16:creationId xmlns="" xmlns:a16="http://schemas.microsoft.com/office/drawing/2014/main" id="{25863246-2684-4050-9924-1603932E4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624"/>
                <a:ext cx="88" cy="86"/>
              </a:xfrm>
              <a:custGeom>
                <a:avLst/>
                <a:gdLst>
                  <a:gd name="T0" fmla="*/ 65 w 175"/>
                  <a:gd name="T1" fmla="*/ 170 h 170"/>
                  <a:gd name="T2" fmla="*/ 175 w 175"/>
                  <a:gd name="T3" fmla="*/ 98 h 170"/>
                  <a:gd name="T4" fmla="*/ 158 w 175"/>
                  <a:gd name="T5" fmla="*/ 83 h 170"/>
                  <a:gd name="T6" fmla="*/ 158 w 175"/>
                  <a:gd name="T7" fmla="*/ 80 h 170"/>
                  <a:gd name="T8" fmla="*/ 159 w 175"/>
                  <a:gd name="T9" fmla="*/ 76 h 170"/>
                  <a:gd name="T10" fmla="*/ 161 w 175"/>
                  <a:gd name="T11" fmla="*/ 70 h 170"/>
                  <a:gd name="T12" fmla="*/ 161 w 175"/>
                  <a:gd name="T13" fmla="*/ 68 h 170"/>
                  <a:gd name="T14" fmla="*/ 159 w 175"/>
                  <a:gd name="T15" fmla="*/ 64 h 170"/>
                  <a:gd name="T16" fmla="*/ 156 w 175"/>
                  <a:gd name="T17" fmla="*/ 59 h 170"/>
                  <a:gd name="T18" fmla="*/ 149 w 175"/>
                  <a:gd name="T19" fmla="*/ 54 h 170"/>
                  <a:gd name="T20" fmla="*/ 137 w 175"/>
                  <a:gd name="T21" fmla="*/ 47 h 170"/>
                  <a:gd name="T22" fmla="*/ 131 w 175"/>
                  <a:gd name="T23" fmla="*/ 44 h 170"/>
                  <a:gd name="T24" fmla="*/ 126 w 175"/>
                  <a:gd name="T25" fmla="*/ 43 h 170"/>
                  <a:gd name="T26" fmla="*/ 120 w 175"/>
                  <a:gd name="T27" fmla="*/ 42 h 170"/>
                  <a:gd name="T28" fmla="*/ 117 w 175"/>
                  <a:gd name="T29" fmla="*/ 43 h 170"/>
                  <a:gd name="T30" fmla="*/ 112 w 175"/>
                  <a:gd name="T31" fmla="*/ 44 h 170"/>
                  <a:gd name="T32" fmla="*/ 109 w 175"/>
                  <a:gd name="T33" fmla="*/ 47 h 170"/>
                  <a:gd name="T34" fmla="*/ 106 w 175"/>
                  <a:gd name="T35" fmla="*/ 50 h 170"/>
                  <a:gd name="T36" fmla="*/ 103 w 175"/>
                  <a:gd name="T37" fmla="*/ 54 h 170"/>
                  <a:gd name="T38" fmla="*/ 102 w 175"/>
                  <a:gd name="T39" fmla="*/ 54 h 170"/>
                  <a:gd name="T40" fmla="*/ 102 w 175"/>
                  <a:gd name="T41" fmla="*/ 55 h 170"/>
                  <a:gd name="T42" fmla="*/ 102 w 175"/>
                  <a:gd name="T43" fmla="*/ 55 h 170"/>
                  <a:gd name="T44" fmla="*/ 101 w 175"/>
                  <a:gd name="T45" fmla="*/ 56 h 170"/>
                  <a:gd name="T46" fmla="*/ 13 w 175"/>
                  <a:gd name="T47" fmla="*/ 1 h 170"/>
                  <a:gd name="T48" fmla="*/ 13 w 175"/>
                  <a:gd name="T49" fmla="*/ 1 h 170"/>
                  <a:gd name="T50" fmla="*/ 13 w 175"/>
                  <a:gd name="T51" fmla="*/ 1 h 170"/>
                  <a:gd name="T52" fmla="*/ 13 w 175"/>
                  <a:gd name="T53" fmla="*/ 1 h 170"/>
                  <a:gd name="T54" fmla="*/ 13 w 175"/>
                  <a:gd name="T55" fmla="*/ 1 h 170"/>
                  <a:gd name="T56" fmla="*/ 10 w 175"/>
                  <a:gd name="T57" fmla="*/ 0 h 170"/>
                  <a:gd name="T58" fmla="*/ 7 w 175"/>
                  <a:gd name="T59" fmla="*/ 0 h 170"/>
                  <a:gd name="T60" fmla="*/ 4 w 175"/>
                  <a:gd name="T61" fmla="*/ 1 h 170"/>
                  <a:gd name="T62" fmla="*/ 2 w 175"/>
                  <a:gd name="T63" fmla="*/ 3 h 170"/>
                  <a:gd name="T64" fmla="*/ 0 w 175"/>
                  <a:gd name="T65" fmla="*/ 6 h 170"/>
                  <a:gd name="T66" fmla="*/ 0 w 175"/>
                  <a:gd name="T67" fmla="*/ 9 h 170"/>
                  <a:gd name="T68" fmla="*/ 2 w 175"/>
                  <a:gd name="T69" fmla="*/ 12 h 170"/>
                  <a:gd name="T70" fmla="*/ 4 w 175"/>
                  <a:gd name="T71" fmla="*/ 15 h 170"/>
                  <a:gd name="T72" fmla="*/ 4 w 175"/>
                  <a:gd name="T73" fmla="*/ 15 h 170"/>
                  <a:gd name="T74" fmla="*/ 5 w 175"/>
                  <a:gd name="T75" fmla="*/ 15 h 170"/>
                  <a:gd name="T76" fmla="*/ 5 w 175"/>
                  <a:gd name="T77" fmla="*/ 15 h 170"/>
                  <a:gd name="T78" fmla="*/ 5 w 175"/>
                  <a:gd name="T79" fmla="*/ 15 h 170"/>
                  <a:gd name="T80" fmla="*/ 91 w 175"/>
                  <a:gd name="T81" fmla="*/ 70 h 170"/>
                  <a:gd name="T82" fmla="*/ 86 w 175"/>
                  <a:gd name="T83" fmla="*/ 80 h 170"/>
                  <a:gd name="T84" fmla="*/ 80 w 175"/>
                  <a:gd name="T85" fmla="*/ 89 h 170"/>
                  <a:gd name="T86" fmla="*/ 75 w 175"/>
                  <a:gd name="T87" fmla="*/ 96 h 170"/>
                  <a:gd name="T88" fmla="*/ 74 w 175"/>
                  <a:gd name="T89" fmla="*/ 99 h 170"/>
                  <a:gd name="T90" fmla="*/ 65 w 175"/>
                  <a:gd name="T91" fmla="*/ 170 h 1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5"/>
                  <a:gd name="T139" fmla="*/ 0 h 170"/>
                  <a:gd name="T140" fmla="*/ 175 w 175"/>
                  <a:gd name="T141" fmla="*/ 170 h 1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5" h="170">
                    <a:moveTo>
                      <a:pt x="65" y="170"/>
                    </a:moveTo>
                    <a:lnTo>
                      <a:pt x="175" y="98"/>
                    </a:lnTo>
                    <a:lnTo>
                      <a:pt x="158" y="83"/>
                    </a:lnTo>
                    <a:lnTo>
                      <a:pt x="158" y="80"/>
                    </a:lnTo>
                    <a:lnTo>
                      <a:pt x="159" y="76"/>
                    </a:lnTo>
                    <a:lnTo>
                      <a:pt x="161" y="70"/>
                    </a:lnTo>
                    <a:lnTo>
                      <a:pt x="161" y="68"/>
                    </a:lnTo>
                    <a:lnTo>
                      <a:pt x="159" y="64"/>
                    </a:lnTo>
                    <a:lnTo>
                      <a:pt x="156" y="59"/>
                    </a:lnTo>
                    <a:lnTo>
                      <a:pt x="149" y="54"/>
                    </a:lnTo>
                    <a:lnTo>
                      <a:pt x="137" y="47"/>
                    </a:lnTo>
                    <a:lnTo>
                      <a:pt x="131" y="44"/>
                    </a:lnTo>
                    <a:lnTo>
                      <a:pt x="126" y="43"/>
                    </a:lnTo>
                    <a:lnTo>
                      <a:pt x="120" y="42"/>
                    </a:lnTo>
                    <a:lnTo>
                      <a:pt x="117" y="43"/>
                    </a:lnTo>
                    <a:lnTo>
                      <a:pt x="112" y="44"/>
                    </a:lnTo>
                    <a:lnTo>
                      <a:pt x="109" y="47"/>
                    </a:lnTo>
                    <a:lnTo>
                      <a:pt x="106" y="50"/>
                    </a:lnTo>
                    <a:lnTo>
                      <a:pt x="103" y="54"/>
                    </a:lnTo>
                    <a:lnTo>
                      <a:pt x="102" y="54"/>
                    </a:lnTo>
                    <a:lnTo>
                      <a:pt x="102" y="55"/>
                    </a:lnTo>
                    <a:lnTo>
                      <a:pt x="101" y="56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91" y="70"/>
                    </a:lnTo>
                    <a:lnTo>
                      <a:pt x="86" y="80"/>
                    </a:lnTo>
                    <a:lnTo>
                      <a:pt x="80" y="89"/>
                    </a:lnTo>
                    <a:lnTo>
                      <a:pt x="75" y="96"/>
                    </a:lnTo>
                    <a:lnTo>
                      <a:pt x="74" y="99"/>
                    </a:lnTo>
                    <a:lnTo>
                      <a:pt x="65" y="17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36" name="Freeform 270">
                <a:extLst>
                  <a:ext uri="{FF2B5EF4-FFF2-40B4-BE49-F238E27FC236}">
                    <a16:creationId xmlns="" xmlns:a16="http://schemas.microsoft.com/office/drawing/2014/main" id="{0222CA43-F0D0-4588-BFEB-FBE13B805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1696"/>
                <a:ext cx="163" cy="292"/>
              </a:xfrm>
              <a:custGeom>
                <a:avLst/>
                <a:gdLst>
                  <a:gd name="T0" fmla="*/ 231 w 326"/>
                  <a:gd name="T1" fmla="*/ 541 h 583"/>
                  <a:gd name="T2" fmla="*/ 230 w 326"/>
                  <a:gd name="T3" fmla="*/ 60 h 583"/>
                  <a:gd name="T4" fmla="*/ 230 w 326"/>
                  <a:gd name="T5" fmla="*/ 58 h 583"/>
                  <a:gd name="T6" fmla="*/ 230 w 326"/>
                  <a:gd name="T7" fmla="*/ 56 h 583"/>
                  <a:gd name="T8" fmla="*/ 230 w 326"/>
                  <a:gd name="T9" fmla="*/ 55 h 583"/>
                  <a:gd name="T10" fmla="*/ 230 w 326"/>
                  <a:gd name="T11" fmla="*/ 54 h 583"/>
                  <a:gd name="T12" fmla="*/ 202 w 326"/>
                  <a:gd name="T13" fmla="*/ 54 h 583"/>
                  <a:gd name="T14" fmla="*/ 202 w 326"/>
                  <a:gd name="T15" fmla="*/ 55 h 583"/>
                  <a:gd name="T16" fmla="*/ 202 w 326"/>
                  <a:gd name="T17" fmla="*/ 57 h 583"/>
                  <a:gd name="T18" fmla="*/ 202 w 326"/>
                  <a:gd name="T19" fmla="*/ 58 h 583"/>
                  <a:gd name="T20" fmla="*/ 202 w 326"/>
                  <a:gd name="T21" fmla="*/ 61 h 583"/>
                  <a:gd name="T22" fmla="*/ 200 w 326"/>
                  <a:gd name="T23" fmla="*/ 73 h 583"/>
                  <a:gd name="T24" fmla="*/ 193 w 326"/>
                  <a:gd name="T25" fmla="*/ 84 h 583"/>
                  <a:gd name="T26" fmla="*/ 181 w 326"/>
                  <a:gd name="T27" fmla="*/ 92 h 583"/>
                  <a:gd name="T28" fmla="*/ 168 w 326"/>
                  <a:gd name="T29" fmla="*/ 94 h 583"/>
                  <a:gd name="T30" fmla="*/ 156 w 326"/>
                  <a:gd name="T31" fmla="*/ 92 h 583"/>
                  <a:gd name="T32" fmla="*/ 145 w 326"/>
                  <a:gd name="T33" fmla="*/ 84 h 583"/>
                  <a:gd name="T34" fmla="*/ 137 w 326"/>
                  <a:gd name="T35" fmla="*/ 73 h 583"/>
                  <a:gd name="T36" fmla="*/ 135 w 326"/>
                  <a:gd name="T37" fmla="*/ 61 h 583"/>
                  <a:gd name="T38" fmla="*/ 137 w 326"/>
                  <a:gd name="T39" fmla="*/ 47 h 583"/>
                  <a:gd name="T40" fmla="*/ 145 w 326"/>
                  <a:gd name="T41" fmla="*/ 37 h 583"/>
                  <a:gd name="T42" fmla="*/ 156 w 326"/>
                  <a:gd name="T43" fmla="*/ 30 h 583"/>
                  <a:gd name="T44" fmla="*/ 168 w 326"/>
                  <a:gd name="T45" fmla="*/ 27 h 583"/>
                  <a:gd name="T46" fmla="*/ 180 w 326"/>
                  <a:gd name="T47" fmla="*/ 30 h 583"/>
                  <a:gd name="T48" fmla="*/ 190 w 326"/>
                  <a:gd name="T49" fmla="*/ 35 h 583"/>
                  <a:gd name="T50" fmla="*/ 197 w 326"/>
                  <a:gd name="T51" fmla="*/ 43 h 583"/>
                  <a:gd name="T52" fmla="*/ 202 w 326"/>
                  <a:gd name="T53" fmla="*/ 54 h 583"/>
                  <a:gd name="T54" fmla="*/ 230 w 326"/>
                  <a:gd name="T55" fmla="*/ 54 h 583"/>
                  <a:gd name="T56" fmla="*/ 227 w 326"/>
                  <a:gd name="T57" fmla="*/ 43 h 583"/>
                  <a:gd name="T58" fmla="*/ 223 w 326"/>
                  <a:gd name="T59" fmla="*/ 33 h 583"/>
                  <a:gd name="T60" fmla="*/ 217 w 326"/>
                  <a:gd name="T61" fmla="*/ 24 h 583"/>
                  <a:gd name="T62" fmla="*/ 210 w 326"/>
                  <a:gd name="T63" fmla="*/ 16 h 583"/>
                  <a:gd name="T64" fmla="*/ 201 w 326"/>
                  <a:gd name="T65" fmla="*/ 9 h 583"/>
                  <a:gd name="T66" fmla="*/ 190 w 326"/>
                  <a:gd name="T67" fmla="*/ 4 h 583"/>
                  <a:gd name="T68" fmla="*/ 180 w 326"/>
                  <a:gd name="T69" fmla="*/ 1 h 583"/>
                  <a:gd name="T70" fmla="*/ 168 w 326"/>
                  <a:gd name="T71" fmla="*/ 0 h 583"/>
                  <a:gd name="T72" fmla="*/ 156 w 326"/>
                  <a:gd name="T73" fmla="*/ 1 h 583"/>
                  <a:gd name="T74" fmla="*/ 144 w 326"/>
                  <a:gd name="T75" fmla="*/ 4 h 583"/>
                  <a:gd name="T76" fmla="*/ 134 w 326"/>
                  <a:gd name="T77" fmla="*/ 10 h 583"/>
                  <a:gd name="T78" fmla="*/ 126 w 326"/>
                  <a:gd name="T79" fmla="*/ 17 h 583"/>
                  <a:gd name="T80" fmla="*/ 118 w 326"/>
                  <a:gd name="T81" fmla="*/ 26 h 583"/>
                  <a:gd name="T82" fmla="*/ 112 w 326"/>
                  <a:gd name="T83" fmla="*/ 37 h 583"/>
                  <a:gd name="T84" fmla="*/ 109 w 326"/>
                  <a:gd name="T85" fmla="*/ 48 h 583"/>
                  <a:gd name="T86" fmla="*/ 107 w 326"/>
                  <a:gd name="T87" fmla="*/ 60 h 583"/>
                  <a:gd name="T88" fmla="*/ 107 w 326"/>
                  <a:gd name="T89" fmla="*/ 541 h 583"/>
                  <a:gd name="T90" fmla="*/ 0 w 326"/>
                  <a:gd name="T91" fmla="*/ 541 h 583"/>
                  <a:gd name="T92" fmla="*/ 0 w 326"/>
                  <a:gd name="T93" fmla="*/ 583 h 583"/>
                  <a:gd name="T94" fmla="*/ 31 w 326"/>
                  <a:gd name="T95" fmla="*/ 583 h 583"/>
                  <a:gd name="T96" fmla="*/ 31 w 326"/>
                  <a:gd name="T97" fmla="*/ 570 h 583"/>
                  <a:gd name="T98" fmla="*/ 300 w 326"/>
                  <a:gd name="T99" fmla="*/ 570 h 583"/>
                  <a:gd name="T100" fmla="*/ 300 w 326"/>
                  <a:gd name="T101" fmla="*/ 583 h 583"/>
                  <a:gd name="T102" fmla="*/ 326 w 326"/>
                  <a:gd name="T103" fmla="*/ 583 h 583"/>
                  <a:gd name="T104" fmla="*/ 326 w 326"/>
                  <a:gd name="T105" fmla="*/ 541 h 583"/>
                  <a:gd name="T106" fmla="*/ 231 w 326"/>
                  <a:gd name="T107" fmla="*/ 541 h 5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6"/>
                  <a:gd name="T163" fmla="*/ 0 h 583"/>
                  <a:gd name="T164" fmla="*/ 326 w 326"/>
                  <a:gd name="T165" fmla="*/ 583 h 5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6" h="583">
                    <a:moveTo>
                      <a:pt x="231" y="541"/>
                    </a:moveTo>
                    <a:lnTo>
                      <a:pt x="230" y="60"/>
                    </a:lnTo>
                    <a:lnTo>
                      <a:pt x="230" y="58"/>
                    </a:lnTo>
                    <a:lnTo>
                      <a:pt x="230" y="56"/>
                    </a:lnTo>
                    <a:lnTo>
                      <a:pt x="230" y="55"/>
                    </a:lnTo>
                    <a:lnTo>
                      <a:pt x="230" y="54"/>
                    </a:lnTo>
                    <a:lnTo>
                      <a:pt x="202" y="54"/>
                    </a:lnTo>
                    <a:lnTo>
                      <a:pt x="202" y="55"/>
                    </a:lnTo>
                    <a:lnTo>
                      <a:pt x="202" y="57"/>
                    </a:lnTo>
                    <a:lnTo>
                      <a:pt x="202" y="58"/>
                    </a:lnTo>
                    <a:lnTo>
                      <a:pt x="202" y="61"/>
                    </a:lnTo>
                    <a:lnTo>
                      <a:pt x="200" y="73"/>
                    </a:lnTo>
                    <a:lnTo>
                      <a:pt x="193" y="84"/>
                    </a:lnTo>
                    <a:lnTo>
                      <a:pt x="181" y="92"/>
                    </a:lnTo>
                    <a:lnTo>
                      <a:pt x="168" y="94"/>
                    </a:lnTo>
                    <a:lnTo>
                      <a:pt x="156" y="92"/>
                    </a:lnTo>
                    <a:lnTo>
                      <a:pt x="145" y="84"/>
                    </a:lnTo>
                    <a:lnTo>
                      <a:pt x="137" y="73"/>
                    </a:lnTo>
                    <a:lnTo>
                      <a:pt x="135" y="61"/>
                    </a:lnTo>
                    <a:lnTo>
                      <a:pt x="137" y="47"/>
                    </a:lnTo>
                    <a:lnTo>
                      <a:pt x="145" y="37"/>
                    </a:lnTo>
                    <a:lnTo>
                      <a:pt x="156" y="30"/>
                    </a:lnTo>
                    <a:lnTo>
                      <a:pt x="168" y="27"/>
                    </a:lnTo>
                    <a:lnTo>
                      <a:pt x="180" y="30"/>
                    </a:lnTo>
                    <a:lnTo>
                      <a:pt x="190" y="35"/>
                    </a:lnTo>
                    <a:lnTo>
                      <a:pt x="197" y="43"/>
                    </a:lnTo>
                    <a:lnTo>
                      <a:pt x="202" y="54"/>
                    </a:lnTo>
                    <a:lnTo>
                      <a:pt x="230" y="54"/>
                    </a:lnTo>
                    <a:lnTo>
                      <a:pt x="227" y="43"/>
                    </a:lnTo>
                    <a:lnTo>
                      <a:pt x="223" y="33"/>
                    </a:lnTo>
                    <a:lnTo>
                      <a:pt x="217" y="24"/>
                    </a:lnTo>
                    <a:lnTo>
                      <a:pt x="210" y="16"/>
                    </a:lnTo>
                    <a:lnTo>
                      <a:pt x="201" y="9"/>
                    </a:lnTo>
                    <a:lnTo>
                      <a:pt x="190" y="4"/>
                    </a:lnTo>
                    <a:lnTo>
                      <a:pt x="180" y="1"/>
                    </a:lnTo>
                    <a:lnTo>
                      <a:pt x="168" y="0"/>
                    </a:lnTo>
                    <a:lnTo>
                      <a:pt x="156" y="1"/>
                    </a:lnTo>
                    <a:lnTo>
                      <a:pt x="144" y="4"/>
                    </a:lnTo>
                    <a:lnTo>
                      <a:pt x="134" y="10"/>
                    </a:lnTo>
                    <a:lnTo>
                      <a:pt x="126" y="17"/>
                    </a:lnTo>
                    <a:lnTo>
                      <a:pt x="118" y="26"/>
                    </a:lnTo>
                    <a:lnTo>
                      <a:pt x="112" y="37"/>
                    </a:lnTo>
                    <a:lnTo>
                      <a:pt x="109" y="48"/>
                    </a:lnTo>
                    <a:lnTo>
                      <a:pt x="107" y="60"/>
                    </a:lnTo>
                    <a:lnTo>
                      <a:pt x="107" y="541"/>
                    </a:lnTo>
                    <a:lnTo>
                      <a:pt x="0" y="541"/>
                    </a:lnTo>
                    <a:lnTo>
                      <a:pt x="0" y="583"/>
                    </a:lnTo>
                    <a:lnTo>
                      <a:pt x="31" y="583"/>
                    </a:lnTo>
                    <a:lnTo>
                      <a:pt x="31" y="570"/>
                    </a:lnTo>
                    <a:lnTo>
                      <a:pt x="300" y="570"/>
                    </a:lnTo>
                    <a:lnTo>
                      <a:pt x="300" y="583"/>
                    </a:lnTo>
                    <a:lnTo>
                      <a:pt x="326" y="583"/>
                    </a:lnTo>
                    <a:lnTo>
                      <a:pt x="326" y="541"/>
                    </a:lnTo>
                    <a:lnTo>
                      <a:pt x="231" y="5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37" name="Freeform 271">
                <a:extLst>
                  <a:ext uri="{FF2B5EF4-FFF2-40B4-BE49-F238E27FC236}">
                    <a16:creationId xmlns="" xmlns:a16="http://schemas.microsoft.com/office/drawing/2014/main" id="{3D46D0DD-E247-4940-B69B-02BCC2159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1" y="1412"/>
                <a:ext cx="306" cy="376"/>
              </a:xfrm>
              <a:custGeom>
                <a:avLst/>
                <a:gdLst>
                  <a:gd name="T0" fmla="*/ 612 w 612"/>
                  <a:gd name="T1" fmla="*/ 376 h 752"/>
                  <a:gd name="T2" fmla="*/ 573 w 612"/>
                  <a:gd name="T3" fmla="*/ 317 h 752"/>
                  <a:gd name="T4" fmla="*/ 573 w 612"/>
                  <a:gd name="T5" fmla="*/ 43 h 752"/>
                  <a:gd name="T6" fmla="*/ 576 w 612"/>
                  <a:gd name="T7" fmla="*/ 41 h 752"/>
                  <a:gd name="T8" fmla="*/ 580 w 612"/>
                  <a:gd name="T9" fmla="*/ 38 h 752"/>
                  <a:gd name="T10" fmla="*/ 582 w 612"/>
                  <a:gd name="T11" fmla="*/ 35 h 752"/>
                  <a:gd name="T12" fmla="*/ 583 w 612"/>
                  <a:gd name="T13" fmla="*/ 30 h 752"/>
                  <a:gd name="T14" fmla="*/ 584 w 612"/>
                  <a:gd name="T15" fmla="*/ 21 h 752"/>
                  <a:gd name="T16" fmla="*/ 581 w 612"/>
                  <a:gd name="T17" fmla="*/ 12 h 752"/>
                  <a:gd name="T18" fmla="*/ 576 w 612"/>
                  <a:gd name="T19" fmla="*/ 6 h 752"/>
                  <a:gd name="T20" fmla="*/ 568 w 612"/>
                  <a:gd name="T21" fmla="*/ 1 h 752"/>
                  <a:gd name="T22" fmla="*/ 560 w 612"/>
                  <a:gd name="T23" fmla="*/ 0 h 752"/>
                  <a:gd name="T24" fmla="*/ 552 w 612"/>
                  <a:gd name="T25" fmla="*/ 3 h 752"/>
                  <a:gd name="T26" fmla="*/ 545 w 612"/>
                  <a:gd name="T27" fmla="*/ 7 h 752"/>
                  <a:gd name="T28" fmla="*/ 541 w 612"/>
                  <a:gd name="T29" fmla="*/ 15 h 752"/>
                  <a:gd name="T30" fmla="*/ 291 w 612"/>
                  <a:gd name="T31" fmla="*/ 95 h 752"/>
                  <a:gd name="T32" fmla="*/ 288 w 612"/>
                  <a:gd name="T33" fmla="*/ 93 h 752"/>
                  <a:gd name="T34" fmla="*/ 285 w 612"/>
                  <a:gd name="T35" fmla="*/ 90 h 752"/>
                  <a:gd name="T36" fmla="*/ 281 w 612"/>
                  <a:gd name="T37" fmla="*/ 88 h 752"/>
                  <a:gd name="T38" fmla="*/ 278 w 612"/>
                  <a:gd name="T39" fmla="*/ 87 h 752"/>
                  <a:gd name="T40" fmla="*/ 269 w 612"/>
                  <a:gd name="T41" fmla="*/ 86 h 752"/>
                  <a:gd name="T42" fmla="*/ 261 w 612"/>
                  <a:gd name="T43" fmla="*/ 88 h 752"/>
                  <a:gd name="T44" fmla="*/ 255 w 612"/>
                  <a:gd name="T45" fmla="*/ 94 h 752"/>
                  <a:gd name="T46" fmla="*/ 250 w 612"/>
                  <a:gd name="T47" fmla="*/ 102 h 752"/>
                  <a:gd name="T48" fmla="*/ 249 w 612"/>
                  <a:gd name="T49" fmla="*/ 111 h 752"/>
                  <a:gd name="T50" fmla="*/ 251 w 612"/>
                  <a:gd name="T51" fmla="*/ 119 h 752"/>
                  <a:gd name="T52" fmla="*/ 257 w 612"/>
                  <a:gd name="T53" fmla="*/ 126 h 752"/>
                  <a:gd name="T54" fmla="*/ 265 w 612"/>
                  <a:gd name="T55" fmla="*/ 131 h 752"/>
                  <a:gd name="T56" fmla="*/ 274 w 612"/>
                  <a:gd name="T57" fmla="*/ 132 h 752"/>
                  <a:gd name="T58" fmla="*/ 283 w 612"/>
                  <a:gd name="T59" fmla="*/ 128 h 752"/>
                  <a:gd name="T60" fmla="*/ 289 w 612"/>
                  <a:gd name="T61" fmla="*/ 123 h 752"/>
                  <a:gd name="T62" fmla="*/ 294 w 612"/>
                  <a:gd name="T63" fmla="*/ 114 h 752"/>
                  <a:gd name="T64" fmla="*/ 294 w 612"/>
                  <a:gd name="T65" fmla="*/ 113 h 752"/>
                  <a:gd name="T66" fmla="*/ 294 w 612"/>
                  <a:gd name="T67" fmla="*/ 112 h 752"/>
                  <a:gd name="T68" fmla="*/ 294 w 612"/>
                  <a:gd name="T69" fmla="*/ 112 h 752"/>
                  <a:gd name="T70" fmla="*/ 294 w 612"/>
                  <a:gd name="T71" fmla="*/ 111 h 752"/>
                  <a:gd name="T72" fmla="*/ 541 w 612"/>
                  <a:gd name="T73" fmla="*/ 31 h 752"/>
                  <a:gd name="T74" fmla="*/ 543 w 612"/>
                  <a:gd name="T75" fmla="*/ 36 h 752"/>
                  <a:gd name="T76" fmla="*/ 546 w 612"/>
                  <a:gd name="T77" fmla="*/ 40 h 752"/>
                  <a:gd name="T78" fmla="*/ 550 w 612"/>
                  <a:gd name="T79" fmla="*/ 43 h 752"/>
                  <a:gd name="T80" fmla="*/ 554 w 612"/>
                  <a:gd name="T81" fmla="*/ 45 h 752"/>
                  <a:gd name="T82" fmla="*/ 556 w 612"/>
                  <a:gd name="T83" fmla="*/ 45 h 752"/>
                  <a:gd name="T84" fmla="*/ 556 w 612"/>
                  <a:gd name="T85" fmla="*/ 45 h 752"/>
                  <a:gd name="T86" fmla="*/ 556 w 612"/>
                  <a:gd name="T87" fmla="*/ 45 h 752"/>
                  <a:gd name="T88" fmla="*/ 557 w 612"/>
                  <a:gd name="T89" fmla="*/ 45 h 752"/>
                  <a:gd name="T90" fmla="*/ 557 w 612"/>
                  <a:gd name="T91" fmla="*/ 322 h 752"/>
                  <a:gd name="T92" fmla="*/ 541 w 612"/>
                  <a:gd name="T93" fmla="*/ 333 h 752"/>
                  <a:gd name="T94" fmla="*/ 552 w 612"/>
                  <a:gd name="T95" fmla="*/ 350 h 752"/>
                  <a:gd name="T96" fmla="*/ 0 w 612"/>
                  <a:gd name="T97" fmla="*/ 717 h 752"/>
                  <a:gd name="T98" fmla="*/ 22 w 612"/>
                  <a:gd name="T99" fmla="*/ 752 h 752"/>
                  <a:gd name="T100" fmla="*/ 574 w 612"/>
                  <a:gd name="T101" fmla="*/ 383 h 752"/>
                  <a:gd name="T102" fmla="*/ 583 w 612"/>
                  <a:gd name="T103" fmla="*/ 396 h 752"/>
                  <a:gd name="T104" fmla="*/ 612 w 612"/>
                  <a:gd name="T105" fmla="*/ 376 h 7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12"/>
                  <a:gd name="T160" fmla="*/ 0 h 752"/>
                  <a:gd name="T161" fmla="*/ 612 w 612"/>
                  <a:gd name="T162" fmla="*/ 752 h 75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12" h="752">
                    <a:moveTo>
                      <a:pt x="612" y="376"/>
                    </a:moveTo>
                    <a:lnTo>
                      <a:pt x="573" y="317"/>
                    </a:lnTo>
                    <a:lnTo>
                      <a:pt x="573" y="43"/>
                    </a:lnTo>
                    <a:lnTo>
                      <a:pt x="576" y="41"/>
                    </a:lnTo>
                    <a:lnTo>
                      <a:pt x="580" y="38"/>
                    </a:lnTo>
                    <a:lnTo>
                      <a:pt x="582" y="35"/>
                    </a:lnTo>
                    <a:lnTo>
                      <a:pt x="583" y="30"/>
                    </a:lnTo>
                    <a:lnTo>
                      <a:pt x="584" y="21"/>
                    </a:lnTo>
                    <a:lnTo>
                      <a:pt x="581" y="12"/>
                    </a:lnTo>
                    <a:lnTo>
                      <a:pt x="576" y="6"/>
                    </a:lnTo>
                    <a:lnTo>
                      <a:pt x="568" y="1"/>
                    </a:lnTo>
                    <a:lnTo>
                      <a:pt x="560" y="0"/>
                    </a:lnTo>
                    <a:lnTo>
                      <a:pt x="552" y="3"/>
                    </a:lnTo>
                    <a:lnTo>
                      <a:pt x="545" y="7"/>
                    </a:lnTo>
                    <a:lnTo>
                      <a:pt x="541" y="15"/>
                    </a:lnTo>
                    <a:lnTo>
                      <a:pt x="291" y="95"/>
                    </a:lnTo>
                    <a:lnTo>
                      <a:pt x="288" y="93"/>
                    </a:lnTo>
                    <a:lnTo>
                      <a:pt x="285" y="90"/>
                    </a:lnTo>
                    <a:lnTo>
                      <a:pt x="281" y="88"/>
                    </a:lnTo>
                    <a:lnTo>
                      <a:pt x="278" y="87"/>
                    </a:lnTo>
                    <a:lnTo>
                      <a:pt x="269" y="86"/>
                    </a:lnTo>
                    <a:lnTo>
                      <a:pt x="261" y="88"/>
                    </a:lnTo>
                    <a:lnTo>
                      <a:pt x="255" y="94"/>
                    </a:lnTo>
                    <a:lnTo>
                      <a:pt x="250" y="102"/>
                    </a:lnTo>
                    <a:lnTo>
                      <a:pt x="249" y="111"/>
                    </a:lnTo>
                    <a:lnTo>
                      <a:pt x="251" y="119"/>
                    </a:lnTo>
                    <a:lnTo>
                      <a:pt x="257" y="126"/>
                    </a:lnTo>
                    <a:lnTo>
                      <a:pt x="265" y="131"/>
                    </a:lnTo>
                    <a:lnTo>
                      <a:pt x="274" y="132"/>
                    </a:lnTo>
                    <a:lnTo>
                      <a:pt x="283" y="128"/>
                    </a:lnTo>
                    <a:lnTo>
                      <a:pt x="289" y="123"/>
                    </a:lnTo>
                    <a:lnTo>
                      <a:pt x="294" y="114"/>
                    </a:lnTo>
                    <a:lnTo>
                      <a:pt x="294" y="113"/>
                    </a:lnTo>
                    <a:lnTo>
                      <a:pt x="294" y="112"/>
                    </a:lnTo>
                    <a:lnTo>
                      <a:pt x="294" y="111"/>
                    </a:lnTo>
                    <a:lnTo>
                      <a:pt x="541" y="31"/>
                    </a:lnTo>
                    <a:lnTo>
                      <a:pt x="543" y="36"/>
                    </a:lnTo>
                    <a:lnTo>
                      <a:pt x="546" y="40"/>
                    </a:lnTo>
                    <a:lnTo>
                      <a:pt x="550" y="43"/>
                    </a:lnTo>
                    <a:lnTo>
                      <a:pt x="554" y="45"/>
                    </a:lnTo>
                    <a:lnTo>
                      <a:pt x="556" y="45"/>
                    </a:lnTo>
                    <a:lnTo>
                      <a:pt x="557" y="45"/>
                    </a:lnTo>
                    <a:lnTo>
                      <a:pt x="557" y="322"/>
                    </a:lnTo>
                    <a:lnTo>
                      <a:pt x="541" y="333"/>
                    </a:lnTo>
                    <a:lnTo>
                      <a:pt x="552" y="350"/>
                    </a:lnTo>
                    <a:lnTo>
                      <a:pt x="0" y="717"/>
                    </a:lnTo>
                    <a:lnTo>
                      <a:pt x="22" y="752"/>
                    </a:lnTo>
                    <a:lnTo>
                      <a:pt x="574" y="383"/>
                    </a:lnTo>
                    <a:lnTo>
                      <a:pt x="583" y="396"/>
                    </a:lnTo>
                    <a:lnTo>
                      <a:pt x="612" y="3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38" name="Freeform 272">
                <a:extLst>
                  <a:ext uri="{FF2B5EF4-FFF2-40B4-BE49-F238E27FC236}">
                    <a16:creationId xmlns="" xmlns:a16="http://schemas.microsoft.com/office/drawing/2014/main" id="{22AE4234-D52D-4813-8543-0BC596A58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1444"/>
                <a:ext cx="67" cy="68"/>
              </a:xfrm>
              <a:custGeom>
                <a:avLst/>
                <a:gdLst>
                  <a:gd name="T0" fmla="*/ 91 w 133"/>
                  <a:gd name="T1" fmla="*/ 70 h 135"/>
                  <a:gd name="T2" fmla="*/ 91 w 133"/>
                  <a:gd name="T3" fmla="*/ 23 h 135"/>
                  <a:gd name="T4" fmla="*/ 72 w 133"/>
                  <a:gd name="T5" fmla="*/ 23 h 135"/>
                  <a:gd name="T6" fmla="*/ 72 w 133"/>
                  <a:gd name="T7" fmla="*/ 0 h 135"/>
                  <a:gd name="T8" fmla="*/ 60 w 133"/>
                  <a:gd name="T9" fmla="*/ 0 h 135"/>
                  <a:gd name="T10" fmla="*/ 60 w 133"/>
                  <a:gd name="T11" fmla="*/ 23 h 135"/>
                  <a:gd name="T12" fmla="*/ 41 w 133"/>
                  <a:gd name="T13" fmla="*/ 23 h 135"/>
                  <a:gd name="T14" fmla="*/ 41 w 133"/>
                  <a:gd name="T15" fmla="*/ 70 h 135"/>
                  <a:gd name="T16" fmla="*/ 32 w 133"/>
                  <a:gd name="T17" fmla="*/ 75 h 135"/>
                  <a:gd name="T18" fmla="*/ 25 w 133"/>
                  <a:gd name="T19" fmla="*/ 81 h 135"/>
                  <a:gd name="T20" fmla="*/ 17 w 133"/>
                  <a:gd name="T21" fmla="*/ 87 h 135"/>
                  <a:gd name="T22" fmla="*/ 11 w 133"/>
                  <a:gd name="T23" fmla="*/ 96 h 135"/>
                  <a:gd name="T24" fmla="*/ 7 w 133"/>
                  <a:gd name="T25" fmla="*/ 105 h 135"/>
                  <a:gd name="T26" fmla="*/ 3 w 133"/>
                  <a:gd name="T27" fmla="*/ 114 h 135"/>
                  <a:gd name="T28" fmla="*/ 1 w 133"/>
                  <a:gd name="T29" fmla="*/ 124 h 135"/>
                  <a:gd name="T30" fmla="*/ 0 w 133"/>
                  <a:gd name="T31" fmla="*/ 135 h 135"/>
                  <a:gd name="T32" fmla="*/ 133 w 133"/>
                  <a:gd name="T33" fmla="*/ 135 h 135"/>
                  <a:gd name="T34" fmla="*/ 132 w 133"/>
                  <a:gd name="T35" fmla="*/ 124 h 135"/>
                  <a:gd name="T36" fmla="*/ 130 w 133"/>
                  <a:gd name="T37" fmla="*/ 114 h 135"/>
                  <a:gd name="T38" fmla="*/ 126 w 133"/>
                  <a:gd name="T39" fmla="*/ 105 h 135"/>
                  <a:gd name="T40" fmla="*/ 122 w 133"/>
                  <a:gd name="T41" fmla="*/ 96 h 135"/>
                  <a:gd name="T42" fmla="*/ 115 w 133"/>
                  <a:gd name="T43" fmla="*/ 87 h 135"/>
                  <a:gd name="T44" fmla="*/ 108 w 133"/>
                  <a:gd name="T45" fmla="*/ 81 h 135"/>
                  <a:gd name="T46" fmla="*/ 100 w 133"/>
                  <a:gd name="T47" fmla="*/ 75 h 135"/>
                  <a:gd name="T48" fmla="*/ 91 w 133"/>
                  <a:gd name="T49" fmla="*/ 70 h 1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"/>
                  <a:gd name="T76" fmla="*/ 0 h 135"/>
                  <a:gd name="T77" fmla="*/ 133 w 133"/>
                  <a:gd name="T78" fmla="*/ 135 h 1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" h="135">
                    <a:moveTo>
                      <a:pt x="91" y="70"/>
                    </a:moveTo>
                    <a:lnTo>
                      <a:pt x="91" y="23"/>
                    </a:lnTo>
                    <a:lnTo>
                      <a:pt x="72" y="23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60" y="23"/>
                    </a:lnTo>
                    <a:lnTo>
                      <a:pt x="41" y="23"/>
                    </a:lnTo>
                    <a:lnTo>
                      <a:pt x="41" y="70"/>
                    </a:lnTo>
                    <a:lnTo>
                      <a:pt x="32" y="75"/>
                    </a:lnTo>
                    <a:lnTo>
                      <a:pt x="25" y="81"/>
                    </a:lnTo>
                    <a:lnTo>
                      <a:pt x="17" y="87"/>
                    </a:lnTo>
                    <a:lnTo>
                      <a:pt x="11" y="96"/>
                    </a:lnTo>
                    <a:lnTo>
                      <a:pt x="7" y="105"/>
                    </a:lnTo>
                    <a:lnTo>
                      <a:pt x="3" y="114"/>
                    </a:lnTo>
                    <a:lnTo>
                      <a:pt x="1" y="124"/>
                    </a:lnTo>
                    <a:lnTo>
                      <a:pt x="0" y="135"/>
                    </a:lnTo>
                    <a:lnTo>
                      <a:pt x="133" y="135"/>
                    </a:lnTo>
                    <a:lnTo>
                      <a:pt x="132" y="124"/>
                    </a:lnTo>
                    <a:lnTo>
                      <a:pt x="130" y="114"/>
                    </a:lnTo>
                    <a:lnTo>
                      <a:pt x="126" y="105"/>
                    </a:lnTo>
                    <a:lnTo>
                      <a:pt x="122" y="96"/>
                    </a:lnTo>
                    <a:lnTo>
                      <a:pt x="115" y="87"/>
                    </a:lnTo>
                    <a:lnTo>
                      <a:pt x="108" y="81"/>
                    </a:lnTo>
                    <a:lnTo>
                      <a:pt x="100" y="75"/>
                    </a:lnTo>
                    <a:lnTo>
                      <a:pt x="91" y="7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</p:grpSp>
      </p:grpSp>
      <p:grpSp>
        <p:nvGrpSpPr>
          <p:cNvPr id="5" name="Группа 127">
            <a:extLst>
              <a:ext uri="{FF2B5EF4-FFF2-40B4-BE49-F238E27FC236}">
                <a16:creationId xmlns="" xmlns:a16="http://schemas.microsoft.com/office/drawing/2014/main" id="{FB352C5F-A87E-4578-B212-DB5C7F83E147}"/>
              </a:ext>
            </a:extLst>
          </p:cNvPr>
          <p:cNvGrpSpPr/>
          <p:nvPr/>
        </p:nvGrpSpPr>
        <p:grpSpPr>
          <a:xfrm>
            <a:off x="3327593" y="2076384"/>
            <a:ext cx="757465" cy="703360"/>
            <a:chOff x="371816" y="2358648"/>
            <a:chExt cx="719136" cy="719137"/>
          </a:xfrm>
        </p:grpSpPr>
        <p:sp>
          <p:nvSpPr>
            <p:cNvPr id="40" name="Freeform 831">
              <a:extLst>
                <a:ext uri="{FF2B5EF4-FFF2-40B4-BE49-F238E27FC236}">
                  <a16:creationId xmlns="" xmlns:a16="http://schemas.microsoft.com/office/drawing/2014/main" id="{538DEF52-8E7E-47C8-9021-A897EC929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16" y="2358648"/>
              <a:ext cx="719136" cy="719137"/>
            </a:xfrm>
            <a:custGeom>
              <a:avLst/>
              <a:gdLst>
                <a:gd name="T0" fmla="*/ 703 w 796"/>
                <a:gd name="T1" fmla="*/ 0 h 796"/>
                <a:gd name="T2" fmla="*/ 722 w 796"/>
                <a:gd name="T3" fmla="*/ 2 h 796"/>
                <a:gd name="T4" fmla="*/ 739 w 796"/>
                <a:gd name="T5" fmla="*/ 8 h 796"/>
                <a:gd name="T6" fmla="*/ 755 w 796"/>
                <a:gd name="T7" fmla="*/ 16 h 796"/>
                <a:gd name="T8" fmla="*/ 769 w 796"/>
                <a:gd name="T9" fmla="*/ 27 h 796"/>
                <a:gd name="T10" fmla="*/ 780 w 796"/>
                <a:gd name="T11" fmla="*/ 41 h 796"/>
                <a:gd name="T12" fmla="*/ 787 w 796"/>
                <a:gd name="T13" fmla="*/ 53 h 796"/>
                <a:gd name="T14" fmla="*/ 792 w 796"/>
                <a:gd name="T15" fmla="*/ 65 h 796"/>
                <a:gd name="T16" fmla="*/ 794 w 796"/>
                <a:gd name="T17" fmla="*/ 74 h 796"/>
                <a:gd name="T18" fmla="*/ 796 w 796"/>
                <a:gd name="T19" fmla="*/ 93 h 796"/>
                <a:gd name="T20" fmla="*/ 795 w 796"/>
                <a:gd name="T21" fmla="*/ 713 h 796"/>
                <a:gd name="T22" fmla="*/ 792 w 796"/>
                <a:gd name="T23" fmla="*/ 731 h 796"/>
                <a:gd name="T24" fmla="*/ 785 w 796"/>
                <a:gd name="T25" fmla="*/ 748 h 796"/>
                <a:gd name="T26" fmla="*/ 775 w 796"/>
                <a:gd name="T27" fmla="*/ 762 h 796"/>
                <a:gd name="T28" fmla="*/ 762 w 796"/>
                <a:gd name="T29" fmla="*/ 775 h 796"/>
                <a:gd name="T30" fmla="*/ 747 w 796"/>
                <a:gd name="T31" fmla="*/ 785 h 796"/>
                <a:gd name="T32" fmla="*/ 739 w 796"/>
                <a:gd name="T33" fmla="*/ 789 h 796"/>
                <a:gd name="T34" fmla="*/ 727 w 796"/>
                <a:gd name="T35" fmla="*/ 793 h 796"/>
                <a:gd name="T36" fmla="*/ 712 w 796"/>
                <a:gd name="T37" fmla="*/ 796 h 796"/>
                <a:gd name="T38" fmla="*/ 93 w 796"/>
                <a:gd name="T39" fmla="*/ 796 h 796"/>
                <a:gd name="T40" fmla="*/ 75 w 796"/>
                <a:gd name="T41" fmla="*/ 794 h 796"/>
                <a:gd name="T42" fmla="*/ 57 w 796"/>
                <a:gd name="T43" fmla="*/ 789 h 796"/>
                <a:gd name="T44" fmla="*/ 41 w 796"/>
                <a:gd name="T45" fmla="*/ 781 h 796"/>
                <a:gd name="T46" fmla="*/ 28 w 796"/>
                <a:gd name="T47" fmla="*/ 769 h 796"/>
                <a:gd name="T48" fmla="*/ 16 w 796"/>
                <a:gd name="T49" fmla="*/ 755 h 796"/>
                <a:gd name="T50" fmla="*/ 9 w 796"/>
                <a:gd name="T51" fmla="*/ 744 h 796"/>
                <a:gd name="T52" fmla="*/ 4 w 796"/>
                <a:gd name="T53" fmla="*/ 731 h 796"/>
                <a:gd name="T54" fmla="*/ 2 w 796"/>
                <a:gd name="T55" fmla="*/ 723 h 796"/>
                <a:gd name="T56" fmla="*/ 0 w 796"/>
                <a:gd name="T57" fmla="*/ 703 h 796"/>
                <a:gd name="T58" fmla="*/ 1 w 796"/>
                <a:gd name="T59" fmla="*/ 84 h 796"/>
                <a:gd name="T60" fmla="*/ 4 w 796"/>
                <a:gd name="T61" fmla="*/ 65 h 796"/>
                <a:gd name="T62" fmla="*/ 11 w 796"/>
                <a:gd name="T63" fmla="*/ 49 h 796"/>
                <a:gd name="T64" fmla="*/ 21 w 796"/>
                <a:gd name="T65" fmla="*/ 34 h 796"/>
                <a:gd name="T66" fmla="*/ 34 w 796"/>
                <a:gd name="T67" fmla="*/ 21 h 796"/>
                <a:gd name="T68" fmla="*/ 49 w 796"/>
                <a:gd name="T69" fmla="*/ 11 h 796"/>
                <a:gd name="T70" fmla="*/ 57 w 796"/>
                <a:gd name="T71" fmla="*/ 8 h 796"/>
                <a:gd name="T72" fmla="*/ 69 w 796"/>
                <a:gd name="T73" fmla="*/ 3 h 796"/>
                <a:gd name="T74" fmla="*/ 84 w 796"/>
                <a:gd name="T75" fmla="*/ 1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96"/>
                <a:gd name="T115" fmla="*/ 0 h 796"/>
                <a:gd name="T116" fmla="*/ 796 w 796"/>
                <a:gd name="T117" fmla="*/ 796 h 7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96" h="796">
                  <a:moveTo>
                    <a:pt x="93" y="0"/>
                  </a:moveTo>
                  <a:lnTo>
                    <a:pt x="703" y="0"/>
                  </a:lnTo>
                  <a:lnTo>
                    <a:pt x="712" y="1"/>
                  </a:lnTo>
                  <a:lnTo>
                    <a:pt x="722" y="2"/>
                  </a:lnTo>
                  <a:lnTo>
                    <a:pt x="731" y="5"/>
                  </a:lnTo>
                  <a:lnTo>
                    <a:pt x="739" y="8"/>
                  </a:lnTo>
                  <a:lnTo>
                    <a:pt x="747" y="11"/>
                  </a:lnTo>
                  <a:lnTo>
                    <a:pt x="755" y="16"/>
                  </a:lnTo>
                  <a:lnTo>
                    <a:pt x="762" y="21"/>
                  </a:lnTo>
                  <a:lnTo>
                    <a:pt x="769" y="27"/>
                  </a:lnTo>
                  <a:lnTo>
                    <a:pt x="775" y="34"/>
                  </a:lnTo>
                  <a:lnTo>
                    <a:pt x="780" y="41"/>
                  </a:lnTo>
                  <a:lnTo>
                    <a:pt x="785" y="49"/>
                  </a:lnTo>
                  <a:lnTo>
                    <a:pt x="787" y="53"/>
                  </a:lnTo>
                  <a:lnTo>
                    <a:pt x="789" y="57"/>
                  </a:lnTo>
                  <a:lnTo>
                    <a:pt x="792" y="65"/>
                  </a:lnTo>
                  <a:lnTo>
                    <a:pt x="793" y="70"/>
                  </a:lnTo>
                  <a:lnTo>
                    <a:pt x="794" y="74"/>
                  </a:lnTo>
                  <a:lnTo>
                    <a:pt x="795" y="84"/>
                  </a:lnTo>
                  <a:lnTo>
                    <a:pt x="796" y="93"/>
                  </a:lnTo>
                  <a:lnTo>
                    <a:pt x="796" y="703"/>
                  </a:lnTo>
                  <a:lnTo>
                    <a:pt x="795" y="713"/>
                  </a:lnTo>
                  <a:lnTo>
                    <a:pt x="794" y="723"/>
                  </a:lnTo>
                  <a:lnTo>
                    <a:pt x="792" y="731"/>
                  </a:lnTo>
                  <a:lnTo>
                    <a:pt x="789" y="740"/>
                  </a:lnTo>
                  <a:lnTo>
                    <a:pt x="785" y="748"/>
                  </a:lnTo>
                  <a:lnTo>
                    <a:pt x="780" y="755"/>
                  </a:lnTo>
                  <a:lnTo>
                    <a:pt x="775" y="762"/>
                  </a:lnTo>
                  <a:lnTo>
                    <a:pt x="769" y="769"/>
                  </a:lnTo>
                  <a:lnTo>
                    <a:pt x="762" y="775"/>
                  </a:lnTo>
                  <a:lnTo>
                    <a:pt x="755" y="781"/>
                  </a:lnTo>
                  <a:lnTo>
                    <a:pt x="747" y="785"/>
                  </a:lnTo>
                  <a:lnTo>
                    <a:pt x="743" y="787"/>
                  </a:lnTo>
                  <a:lnTo>
                    <a:pt x="739" y="789"/>
                  </a:lnTo>
                  <a:lnTo>
                    <a:pt x="731" y="792"/>
                  </a:lnTo>
                  <a:lnTo>
                    <a:pt x="727" y="793"/>
                  </a:lnTo>
                  <a:lnTo>
                    <a:pt x="722" y="794"/>
                  </a:lnTo>
                  <a:lnTo>
                    <a:pt x="712" y="796"/>
                  </a:lnTo>
                  <a:lnTo>
                    <a:pt x="703" y="796"/>
                  </a:lnTo>
                  <a:lnTo>
                    <a:pt x="93" y="796"/>
                  </a:lnTo>
                  <a:lnTo>
                    <a:pt x="84" y="796"/>
                  </a:lnTo>
                  <a:lnTo>
                    <a:pt x="75" y="794"/>
                  </a:lnTo>
                  <a:lnTo>
                    <a:pt x="65" y="792"/>
                  </a:lnTo>
                  <a:lnTo>
                    <a:pt x="57" y="789"/>
                  </a:lnTo>
                  <a:lnTo>
                    <a:pt x="49" y="785"/>
                  </a:lnTo>
                  <a:lnTo>
                    <a:pt x="41" y="781"/>
                  </a:lnTo>
                  <a:lnTo>
                    <a:pt x="34" y="775"/>
                  </a:lnTo>
                  <a:lnTo>
                    <a:pt x="28" y="769"/>
                  </a:lnTo>
                  <a:lnTo>
                    <a:pt x="21" y="762"/>
                  </a:lnTo>
                  <a:lnTo>
                    <a:pt x="16" y="755"/>
                  </a:lnTo>
                  <a:lnTo>
                    <a:pt x="11" y="748"/>
                  </a:lnTo>
                  <a:lnTo>
                    <a:pt x="9" y="744"/>
                  </a:lnTo>
                  <a:lnTo>
                    <a:pt x="7" y="740"/>
                  </a:lnTo>
                  <a:lnTo>
                    <a:pt x="4" y="731"/>
                  </a:lnTo>
                  <a:lnTo>
                    <a:pt x="3" y="727"/>
                  </a:lnTo>
                  <a:lnTo>
                    <a:pt x="2" y="723"/>
                  </a:lnTo>
                  <a:lnTo>
                    <a:pt x="1" y="713"/>
                  </a:lnTo>
                  <a:lnTo>
                    <a:pt x="0" y="703"/>
                  </a:lnTo>
                  <a:lnTo>
                    <a:pt x="0" y="93"/>
                  </a:lnTo>
                  <a:lnTo>
                    <a:pt x="1" y="84"/>
                  </a:lnTo>
                  <a:lnTo>
                    <a:pt x="2" y="74"/>
                  </a:lnTo>
                  <a:lnTo>
                    <a:pt x="4" y="65"/>
                  </a:lnTo>
                  <a:lnTo>
                    <a:pt x="7" y="57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6"/>
                  </a:lnTo>
                  <a:lnTo>
                    <a:pt x="49" y="11"/>
                  </a:lnTo>
                  <a:lnTo>
                    <a:pt x="53" y="9"/>
                  </a:lnTo>
                  <a:lnTo>
                    <a:pt x="57" y="8"/>
                  </a:lnTo>
                  <a:lnTo>
                    <a:pt x="65" y="5"/>
                  </a:lnTo>
                  <a:lnTo>
                    <a:pt x="69" y="3"/>
                  </a:lnTo>
                  <a:lnTo>
                    <a:pt x="75" y="2"/>
                  </a:lnTo>
                  <a:lnTo>
                    <a:pt x="84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5227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70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 dirty="0">
                <a:solidFill>
                  <a:srgbClr val="522723"/>
                </a:solidFill>
                <a:latin typeface="Arial"/>
              </a:endParaRPr>
            </a:p>
          </p:txBody>
        </p:sp>
        <p:grpSp>
          <p:nvGrpSpPr>
            <p:cNvPr id="6" name="Group 6951">
              <a:extLst>
                <a:ext uri="{FF2B5EF4-FFF2-40B4-BE49-F238E27FC236}">
                  <a16:creationId xmlns="" xmlns:a16="http://schemas.microsoft.com/office/drawing/2014/main" id="{11452CC0-D101-4984-9EAC-B18CE0E31117}"/>
                </a:ext>
              </a:extLst>
            </p:cNvPr>
            <p:cNvGrpSpPr/>
            <p:nvPr/>
          </p:nvGrpSpPr>
          <p:grpSpPr>
            <a:xfrm>
              <a:off x="452110" y="2414662"/>
              <a:ext cx="587941" cy="589239"/>
              <a:chOff x="5299076" y="1397000"/>
              <a:chExt cx="719137" cy="720725"/>
            </a:xfrm>
          </p:grpSpPr>
          <p:sp>
            <p:nvSpPr>
              <p:cNvPr id="42" name="Freeform 389">
                <a:extLst>
                  <a:ext uri="{FF2B5EF4-FFF2-40B4-BE49-F238E27FC236}">
                    <a16:creationId xmlns="" xmlns:a16="http://schemas.microsoft.com/office/drawing/2014/main" id="{1D8C9EE9-BD6C-4C18-ACA2-7E3E775ED3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99076" y="1397000"/>
                <a:ext cx="284163" cy="285750"/>
              </a:xfrm>
              <a:custGeom>
                <a:avLst/>
                <a:gdLst/>
                <a:ahLst/>
                <a:cxnLst>
                  <a:cxn ang="0">
                    <a:pos x="76" y="44"/>
                  </a:cxn>
                  <a:cxn ang="0">
                    <a:pos x="76" y="32"/>
                  </a:cxn>
                  <a:cxn ang="0">
                    <a:pos x="63" y="32"/>
                  </a:cxn>
                  <a:cxn ang="0">
                    <a:pos x="60" y="25"/>
                  </a:cxn>
                  <a:cxn ang="0">
                    <a:pos x="69" y="17"/>
                  </a:cxn>
                  <a:cxn ang="0">
                    <a:pos x="59" y="7"/>
                  </a:cxn>
                  <a:cxn ang="0">
                    <a:pos x="51" y="16"/>
                  </a:cxn>
                  <a:cxn ang="0">
                    <a:pos x="44" y="13"/>
                  </a:cxn>
                  <a:cxn ang="0">
                    <a:pos x="44" y="0"/>
                  </a:cxn>
                  <a:cxn ang="0">
                    <a:pos x="32" y="0"/>
                  </a:cxn>
                  <a:cxn ang="0">
                    <a:pos x="32" y="13"/>
                  </a:cxn>
                  <a:cxn ang="0">
                    <a:pos x="25" y="16"/>
                  </a:cxn>
                  <a:cxn ang="0">
                    <a:pos x="17" y="7"/>
                  </a:cxn>
                  <a:cxn ang="0">
                    <a:pos x="7" y="17"/>
                  </a:cxn>
                  <a:cxn ang="0">
                    <a:pos x="16" y="25"/>
                  </a:cxn>
                  <a:cxn ang="0">
                    <a:pos x="13" y="32"/>
                  </a:cxn>
                  <a:cxn ang="0">
                    <a:pos x="0" y="32"/>
                  </a:cxn>
                  <a:cxn ang="0">
                    <a:pos x="0" y="44"/>
                  </a:cxn>
                  <a:cxn ang="0">
                    <a:pos x="13" y="44"/>
                  </a:cxn>
                  <a:cxn ang="0">
                    <a:pos x="16" y="51"/>
                  </a:cxn>
                  <a:cxn ang="0">
                    <a:pos x="7" y="59"/>
                  </a:cxn>
                  <a:cxn ang="0">
                    <a:pos x="17" y="69"/>
                  </a:cxn>
                  <a:cxn ang="0">
                    <a:pos x="25" y="60"/>
                  </a:cxn>
                  <a:cxn ang="0">
                    <a:pos x="32" y="63"/>
                  </a:cxn>
                  <a:cxn ang="0">
                    <a:pos x="32" y="76"/>
                  </a:cxn>
                  <a:cxn ang="0">
                    <a:pos x="44" y="76"/>
                  </a:cxn>
                  <a:cxn ang="0">
                    <a:pos x="44" y="63"/>
                  </a:cxn>
                  <a:cxn ang="0">
                    <a:pos x="51" y="60"/>
                  </a:cxn>
                  <a:cxn ang="0">
                    <a:pos x="59" y="69"/>
                  </a:cxn>
                  <a:cxn ang="0">
                    <a:pos x="69" y="59"/>
                  </a:cxn>
                  <a:cxn ang="0">
                    <a:pos x="60" y="51"/>
                  </a:cxn>
                  <a:cxn ang="0">
                    <a:pos x="63" y="44"/>
                  </a:cxn>
                  <a:cxn ang="0">
                    <a:pos x="76" y="44"/>
                  </a:cxn>
                  <a:cxn ang="0">
                    <a:pos x="38" y="49"/>
                  </a:cxn>
                  <a:cxn ang="0">
                    <a:pos x="27" y="38"/>
                  </a:cxn>
                  <a:cxn ang="0">
                    <a:pos x="38" y="27"/>
                  </a:cxn>
                  <a:cxn ang="0">
                    <a:pos x="49" y="38"/>
                  </a:cxn>
                  <a:cxn ang="0">
                    <a:pos x="38" y="49"/>
                  </a:cxn>
                </a:cxnLst>
                <a:rect l="0" t="0" r="r" b="b"/>
                <a:pathLst>
                  <a:path w="76" h="76">
                    <a:moveTo>
                      <a:pt x="76" y="44"/>
                    </a:moveTo>
                    <a:cubicBezTo>
                      <a:pt x="76" y="32"/>
                      <a:pt x="76" y="32"/>
                      <a:pt x="76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29"/>
                      <a:pt x="62" y="27"/>
                      <a:pt x="60" y="25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9" y="14"/>
                      <a:pt x="47" y="13"/>
                      <a:pt x="44" y="13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29" y="13"/>
                      <a:pt x="27" y="14"/>
                      <a:pt x="25" y="1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4" y="27"/>
                      <a:pt x="13" y="29"/>
                      <a:pt x="13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7"/>
                      <a:pt x="14" y="49"/>
                      <a:pt x="16" y="51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7" y="62"/>
                      <a:pt x="29" y="63"/>
                      <a:pt x="32" y="63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7" y="63"/>
                      <a:pt x="49" y="62"/>
                      <a:pt x="51" y="60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2" y="49"/>
                      <a:pt x="63" y="47"/>
                      <a:pt x="63" y="44"/>
                    </a:cubicBezTo>
                    <a:lnTo>
                      <a:pt x="76" y="44"/>
                    </a:lnTo>
                    <a:close/>
                    <a:moveTo>
                      <a:pt x="38" y="49"/>
                    </a:moveTo>
                    <a:cubicBezTo>
                      <a:pt x="32" y="49"/>
                      <a:pt x="27" y="44"/>
                      <a:pt x="27" y="38"/>
                    </a:cubicBezTo>
                    <a:cubicBezTo>
                      <a:pt x="27" y="32"/>
                      <a:pt x="32" y="27"/>
                      <a:pt x="38" y="27"/>
                    </a:cubicBezTo>
                    <a:cubicBezTo>
                      <a:pt x="44" y="27"/>
                      <a:pt x="49" y="32"/>
                      <a:pt x="49" y="38"/>
                    </a:cubicBezTo>
                    <a:cubicBezTo>
                      <a:pt x="49" y="44"/>
                      <a:pt x="44" y="49"/>
                      <a:pt x="38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705" tIns="34353" rIns="68705" bIns="34353" numCol="1" anchor="t" anchorCtr="0" compatLnSpc="1">
                <a:prstTxWarp prst="textNoShape">
                  <a:avLst/>
                </a:prstTxWarp>
              </a:bodyPr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43" name="Freeform 390">
                <a:extLst>
                  <a:ext uri="{FF2B5EF4-FFF2-40B4-BE49-F238E27FC236}">
                    <a16:creationId xmlns="" xmlns:a16="http://schemas.microsoft.com/office/drawing/2014/main" id="{D0670726-9459-4D3A-989A-585E84E98D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8463" y="1577975"/>
                <a:ext cx="539750" cy="539750"/>
              </a:xfrm>
              <a:custGeom>
                <a:avLst/>
                <a:gdLst/>
                <a:ahLst/>
                <a:cxnLst>
                  <a:cxn ang="0">
                    <a:pos x="144" y="60"/>
                  </a:cxn>
                  <a:cxn ang="0">
                    <a:pos x="127" y="47"/>
                  </a:cxn>
                  <a:cxn ang="0">
                    <a:pos x="124" y="19"/>
                  </a:cxn>
                  <a:cxn ang="0">
                    <a:pos x="102" y="20"/>
                  </a:cxn>
                  <a:cxn ang="0">
                    <a:pos x="83" y="0"/>
                  </a:cxn>
                  <a:cxn ang="0">
                    <a:pos x="72" y="12"/>
                  </a:cxn>
                  <a:cxn ang="0">
                    <a:pos x="61" y="0"/>
                  </a:cxn>
                  <a:cxn ang="0">
                    <a:pos x="42" y="20"/>
                  </a:cxn>
                  <a:cxn ang="0">
                    <a:pos x="20" y="19"/>
                  </a:cxn>
                  <a:cxn ang="0">
                    <a:pos x="17" y="47"/>
                  </a:cxn>
                  <a:cxn ang="0">
                    <a:pos x="0" y="60"/>
                  </a:cxn>
                  <a:cxn ang="0">
                    <a:pos x="13" y="84"/>
                  </a:cxn>
                  <a:cxn ang="0">
                    <a:pos x="6" y="105"/>
                  </a:cxn>
                  <a:cxn ang="0">
                    <a:pos x="32" y="116"/>
                  </a:cxn>
                  <a:cxn ang="0">
                    <a:pos x="38" y="138"/>
                  </a:cxn>
                  <a:cxn ang="0">
                    <a:pos x="65" y="132"/>
                  </a:cxn>
                  <a:cxn ang="0">
                    <a:pos x="79" y="132"/>
                  </a:cxn>
                  <a:cxn ang="0">
                    <a:pos x="106" y="138"/>
                  </a:cxn>
                  <a:cxn ang="0">
                    <a:pos x="112" y="116"/>
                  </a:cxn>
                  <a:cxn ang="0">
                    <a:pos x="138" y="105"/>
                  </a:cxn>
                  <a:cxn ang="0">
                    <a:pos x="131" y="84"/>
                  </a:cxn>
                  <a:cxn ang="0">
                    <a:pos x="57" y="47"/>
                  </a:cxn>
                  <a:cxn ang="0">
                    <a:pos x="59" y="38"/>
                  </a:cxn>
                  <a:cxn ang="0">
                    <a:pos x="80" y="32"/>
                  </a:cxn>
                  <a:cxn ang="0">
                    <a:pos x="85" y="46"/>
                  </a:cxn>
                  <a:cxn ang="0">
                    <a:pos x="85" y="54"/>
                  </a:cxn>
                  <a:cxn ang="0">
                    <a:pos x="79" y="63"/>
                  </a:cxn>
                  <a:cxn ang="0">
                    <a:pos x="72" y="71"/>
                  </a:cxn>
                  <a:cxn ang="0">
                    <a:pos x="65" y="63"/>
                  </a:cxn>
                  <a:cxn ang="0">
                    <a:pos x="59" y="54"/>
                  </a:cxn>
                  <a:cxn ang="0">
                    <a:pos x="36" y="100"/>
                  </a:cxn>
                  <a:cxn ang="0">
                    <a:pos x="62" y="69"/>
                  </a:cxn>
                  <a:cxn ang="0">
                    <a:pos x="68" y="85"/>
                  </a:cxn>
                  <a:cxn ang="0">
                    <a:pos x="68" y="78"/>
                  </a:cxn>
                  <a:cxn ang="0">
                    <a:pos x="76" y="78"/>
                  </a:cxn>
                  <a:cxn ang="0">
                    <a:pos x="76" y="85"/>
                  </a:cxn>
                  <a:cxn ang="0">
                    <a:pos x="82" y="69"/>
                  </a:cxn>
                  <a:cxn ang="0">
                    <a:pos x="108" y="100"/>
                  </a:cxn>
                </a:cxnLst>
                <a:rect l="0" t="0" r="r" b="b"/>
                <a:pathLst>
                  <a:path w="144" h="144">
                    <a:moveTo>
                      <a:pt x="144" y="84"/>
                    </a:moveTo>
                    <a:cubicBezTo>
                      <a:pt x="144" y="60"/>
                      <a:pt x="144" y="60"/>
                      <a:pt x="144" y="60"/>
                    </a:cubicBezTo>
                    <a:cubicBezTo>
                      <a:pt x="131" y="60"/>
                      <a:pt x="131" y="60"/>
                      <a:pt x="131" y="60"/>
                    </a:cubicBezTo>
                    <a:cubicBezTo>
                      <a:pt x="130" y="56"/>
                      <a:pt x="128" y="51"/>
                      <a:pt x="127" y="47"/>
                    </a:cubicBezTo>
                    <a:cubicBezTo>
                      <a:pt x="138" y="39"/>
                      <a:pt x="138" y="39"/>
                      <a:pt x="138" y="3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09" y="25"/>
                      <a:pt x="106" y="22"/>
                      <a:pt x="102" y="20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7" y="12"/>
                      <a:pt x="74" y="12"/>
                      <a:pt x="72" y="12"/>
                    </a:cubicBezTo>
                    <a:cubicBezTo>
                      <a:pt x="70" y="12"/>
                      <a:pt x="67" y="12"/>
                      <a:pt x="65" y="12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38" y="22"/>
                      <a:pt x="35" y="25"/>
                      <a:pt x="32" y="28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51"/>
                      <a:pt x="14" y="56"/>
                      <a:pt x="13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4" y="88"/>
                      <a:pt x="16" y="93"/>
                      <a:pt x="17" y="97"/>
                    </a:cubicBezTo>
                    <a:cubicBezTo>
                      <a:pt x="6" y="105"/>
                      <a:pt x="6" y="105"/>
                      <a:pt x="6" y="105"/>
                    </a:cubicBezTo>
                    <a:cubicBezTo>
                      <a:pt x="20" y="125"/>
                      <a:pt x="20" y="125"/>
                      <a:pt x="20" y="125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35" y="119"/>
                      <a:pt x="38" y="122"/>
                      <a:pt x="42" y="124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65" y="132"/>
                      <a:pt x="65" y="132"/>
                      <a:pt x="65" y="132"/>
                    </a:cubicBezTo>
                    <a:cubicBezTo>
                      <a:pt x="67" y="132"/>
                      <a:pt x="70" y="132"/>
                      <a:pt x="72" y="132"/>
                    </a:cubicBezTo>
                    <a:cubicBezTo>
                      <a:pt x="74" y="132"/>
                      <a:pt x="77" y="132"/>
                      <a:pt x="79" y="132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106" y="138"/>
                      <a:pt x="106" y="138"/>
                      <a:pt x="106" y="138"/>
                    </a:cubicBezTo>
                    <a:cubicBezTo>
                      <a:pt x="102" y="124"/>
                      <a:pt x="102" y="124"/>
                      <a:pt x="102" y="124"/>
                    </a:cubicBezTo>
                    <a:cubicBezTo>
                      <a:pt x="106" y="122"/>
                      <a:pt x="109" y="119"/>
                      <a:pt x="112" y="116"/>
                    </a:cubicBezTo>
                    <a:cubicBezTo>
                      <a:pt x="124" y="125"/>
                      <a:pt x="124" y="125"/>
                      <a:pt x="124" y="125"/>
                    </a:cubicBezTo>
                    <a:cubicBezTo>
                      <a:pt x="138" y="105"/>
                      <a:pt x="138" y="105"/>
                      <a:pt x="138" y="105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8" y="93"/>
                      <a:pt x="130" y="88"/>
                      <a:pt x="131" y="84"/>
                    </a:cubicBezTo>
                    <a:lnTo>
                      <a:pt x="144" y="84"/>
                    </a:lnTo>
                    <a:close/>
                    <a:moveTo>
                      <a:pt x="57" y="47"/>
                    </a:moveTo>
                    <a:cubicBezTo>
                      <a:pt x="58" y="46"/>
                      <a:pt x="59" y="46"/>
                      <a:pt x="59" y="46"/>
                    </a:cubicBezTo>
                    <a:cubicBezTo>
                      <a:pt x="59" y="46"/>
                      <a:pt x="59" y="42"/>
                      <a:pt x="59" y="38"/>
                    </a:cubicBezTo>
                    <a:cubicBezTo>
                      <a:pt x="59" y="33"/>
                      <a:pt x="64" y="28"/>
                      <a:pt x="72" y="28"/>
                    </a:cubicBezTo>
                    <a:cubicBezTo>
                      <a:pt x="76" y="28"/>
                      <a:pt x="79" y="29"/>
                      <a:pt x="80" y="32"/>
                    </a:cubicBezTo>
                    <a:cubicBezTo>
                      <a:pt x="84" y="32"/>
                      <a:pt x="85" y="35"/>
                      <a:pt x="85" y="39"/>
                    </a:cubicBezTo>
                    <a:cubicBezTo>
                      <a:pt x="85" y="43"/>
                      <a:pt x="85" y="46"/>
                      <a:pt x="85" y="46"/>
                    </a:cubicBezTo>
                    <a:cubicBezTo>
                      <a:pt x="85" y="46"/>
                      <a:pt x="86" y="46"/>
                      <a:pt x="87" y="47"/>
                    </a:cubicBezTo>
                    <a:cubicBezTo>
                      <a:pt x="88" y="49"/>
                      <a:pt x="87" y="53"/>
                      <a:pt x="85" y="54"/>
                    </a:cubicBezTo>
                    <a:cubicBezTo>
                      <a:pt x="84" y="55"/>
                      <a:pt x="83" y="55"/>
                      <a:pt x="83" y="5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5"/>
                      <a:pt x="60" y="55"/>
                      <a:pt x="59" y="54"/>
                    </a:cubicBezTo>
                    <a:cubicBezTo>
                      <a:pt x="57" y="53"/>
                      <a:pt x="56" y="49"/>
                      <a:pt x="57" y="47"/>
                    </a:cubicBezTo>
                    <a:close/>
                    <a:moveTo>
                      <a:pt x="36" y="100"/>
                    </a:moveTo>
                    <a:cubicBezTo>
                      <a:pt x="36" y="92"/>
                      <a:pt x="40" y="77"/>
                      <a:pt x="42" y="75"/>
                    </a:cubicBezTo>
                    <a:cubicBezTo>
                      <a:pt x="44" y="74"/>
                      <a:pt x="62" y="69"/>
                      <a:pt x="62" y="69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85"/>
                      <a:pt x="68" y="85"/>
                      <a:pt x="68" y="85"/>
                    </a:cubicBezTo>
                    <a:cubicBezTo>
                      <a:pt x="70" y="81"/>
                      <a:pt x="70" y="81"/>
                      <a:pt x="70" y="81"/>
                    </a:cubicBezTo>
                    <a:cubicBezTo>
                      <a:pt x="68" y="78"/>
                      <a:pt x="68" y="78"/>
                      <a:pt x="68" y="78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6" y="93"/>
                      <a:pt x="76" y="93"/>
                      <a:pt x="76" y="93"/>
                    </a:cubicBezTo>
                    <a:cubicBezTo>
                      <a:pt x="82" y="69"/>
                      <a:pt x="82" y="69"/>
                      <a:pt x="82" y="69"/>
                    </a:cubicBezTo>
                    <a:cubicBezTo>
                      <a:pt x="82" y="69"/>
                      <a:pt x="100" y="74"/>
                      <a:pt x="102" y="75"/>
                    </a:cubicBezTo>
                    <a:cubicBezTo>
                      <a:pt x="104" y="77"/>
                      <a:pt x="108" y="92"/>
                      <a:pt x="108" y="100"/>
                    </a:cubicBezTo>
                    <a:lnTo>
                      <a:pt x="36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705" tIns="34353" rIns="68705" bIns="34353" numCol="1" anchor="t" anchorCtr="0" compatLnSpc="1">
                <a:prstTxWarp prst="textNoShape">
                  <a:avLst/>
                </a:prstTxWarp>
              </a:bodyPr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</p:grpSp>
      </p:grpSp>
      <p:grpSp>
        <p:nvGrpSpPr>
          <p:cNvPr id="7" name="Группа 132">
            <a:extLst>
              <a:ext uri="{FF2B5EF4-FFF2-40B4-BE49-F238E27FC236}">
                <a16:creationId xmlns="" xmlns:a16="http://schemas.microsoft.com/office/drawing/2014/main" id="{14773D8E-E305-497E-9891-05A9DAFEC686}"/>
              </a:ext>
            </a:extLst>
          </p:cNvPr>
          <p:cNvGrpSpPr/>
          <p:nvPr/>
        </p:nvGrpSpPr>
        <p:grpSpPr>
          <a:xfrm>
            <a:off x="3273489" y="3861837"/>
            <a:ext cx="757465" cy="649256"/>
            <a:chOff x="397567" y="1102157"/>
            <a:chExt cx="576000" cy="576000"/>
          </a:xfrm>
        </p:grpSpPr>
        <p:sp>
          <p:nvSpPr>
            <p:cNvPr id="45" name="Freeform 831">
              <a:extLst>
                <a:ext uri="{FF2B5EF4-FFF2-40B4-BE49-F238E27FC236}">
                  <a16:creationId xmlns="" xmlns:a16="http://schemas.microsoft.com/office/drawing/2014/main" id="{A737091E-FAA3-41A6-B9AA-718BD1B9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67" y="1102157"/>
              <a:ext cx="576000" cy="576000"/>
            </a:xfrm>
            <a:custGeom>
              <a:avLst/>
              <a:gdLst>
                <a:gd name="T0" fmla="*/ 703 w 796"/>
                <a:gd name="T1" fmla="*/ 0 h 796"/>
                <a:gd name="T2" fmla="*/ 722 w 796"/>
                <a:gd name="T3" fmla="*/ 2 h 796"/>
                <a:gd name="T4" fmla="*/ 739 w 796"/>
                <a:gd name="T5" fmla="*/ 8 h 796"/>
                <a:gd name="T6" fmla="*/ 755 w 796"/>
                <a:gd name="T7" fmla="*/ 16 h 796"/>
                <a:gd name="T8" fmla="*/ 769 w 796"/>
                <a:gd name="T9" fmla="*/ 27 h 796"/>
                <a:gd name="T10" fmla="*/ 780 w 796"/>
                <a:gd name="T11" fmla="*/ 41 h 796"/>
                <a:gd name="T12" fmla="*/ 787 w 796"/>
                <a:gd name="T13" fmla="*/ 53 h 796"/>
                <a:gd name="T14" fmla="*/ 792 w 796"/>
                <a:gd name="T15" fmla="*/ 65 h 796"/>
                <a:gd name="T16" fmla="*/ 794 w 796"/>
                <a:gd name="T17" fmla="*/ 74 h 796"/>
                <a:gd name="T18" fmla="*/ 796 w 796"/>
                <a:gd name="T19" fmla="*/ 93 h 796"/>
                <a:gd name="T20" fmla="*/ 795 w 796"/>
                <a:gd name="T21" fmla="*/ 713 h 796"/>
                <a:gd name="T22" fmla="*/ 792 w 796"/>
                <a:gd name="T23" fmla="*/ 731 h 796"/>
                <a:gd name="T24" fmla="*/ 785 w 796"/>
                <a:gd name="T25" fmla="*/ 748 h 796"/>
                <a:gd name="T26" fmla="*/ 775 w 796"/>
                <a:gd name="T27" fmla="*/ 762 h 796"/>
                <a:gd name="T28" fmla="*/ 762 w 796"/>
                <a:gd name="T29" fmla="*/ 775 h 796"/>
                <a:gd name="T30" fmla="*/ 747 w 796"/>
                <a:gd name="T31" fmla="*/ 785 h 796"/>
                <a:gd name="T32" fmla="*/ 739 w 796"/>
                <a:gd name="T33" fmla="*/ 789 h 796"/>
                <a:gd name="T34" fmla="*/ 727 w 796"/>
                <a:gd name="T35" fmla="*/ 793 h 796"/>
                <a:gd name="T36" fmla="*/ 712 w 796"/>
                <a:gd name="T37" fmla="*/ 796 h 796"/>
                <a:gd name="T38" fmla="*/ 93 w 796"/>
                <a:gd name="T39" fmla="*/ 796 h 796"/>
                <a:gd name="T40" fmla="*/ 75 w 796"/>
                <a:gd name="T41" fmla="*/ 794 h 796"/>
                <a:gd name="T42" fmla="*/ 57 w 796"/>
                <a:gd name="T43" fmla="*/ 789 h 796"/>
                <a:gd name="T44" fmla="*/ 41 w 796"/>
                <a:gd name="T45" fmla="*/ 781 h 796"/>
                <a:gd name="T46" fmla="*/ 28 w 796"/>
                <a:gd name="T47" fmla="*/ 769 h 796"/>
                <a:gd name="T48" fmla="*/ 16 w 796"/>
                <a:gd name="T49" fmla="*/ 755 h 796"/>
                <a:gd name="T50" fmla="*/ 9 w 796"/>
                <a:gd name="T51" fmla="*/ 744 h 796"/>
                <a:gd name="T52" fmla="*/ 4 w 796"/>
                <a:gd name="T53" fmla="*/ 731 h 796"/>
                <a:gd name="T54" fmla="*/ 2 w 796"/>
                <a:gd name="T55" fmla="*/ 723 h 796"/>
                <a:gd name="T56" fmla="*/ 0 w 796"/>
                <a:gd name="T57" fmla="*/ 703 h 796"/>
                <a:gd name="T58" fmla="*/ 1 w 796"/>
                <a:gd name="T59" fmla="*/ 84 h 796"/>
                <a:gd name="T60" fmla="*/ 4 w 796"/>
                <a:gd name="T61" fmla="*/ 65 h 796"/>
                <a:gd name="T62" fmla="*/ 11 w 796"/>
                <a:gd name="T63" fmla="*/ 49 h 796"/>
                <a:gd name="T64" fmla="*/ 21 w 796"/>
                <a:gd name="T65" fmla="*/ 34 h 796"/>
                <a:gd name="T66" fmla="*/ 34 w 796"/>
                <a:gd name="T67" fmla="*/ 21 h 796"/>
                <a:gd name="T68" fmla="*/ 49 w 796"/>
                <a:gd name="T69" fmla="*/ 11 h 796"/>
                <a:gd name="T70" fmla="*/ 57 w 796"/>
                <a:gd name="T71" fmla="*/ 8 h 796"/>
                <a:gd name="T72" fmla="*/ 69 w 796"/>
                <a:gd name="T73" fmla="*/ 3 h 796"/>
                <a:gd name="T74" fmla="*/ 84 w 796"/>
                <a:gd name="T75" fmla="*/ 1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96"/>
                <a:gd name="T115" fmla="*/ 0 h 796"/>
                <a:gd name="T116" fmla="*/ 796 w 796"/>
                <a:gd name="T117" fmla="*/ 796 h 7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96" h="796">
                  <a:moveTo>
                    <a:pt x="93" y="0"/>
                  </a:moveTo>
                  <a:lnTo>
                    <a:pt x="703" y="0"/>
                  </a:lnTo>
                  <a:lnTo>
                    <a:pt x="712" y="1"/>
                  </a:lnTo>
                  <a:lnTo>
                    <a:pt x="722" y="2"/>
                  </a:lnTo>
                  <a:lnTo>
                    <a:pt x="731" y="5"/>
                  </a:lnTo>
                  <a:lnTo>
                    <a:pt x="739" y="8"/>
                  </a:lnTo>
                  <a:lnTo>
                    <a:pt x="747" y="11"/>
                  </a:lnTo>
                  <a:lnTo>
                    <a:pt x="755" y="16"/>
                  </a:lnTo>
                  <a:lnTo>
                    <a:pt x="762" y="21"/>
                  </a:lnTo>
                  <a:lnTo>
                    <a:pt x="769" y="27"/>
                  </a:lnTo>
                  <a:lnTo>
                    <a:pt x="775" y="34"/>
                  </a:lnTo>
                  <a:lnTo>
                    <a:pt x="780" y="41"/>
                  </a:lnTo>
                  <a:lnTo>
                    <a:pt x="785" y="49"/>
                  </a:lnTo>
                  <a:lnTo>
                    <a:pt x="787" y="53"/>
                  </a:lnTo>
                  <a:lnTo>
                    <a:pt x="789" y="57"/>
                  </a:lnTo>
                  <a:lnTo>
                    <a:pt x="792" y="65"/>
                  </a:lnTo>
                  <a:lnTo>
                    <a:pt x="793" y="70"/>
                  </a:lnTo>
                  <a:lnTo>
                    <a:pt x="794" y="74"/>
                  </a:lnTo>
                  <a:lnTo>
                    <a:pt x="795" y="84"/>
                  </a:lnTo>
                  <a:lnTo>
                    <a:pt x="796" y="93"/>
                  </a:lnTo>
                  <a:lnTo>
                    <a:pt x="796" y="703"/>
                  </a:lnTo>
                  <a:lnTo>
                    <a:pt x="795" y="713"/>
                  </a:lnTo>
                  <a:lnTo>
                    <a:pt x="794" y="723"/>
                  </a:lnTo>
                  <a:lnTo>
                    <a:pt x="792" y="731"/>
                  </a:lnTo>
                  <a:lnTo>
                    <a:pt x="789" y="740"/>
                  </a:lnTo>
                  <a:lnTo>
                    <a:pt x="785" y="748"/>
                  </a:lnTo>
                  <a:lnTo>
                    <a:pt x="780" y="755"/>
                  </a:lnTo>
                  <a:lnTo>
                    <a:pt x="775" y="762"/>
                  </a:lnTo>
                  <a:lnTo>
                    <a:pt x="769" y="769"/>
                  </a:lnTo>
                  <a:lnTo>
                    <a:pt x="762" y="775"/>
                  </a:lnTo>
                  <a:lnTo>
                    <a:pt x="755" y="781"/>
                  </a:lnTo>
                  <a:lnTo>
                    <a:pt x="747" y="785"/>
                  </a:lnTo>
                  <a:lnTo>
                    <a:pt x="743" y="787"/>
                  </a:lnTo>
                  <a:lnTo>
                    <a:pt x="739" y="789"/>
                  </a:lnTo>
                  <a:lnTo>
                    <a:pt x="731" y="792"/>
                  </a:lnTo>
                  <a:lnTo>
                    <a:pt x="727" y="793"/>
                  </a:lnTo>
                  <a:lnTo>
                    <a:pt x="722" y="794"/>
                  </a:lnTo>
                  <a:lnTo>
                    <a:pt x="712" y="796"/>
                  </a:lnTo>
                  <a:lnTo>
                    <a:pt x="703" y="796"/>
                  </a:lnTo>
                  <a:lnTo>
                    <a:pt x="93" y="796"/>
                  </a:lnTo>
                  <a:lnTo>
                    <a:pt x="84" y="796"/>
                  </a:lnTo>
                  <a:lnTo>
                    <a:pt x="75" y="794"/>
                  </a:lnTo>
                  <a:lnTo>
                    <a:pt x="65" y="792"/>
                  </a:lnTo>
                  <a:lnTo>
                    <a:pt x="57" y="789"/>
                  </a:lnTo>
                  <a:lnTo>
                    <a:pt x="49" y="785"/>
                  </a:lnTo>
                  <a:lnTo>
                    <a:pt x="41" y="781"/>
                  </a:lnTo>
                  <a:lnTo>
                    <a:pt x="34" y="775"/>
                  </a:lnTo>
                  <a:lnTo>
                    <a:pt x="28" y="769"/>
                  </a:lnTo>
                  <a:lnTo>
                    <a:pt x="21" y="762"/>
                  </a:lnTo>
                  <a:lnTo>
                    <a:pt x="16" y="755"/>
                  </a:lnTo>
                  <a:lnTo>
                    <a:pt x="11" y="748"/>
                  </a:lnTo>
                  <a:lnTo>
                    <a:pt x="9" y="744"/>
                  </a:lnTo>
                  <a:lnTo>
                    <a:pt x="7" y="740"/>
                  </a:lnTo>
                  <a:lnTo>
                    <a:pt x="4" y="731"/>
                  </a:lnTo>
                  <a:lnTo>
                    <a:pt x="3" y="727"/>
                  </a:lnTo>
                  <a:lnTo>
                    <a:pt x="2" y="723"/>
                  </a:lnTo>
                  <a:lnTo>
                    <a:pt x="1" y="713"/>
                  </a:lnTo>
                  <a:lnTo>
                    <a:pt x="0" y="703"/>
                  </a:lnTo>
                  <a:lnTo>
                    <a:pt x="0" y="93"/>
                  </a:lnTo>
                  <a:lnTo>
                    <a:pt x="1" y="84"/>
                  </a:lnTo>
                  <a:lnTo>
                    <a:pt x="2" y="74"/>
                  </a:lnTo>
                  <a:lnTo>
                    <a:pt x="4" y="65"/>
                  </a:lnTo>
                  <a:lnTo>
                    <a:pt x="7" y="57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6"/>
                  </a:lnTo>
                  <a:lnTo>
                    <a:pt x="49" y="11"/>
                  </a:lnTo>
                  <a:lnTo>
                    <a:pt x="53" y="9"/>
                  </a:lnTo>
                  <a:lnTo>
                    <a:pt x="57" y="8"/>
                  </a:lnTo>
                  <a:lnTo>
                    <a:pt x="65" y="5"/>
                  </a:lnTo>
                  <a:lnTo>
                    <a:pt x="69" y="3"/>
                  </a:lnTo>
                  <a:lnTo>
                    <a:pt x="75" y="2"/>
                  </a:lnTo>
                  <a:lnTo>
                    <a:pt x="84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5227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70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 dirty="0">
                <a:solidFill>
                  <a:srgbClr val="522723"/>
                </a:solidFill>
                <a:latin typeface="Arial"/>
              </a:endParaRPr>
            </a:p>
          </p:txBody>
        </p:sp>
        <p:grpSp>
          <p:nvGrpSpPr>
            <p:cNvPr id="18" name="Group 7027">
              <a:extLst>
                <a:ext uri="{FF2B5EF4-FFF2-40B4-BE49-F238E27FC236}">
                  <a16:creationId xmlns="" xmlns:a16="http://schemas.microsoft.com/office/drawing/2014/main" id="{80197841-BC29-4417-A8F9-059CA03DEA03}"/>
                </a:ext>
              </a:extLst>
            </p:cNvPr>
            <p:cNvGrpSpPr/>
            <p:nvPr/>
          </p:nvGrpSpPr>
          <p:grpSpPr>
            <a:xfrm>
              <a:off x="494505" y="1196752"/>
              <a:ext cx="391846" cy="435050"/>
              <a:chOff x="6589713" y="2657475"/>
              <a:chExt cx="688975" cy="720726"/>
            </a:xfrm>
          </p:grpSpPr>
          <p:sp>
            <p:nvSpPr>
              <p:cNvPr id="47" name="Freeform 391">
                <a:extLst>
                  <a:ext uri="{FF2B5EF4-FFF2-40B4-BE49-F238E27FC236}">
                    <a16:creationId xmlns="" xmlns:a16="http://schemas.microsoft.com/office/drawing/2014/main" id="{DEA3651B-3388-4AE1-90C4-478CBE784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2657475"/>
                <a:ext cx="120650" cy="150813"/>
              </a:xfrm>
              <a:custGeom>
                <a:avLst/>
                <a:gdLst/>
                <a:ahLst/>
                <a:cxnLst>
                  <a:cxn ang="0">
                    <a:pos x="16" y="40"/>
                  </a:cxn>
                  <a:cxn ang="0">
                    <a:pos x="32" y="18"/>
                  </a:cxn>
                  <a:cxn ang="0">
                    <a:pos x="16" y="0"/>
                  </a:cxn>
                  <a:cxn ang="0">
                    <a:pos x="0" y="18"/>
                  </a:cxn>
                  <a:cxn ang="0">
                    <a:pos x="16" y="40"/>
                  </a:cxn>
                </a:cxnLst>
                <a:rect l="0" t="0" r="r" b="b"/>
                <a:pathLst>
                  <a:path w="32" h="40">
                    <a:moveTo>
                      <a:pt x="16" y="40"/>
                    </a:moveTo>
                    <a:cubicBezTo>
                      <a:pt x="26" y="40"/>
                      <a:pt x="32" y="28"/>
                      <a:pt x="32" y="18"/>
                    </a:cubicBezTo>
                    <a:cubicBezTo>
                      <a:pt x="32" y="8"/>
                      <a:pt x="25" y="0"/>
                      <a:pt x="16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28"/>
                      <a:pt x="6" y="40"/>
                      <a:pt x="1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705" tIns="34353" rIns="68705" bIns="34353" numCol="1" anchor="t" anchorCtr="0" compatLnSpc="1">
                <a:prstTxWarp prst="textNoShape">
                  <a:avLst/>
                </a:prstTxWarp>
              </a:bodyPr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48" name="Freeform 392">
                <a:extLst>
                  <a:ext uri="{FF2B5EF4-FFF2-40B4-BE49-F238E27FC236}">
                    <a16:creationId xmlns="" xmlns:a16="http://schemas.microsoft.com/office/drawing/2014/main" id="{DE22CB8E-ABD3-4748-BE45-61D1714C4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8451" y="2792413"/>
                <a:ext cx="495300" cy="585788"/>
              </a:xfrm>
              <a:custGeom>
                <a:avLst/>
                <a:gdLst/>
                <a:ahLst/>
                <a:cxnLst>
                  <a:cxn ang="0">
                    <a:pos x="132" y="12"/>
                  </a:cxn>
                  <a:cxn ang="0">
                    <a:pos x="81" y="12"/>
                  </a:cxn>
                  <a:cxn ang="0">
                    <a:pos x="72" y="38"/>
                  </a:cxn>
                  <a:cxn ang="0">
                    <a:pos x="72" y="21"/>
                  </a:cxn>
                  <a:cxn ang="0">
                    <a:pos x="70" y="17"/>
                  </a:cxn>
                  <a:cxn ang="0">
                    <a:pos x="72" y="12"/>
                  </a:cxn>
                  <a:cxn ang="0">
                    <a:pos x="64" y="12"/>
                  </a:cxn>
                  <a:cxn ang="0">
                    <a:pos x="66" y="17"/>
                  </a:cxn>
                  <a:cxn ang="0">
                    <a:pos x="64" y="21"/>
                  </a:cxn>
                  <a:cxn ang="0">
                    <a:pos x="64" y="38"/>
                  </a:cxn>
                  <a:cxn ang="0">
                    <a:pos x="55" y="12"/>
                  </a:cxn>
                  <a:cxn ang="0">
                    <a:pos x="20" y="12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0" y="32"/>
                  </a:cxn>
                  <a:cxn ang="0">
                    <a:pos x="44" y="32"/>
                  </a:cxn>
                  <a:cxn ang="0">
                    <a:pos x="44" y="146"/>
                  </a:cxn>
                  <a:cxn ang="0">
                    <a:pos x="54" y="156"/>
                  </a:cxn>
                  <a:cxn ang="0">
                    <a:pos x="64" y="146"/>
                  </a:cxn>
                  <a:cxn ang="0">
                    <a:pos x="64" y="80"/>
                  </a:cxn>
                  <a:cxn ang="0">
                    <a:pos x="72" y="80"/>
                  </a:cxn>
                  <a:cxn ang="0">
                    <a:pos x="72" y="146"/>
                  </a:cxn>
                  <a:cxn ang="0">
                    <a:pos x="82" y="156"/>
                  </a:cxn>
                  <a:cxn ang="0">
                    <a:pos x="92" y="146"/>
                  </a:cxn>
                  <a:cxn ang="0">
                    <a:pos x="92" y="32"/>
                  </a:cxn>
                  <a:cxn ang="0">
                    <a:pos x="132" y="32"/>
                  </a:cxn>
                  <a:cxn ang="0">
                    <a:pos x="132" y="12"/>
                  </a:cxn>
                </a:cxnLst>
                <a:rect l="0" t="0" r="r" b="b"/>
                <a:pathLst>
                  <a:path w="132" h="156">
                    <a:moveTo>
                      <a:pt x="132" y="12"/>
                    </a:moveTo>
                    <a:cubicBezTo>
                      <a:pt x="81" y="12"/>
                      <a:pt x="81" y="12"/>
                      <a:pt x="81" y="12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4" y="32"/>
                      <a:pt x="10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4" y="152"/>
                      <a:pt x="48" y="156"/>
                      <a:pt x="54" y="156"/>
                    </a:cubicBezTo>
                    <a:cubicBezTo>
                      <a:pt x="60" y="156"/>
                      <a:pt x="64" y="152"/>
                      <a:pt x="64" y="146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2" y="146"/>
                      <a:pt x="72" y="146"/>
                      <a:pt x="72" y="146"/>
                    </a:cubicBezTo>
                    <a:cubicBezTo>
                      <a:pt x="72" y="152"/>
                      <a:pt x="76" y="156"/>
                      <a:pt x="82" y="156"/>
                    </a:cubicBezTo>
                    <a:cubicBezTo>
                      <a:pt x="88" y="156"/>
                      <a:pt x="92" y="152"/>
                      <a:pt x="92" y="146"/>
                    </a:cubicBezTo>
                    <a:cubicBezTo>
                      <a:pt x="92" y="32"/>
                      <a:pt x="92" y="32"/>
                      <a:pt x="92" y="32"/>
                    </a:cubicBezTo>
                    <a:cubicBezTo>
                      <a:pt x="132" y="32"/>
                      <a:pt x="132" y="32"/>
                      <a:pt x="132" y="32"/>
                    </a:cubicBezTo>
                    <a:lnTo>
                      <a:pt x="132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705" tIns="34353" rIns="68705" bIns="34353" numCol="1" anchor="t" anchorCtr="0" compatLnSpc="1">
                <a:prstTxWarp prst="textNoShape">
                  <a:avLst/>
                </a:prstTxWarp>
              </a:bodyPr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49" name="Freeform 393">
                <a:extLst>
                  <a:ext uri="{FF2B5EF4-FFF2-40B4-BE49-F238E27FC236}">
                    <a16:creationId xmlns="" xmlns:a16="http://schemas.microsoft.com/office/drawing/2014/main" id="{898EE544-22BE-44F1-9D7E-5DE0DE2A5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2657475"/>
                <a:ext cx="193675" cy="104775"/>
              </a:xfrm>
              <a:custGeom>
                <a:avLst/>
                <a:gdLst/>
                <a:ahLst/>
                <a:cxnLst>
                  <a:cxn ang="0">
                    <a:pos x="122" y="66"/>
                  </a:cxn>
                  <a:cxn ang="0">
                    <a:pos x="61" y="0"/>
                  </a:cxn>
                  <a:cxn ang="0">
                    <a:pos x="0" y="66"/>
                  </a:cxn>
                  <a:cxn ang="0">
                    <a:pos x="122" y="66"/>
                  </a:cxn>
                </a:cxnLst>
                <a:rect l="0" t="0" r="r" b="b"/>
                <a:pathLst>
                  <a:path w="122" h="66">
                    <a:moveTo>
                      <a:pt x="122" y="66"/>
                    </a:moveTo>
                    <a:lnTo>
                      <a:pt x="61" y="0"/>
                    </a:lnTo>
                    <a:lnTo>
                      <a:pt x="0" y="66"/>
                    </a:lnTo>
                    <a:lnTo>
                      <a:pt x="122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705" tIns="34353" rIns="68705" bIns="34353" numCol="1" anchor="t" anchorCtr="0" compatLnSpc="1">
                <a:prstTxWarp prst="textNoShape">
                  <a:avLst/>
                </a:prstTxWarp>
              </a:bodyPr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50" name="Freeform 394">
                <a:extLst>
                  <a:ext uri="{FF2B5EF4-FFF2-40B4-BE49-F238E27FC236}">
                    <a16:creationId xmlns="" xmlns:a16="http://schemas.microsoft.com/office/drawing/2014/main" id="{46ADF863-78C1-4B82-A820-2B8E8DBF5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3913" y="2778125"/>
                <a:ext cx="104775" cy="1952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3"/>
                  </a:cxn>
                  <a:cxn ang="0">
                    <a:pos x="66" y="61"/>
                  </a:cxn>
                  <a:cxn ang="0">
                    <a:pos x="0" y="0"/>
                  </a:cxn>
                </a:cxnLst>
                <a:rect l="0" t="0" r="r" b="b"/>
                <a:pathLst>
                  <a:path w="66" h="123">
                    <a:moveTo>
                      <a:pt x="0" y="0"/>
                    </a:moveTo>
                    <a:lnTo>
                      <a:pt x="0" y="123"/>
                    </a:lnTo>
                    <a:lnTo>
                      <a:pt x="66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705" tIns="34353" rIns="68705" bIns="34353" numCol="1" anchor="t" anchorCtr="0" compatLnSpc="1">
                <a:prstTxWarp prst="textNoShape">
                  <a:avLst/>
                </a:prstTxWarp>
              </a:bodyPr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A7798CF-452B-4D1B-A301-64CEA5603D2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26893" y="2132856"/>
            <a:ext cx="2535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522723"/>
                </a:solidFill>
              </a:rPr>
              <a:t>СИСТЕМЫ МЕНЕДЖМЕНТА</a:t>
            </a:r>
          </a:p>
          <a:p>
            <a:pPr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522723"/>
                </a:solidFill>
              </a:rPr>
              <a:t>КАЧЕСТВА УСТАРЕЛИ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BAD0BCCE-40C2-448D-8148-4F744E0241D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6893" y="3005326"/>
            <a:ext cx="3462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522723"/>
                </a:solidFill>
              </a:rPr>
              <a:t>ОТСУТВУЮТ ИНЖЕНЕРНЫЕ МЕТОДИКИ УПРАВЛЕНИЯ КАЧЕСТВОМ</a:t>
            </a:r>
          </a:p>
        </p:txBody>
      </p:sp>
      <p:grpSp>
        <p:nvGrpSpPr>
          <p:cNvPr id="25" name="Группа 166">
            <a:extLst>
              <a:ext uri="{FF2B5EF4-FFF2-40B4-BE49-F238E27FC236}">
                <a16:creationId xmlns="" xmlns:a16="http://schemas.microsoft.com/office/drawing/2014/main" id="{BC6A1284-0B0B-4AC9-A996-7820A19104CB}"/>
              </a:ext>
            </a:extLst>
          </p:cNvPr>
          <p:cNvGrpSpPr/>
          <p:nvPr/>
        </p:nvGrpSpPr>
        <p:grpSpPr>
          <a:xfrm>
            <a:off x="3273489" y="4781616"/>
            <a:ext cx="757465" cy="703360"/>
            <a:chOff x="527912" y="1549408"/>
            <a:chExt cx="540000" cy="540000"/>
          </a:xfrm>
        </p:grpSpPr>
        <p:sp>
          <p:nvSpPr>
            <p:cNvPr id="57" name="Freeform 1833">
              <a:extLst>
                <a:ext uri="{FF2B5EF4-FFF2-40B4-BE49-F238E27FC236}">
                  <a16:creationId xmlns="" xmlns:a16="http://schemas.microsoft.com/office/drawing/2014/main" id="{C8D34F72-3D14-4305-AE4A-7BA2501D6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12" y="1549408"/>
              <a:ext cx="540000" cy="540000"/>
            </a:xfrm>
            <a:custGeom>
              <a:avLst/>
              <a:gdLst>
                <a:gd name="T0" fmla="*/ 703 w 796"/>
                <a:gd name="T1" fmla="*/ 0 h 796"/>
                <a:gd name="T2" fmla="*/ 722 w 796"/>
                <a:gd name="T3" fmla="*/ 2 h 796"/>
                <a:gd name="T4" fmla="*/ 739 w 796"/>
                <a:gd name="T5" fmla="*/ 8 h 796"/>
                <a:gd name="T6" fmla="*/ 755 w 796"/>
                <a:gd name="T7" fmla="*/ 16 h 796"/>
                <a:gd name="T8" fmla="*/ 769 w 796"/>
                <a:gd name="T9" fmla="*/ 27 h 796"/>
                <a:gd name="T10" fmla="*/ 780 w 796"/>
                <a:gd name="T11" fmla="*/ 41 h 796"/>
                <a:gd name="T12" fmla="*/ 787 w 796"/>
                <a:gd name="T13" fmla="*/ 53 h 796"/>
                <a:gd name="T14" fmla="*/ 792 w 796"/>
                <a:gd name="T15" fmla="*/ 65 h 796"/>
                <a:gd name="T16" fmla="*/ 794 w 796"/>
                <a:gd name="T17" fmla="*/ 74 h 796"/>
                <a:gd name="T18" fmla="*/ 796 w 796"/>
                <a:gd name="T19" fmla="*/ 93 h 796"/>
                <a:gd name="T20" fmla="*/ 795 w 796"/>
                <a:gd name="T21" fmla="*/ 713 h 796"/>
                <a:gd name="T22" fmla="*/ 792 w 796"/>
                <a:gd name="T23" fmla="*/ 731 h 796"/>
                <a:gd name="T24" fmla="*/ 785 w 796"/>
                <a:gd name="T25" fmla="*/ 748 h 796"/>
                <a:gd name="T26" fmla="*/ 775 w 796"/>
                <a:gd name="T27" fmla="*/ 762 h 796"/>
                <a:gd name="T28" fmla="*/ 762 w 796"/>
                <a:gd name="T29" fmla="*/ 775 h 796"/>
                <a:gd name="T30" fmla="*/ 747 w 796"/>
                <a:gd name="T31" fmla="*/ 785 h 796"/>
                <a:gd name="T32" fmla="*/ 739 w 796"/>
                <a:gd name="T33" fmla="*/ 789 h 796"/>
                <a:gd name="T34" fmla="*/ 727 w 796"/>
                <a:gd name="T35" fmla="*/ 793 h 796"/>
                <a:gd name="T36" fmla="*/ 712 w 796"/>
                <a:gd name="T37" fmla="*/ 796 h 796"/>
                <a:gd name="T38" fmla="*/ 93 w 796"/>
                <a:gd name="T39" fmla="*/ 796 h 796"/>
                <a:gd name="T40" fmla="*/ 75 w 796"/>
                <a:gd name="T41" fmla="*/ 794 h 796"/>
                <a:gd name="T42" fmla="*/ 57 w 796"/>
                <a:gd name="T43" fmla="*/ 789 h 796"/>
                <a:gd name="T44" fmla="*/ 41 w 796"/>
                <a:gd name="T45" fmla="*/ 781 h 796"/>
                <a:gd name="T46" fmla="*/ 28 w 796"/>
                <a:gd name="T47" fmla="*/ 769 h 796"/>
                <a:gd name="T48" fmla="*/ 16 w 796"/>
                <a:gd name="T49" fmla="*/ 755 h 796"/>
                <a:gd name="T50" fmla="*/ 9 w 796"/>
                <a:gd name="T51" fmla="*/ 744 h 796"/>
                <a:gd name="T52" fmla="*/ 4 w 796"/>
                <a:gd name="T53" fmla="*/ 731 h 796"/>
                <a:gd name="T54" fmla="*/ 2 w 796"/>
                <a:gd name="T55" fmla="*/ 723 h 796"/>
                <a:gd name="T56" fmla="*/ 0 w 796"/>
                <a:gd name="T57" fmla="*/ 703 h 796"/>
                <a:gd name="T58" fmla="*/ 1 w 796"/>
                <a:gd name="T59" fmla="*/ 84 h 796"/>
                <a:gd name="T60" fmla="*/ 4 w 796"/>
                <a:gd name="T61" fmla="*/ 65 h 796"/>
                <a:gd name="T62" fmla="*/ 11 w 796"/>
                <a:gd name="T63" fmla="*/ 49 h 796"/>
                <a:gd name="T64" fmla="*/ 21 w 796"/>
                <a:gd name="T65" fmla="*/ 34 h 796"/>
                <a:gd name="T66" fmla="*/ 34 w 796"/>
                <a:gd name="T67" fmla="*/ 21 h 796"/>
                <a:gd name="T68" fmla="*/ 49 w 796"/>
                <a:gd name="T69" fmla="*/ 11 h 796"/>
                <a:gd name="T70" fmla="*/ 57 w 796"/>
                <a:gd name="T71" fmla="*/ 8 h 796"/>
                <a:gd name="T72" fmla="*/ 69 w 796"/>
                <a:gd name="T73" fmla="*/ 3 h 796"/>
                <a:gd name="T74" fmla="*/ 84 w 796"/>
                <a:gd name="T75" fmla="*/ 1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96"/>
                <a:gd name="T115" fmla="*/ 0 h 796"/>
                <a:gd name="T116" fmla="*/ 796 w 796"/>
                <a:gd name="T117" fmla="*/ 796 h 7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96" h="796">
                  <a:moveTo>
                    <a:pt x="93" y="0"/>
                  </a:moveTo>
                  <a:lnTo>
                    <a:pt x="703" y="0"/>
                  </a:lnTo>
                  <a:lnTo>
                    <a:pt x="712" y="1"/>
                  </a:lnTo>
                  <a:lnTo>
                    <a:pt x="722" y="2"/>
                  </a:lnTo>
                  <a:lnTo>
                    <a:pt x="731" y="5"/>
                  </a:lnTo>
                  <a:lnTo>
                    <a:pt x="739" y="8"/>
                  </a:lnTo>
                  <a:lnTo>
                    <a:pt x="747" y="11"/>
                  </a:lnTo>
                  <a:lnTo>
                    <a:pt x="755" y="16"/>
                  </a:lnTo>
                  <a:lnTo>
                    <a:pt x="762" y="21"/>
                  </a:lnTo>
                  <a:lnTo>
                    <a:pt x="769" y="27"/>
                  </a:lnTo>
                  <a:lnTo>
                    <a:pt x="775" y="34"/>
                  </a:lnTo>
                  <a:lnTo>
                    <a:pt x="780" y="41"/>
                  </a:lnTo>
                  <a:lnTo>
                    <a:pt x="785" y="49"/>
                  </a:lnTo>
                  <a:lnTo>
                    <a:pt x="787" y="53"/>
                  </a:lnTo>
                  <a:lnTo>
                    <a:pt x="789" y="57"/>
                  </a:lnTo>
                  <a:lnTo>
                    <a:pt x="792" y="65"/>
                  </a:lnTo>
                  <a:lnTo>
                    <a:pt x="793" y="70"/>
                  </a:lnTo>
                  <a:lnTo>
                    <a:pt x="794" y="74"/>
                  </a:lnTo>
                  <a:lnTo>
                    <a:pt x="795" y="84"/>
                  </a:lnTo>
                  <a:lnTo>
                    <a:pt x="796" y="93"/>
                  </a:lnTo>
                  <a:lnTo>
                    <a:pt x="796" y="703"/>
                  </a:lnTo>
                  <a:lnTo>
                    <a:pt x="795" y="713"/>
                  </a:lnTo>
                  <a:lnTo>
                    <a:pt x="794" y="723"/>
                  </a:lnTo>
                  <a:lnTo>
                    <a:pt x="792" y="731"/>
                  </a:lnTo>
                  <a:lnTo>
                    <a:pt x="789" y="740"/>
                  </a:lnTo>
                  <a:lnTo>
                    <a:pt x="785" y="748"/>
                  </a:lnTo>
                  <a:lnTo>
                    <a:pt x="780" y="755"/>
                  </a:lnTo>
                  <a:lnTo>
                    <a:pt x="775" y="762"/>
                  </a:lnTo>
                  <a:lnTo>
                    <a:pt x="769" y="769"/>
                  </a:lnTo>
                  <a:lnTo>
                    <a:pt x="762" y="775"/>
                  </a:lnTo>
                  <a:lnTo>
                    <a:pt x="755" y="781"/>
                  </a:lnTo>
                  <a:lnTo>
                    <a:pt x="747" y="785"/>
                  </a:lnTo>
                  <a:lnTo>
                    <a:pt x="743" y="787"/>
                  </a:lnTo>
                  <a:lnTo>
                    <a:pt x="739" y="789"/>
                  </a:lnTo>
                  <a:lnTo>
                    <a:pt x="731" y="792"/>
                  </a:lnTo>
                  <a:lnTo>
                    <a:pt x="727" y="793"/>
                  </a:lnTo>
                  <a:lnTo>
                    <a:pt x="722" y="794"/>
                  </a:lnTo>
                  <a:lnTo>
                    <a:pt x="712" y="796"/>
                  </a:lnTo>
                  <a:lnTo>
                    <a:pt x="703" y="796"/>
                  </a:lnTo>
                  <a:lnTo>
                    <a:pt x="93" y="796"/>
                  </a:lnTo>
                  <a:lnTo>
                    <a:pt x="84" y="796"/>
                  </a:lnTo>
                  <a:lnTo>
                    <a:pt x="75" y="794"/>
                  </a:lnTo>
                  <a:lnTo>
                    <a:pt x="65" y="792"/>
                  </a:lnTo>
                  <a:lnTo>
                    <a:pt x="57" y="789"/>
                  </a:lnTo>
                  <a:lnTo>
                    <a:pt x="49" y="785"/>
                  </a:lnTo>
                  <a:lnTo>
                    <a:pt x="41" y="781"/>
                  </a:lnTo>
                  <a:lnTo>
                    <a:pt x="34" y="775"/>
                  </a:lnTo>
                  <a:lnTo>
                    <a:pt x="28" y="769"/>
                  </a:lnTo>
                  <a:lnTo>
                    <a:pt x="21" y="762"/>
                  </a:lnTo>
                  <a:lnTo>
                    <a:pt x="16" y="755"/>
                  </a:lnTo>
                  <a:lnTo>
                    <a:pt x="11" y="748"/>
                  </a:lnTo>
                  <a:lnTo>
                    <a:pt x="9" y="744"/>
                  </a:lnTo>
                  <a:lnTo>
                    <a:pt x="7" y="740"/>
                  </a:lnTo>
                  <a:lnTo>
                    <a:pt x="4" y="731"/>
                  </a:lnTo>
                  <a:lnTo>
                    <a:pt x="3" y="727"/>
                  </a:lnTo>
                  <a:lnTo>
                    <a:pt x="2" y="723"/>
                  </a:lnTo>
                  <a:lnTo>
                    <a:pt x="1" y="713"/>
                  </a:lnTo>
                  <a:lnTo>
                    <a:pt x="0" y="703"/>
                  </a:lnTo>
                  <a:lnTo>
                    <a:pt x="0" y="93"/>
                  </a:lnTo>
                  <a:lnTo>
                    <a:pt x="1" y="84"/>
                  </a:lnTo>
                  <a:lnTo>
                    <a:pt x="2" y="74"/>
                  </a:lnTo>
                  <a:lnTo>
                    <a:pt x="4" y="65"/>
                  </a:lnTo>
                  <a:lnTo>
                    <a:pt x="7" y="57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6"/>
                  </a:lnTo>
                  <a:lnTo>
                    <a:pt x="49" y="11"/>
                  </a:lnTo>
                  <a:lnTo>
                    <a:pt x="53" y="9"/>
                  </a:lnTo>
                  <a:lnTo>
                    <a:pt x="57" y="8"/>
                  </a:lnTo>
                  <a:lnTo>
                    <a:pt x="65" y="5"/>
                  </a:lnTo>
                  <a:lnTo>
                    <a:pt x="69" y="3"/>
                  </a:lnTo>
                  <a:lnTo>
                    <a:pt x="75" y="2"/>
                  </a:lnTo>
                  <a:lnTo>
                    <a:pt x="84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5227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70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 dirty="0">
                <a:solidFill>
                  <a:srgbClr val="522723"/>
                </a:solidFill>
              </a:endParaRPr>
            </a:p>
          </p:txBody>
        </p:sp>
        <p:grpSp>
          <p:nvGrpSpPr>
            <p:cNvPr id="27" name="Group 1834">
              <a:extLst>
                <a:ext uri="{FF2B5EF4-FFF2-40B4-BE49-F238E27FC236}">
                  <a16:creationId xmlns="" xmlns:a16="http://schemas.microsoft.com/office/drawing/2014/main" id="{52EB039B-8110-4960-A6AC-072B594315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610" y="1626840"/>
              <a:ext cx="421960" cy="421281"/>
              <a:chOff x="3792" y="3037"/>
              <a:chExt cx="622" cy="621"/>
            </a:xfrm>
          </p:grpSpPr>
          <p:sp>
            <p:nvSpPr>
              <p:cNvPr id="59" name="Freeform 1835">
                <a:extLst>
                  <a:ext uri="{FF2B5EF4-FFF2-40B4-BE49-F238E27FC236}">
                    <a16:creationId xmlns="" xmlns:a16="http://schemas.microsoft.com/office/drawing/2014/main" id="{E17A2E6A-DB62-4961-BC61-994F2B970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3472"/>
                <a:ext cx="265" cy="186"/>
              </a:xfrm>
              <a:custGeom>
                <a:avLst/>
                <a:gdLst>
                  <a:gd name="T0" fmla="*/ 62 w 265"/>
                  <a:gd name="T1" fmla="*/ 186 h 186"/>
                  <a:gd name="T2" fmla="*/ 46 w 265"/>
                  <a:gd name="T3" fmla="*/ 114 h 186"/>
                  <a:gd name="T4" fmla="*/ 42 w 265"/>
                  <a:gd name="T5" fmla="*/ 120 h 186"/>
                  <a:gd name="T6" fmla="*/ 37 w 265"/>
                  <a:gd name="T7" fmla="*/ 125 h 186"/>
                  <a:gd name="T8" fmla="*/ 30 w 265"/>
                  <a:gd name="T9" fmla="*/ 129 h 186"/>
                  <a:gd name="T10" fmla="*/ 23 w 265"/>
                  <a:gd name="T11" fmla="*/ 130 h 186"/>
                  <a:gd name="T12" fmla="*/ 16 w 265"/>
                  <a:gd name="T13" fmla="*/ 129 h 186"/>
                  <a:gd name="T14" fmla="*/ 9 w 265"/>
                  <a:gd name="T15" fmla="*/ 126 h 186"/>
                  <a:gd name="T16" fmla="*/ 5 w 265"/>
                  <a:gd name="T17" fmla="*/ 121 h 186"/>
                  <a:gd name="T18" fmla="*/ 1 w 265"/>
                  <a:gd name="T19" fmla="*/ 115 h 186"/>
                  <a:gd name="T20" fmla="*/ 0 w 265"/>
                  <a:gd name="T21" fmla="*/ 106 h 186"/>
                  <a:gd name="T22" fmla="*/ 2 w 265"/>
                  <a:gd name="T23" fmla="*/ 96 h 186"/>
                  <a:gd name="T24" fmla="*/ 30 w 265"/>
                  <a:gd name="T25" fmla="*/ 32 h 186"/>
                  <a:gd name="T26" fmla="*/ 37 w 265"/>
                  <a:gd name="T27" fmla="*/ 20 h 186"/>
                  <a:gd name="T28" fmla="*/ 44 w 265"/>
                  <a:gd name="T29" fmla="*/ 14 h 186"/>
                  <a:gd name="T30" fmla="*/ 51 w 265"/>
                  <a:gd name="T31" fmla="*/ 9 h 186"/>
                  <a:gd name="T32" fmla="*/ 58 w 265"/>
                  <a:gd name="T33" fmla="*/ 5 h 186"/>
                  <a:gd name="T34" fmla="*/ 72 w 265"/>
                  <a:gd name="T35" fmla="*/ 1 h 186"/>
                  <a:gd name="T36" fmla="*/ 87 w 265"/>
                  <a:gd name="T37" fmla="*/ 0 h 186"/>
                  <a:gd name="T38" fmla="*/ 181 w 265"/>
                  <a:gd name="T39" fmla="*/ 2 h 186"/>
                  <a:gd name="T40" fmla="*/ 190 w 265"/>
                  <a:gd name="T41" fmla="*/ 4 h 186"/>
                  <a:gd name="T42" fmla="*/ 199 w 265"/>
                  <a:gd name="T43" fmla="*/ 7 h 186"/>
                  <a:gd name="T44" fmla="*/ 207 w 265"/>
                  <a:gd name="T45" fmla="*/ 11 h 186"/>
                  <a:gd name="T46" fmla="*/ 215 w 265"/>
                  <a:gd name="T47" fmla="*/ 16 h 186"/>
                  <a:gd name="T48" fmla="*/ 227 w 265"/>
                  <a:gd name="T49" fmla="*/ 30 h 186"/>
                  <a:gd name="T50" fmla="*/ 262 w 265"/>
                  <a:gd name="T51" fmla="*/ 93 h 186"/>
                  <a:gd name="T52" fmla="*/ 264 w 265"/>
                  <a:gd name="T53" fmla="*/ 99 h 186"/>
                  <a:gd name="T54" fmla="*/ 264 w 265"/>
                  <a:gd name="T55" fmla="*/ 109 h 186"/>
                  <a:gd name="T56" fmla="*/ 261 w 265"/>
                  <a:gd name="T57" fmla="*/ 117 h 186"/>
                  <a:gd name="T58" fmla="*/ 254 w 265"/>
                  <a:gd name="T59" fmla="*/ 123 h 186"/>
                  <a:gd name="T60" fmla="*/ 246 w 265"/>
                  <a:gd name="T61" fmla="*/ 127 h 186"/>
                  <a:gd name="T62" fmla="*/ 238 w 265"/>
                  <a:gd name="T63" fmla="*/ 127 h 186"/>
                  <a:gd name="T64" fmla="*/ 233 w 265"/>
                  <a:gd name="T65" fmla="*/ 125 h 186"/>
                  <a:gd name="T66" fmla="*/ 228 w 265"/>
                  <a:gd name="T67" fmla="*/ 122 h 186"/>
                  <a:gd name="T68" fmla="*/ 223 w 265"/>
                  <a:gd name="T69" fmla="*/ 118 h 186"/>
                  <a:gd name="T70" fmla="*/ 197 w 265"/>
                  <a:gd name="T71" fmla="*/ 76 h 1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65"/>
                  <a:gd name="T109" fmla="*/ 0 h 186"/>
                  <a:gd name="T110" fmla="*/ 265 w 265"/>
                  <a:gd name="T111" fmla="*/ 186 h 1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65" h="186">
                    <a:moveTo>
                      <a:pt x="197" y="186"/>
                    </a:moveTo>
                    <a:lnTo>
                      <a:pt x="62" y="186"/>
                    </a:lnTo>
                    <a:lnTo>
                      <a:pt x="62" y="76"/>
                    </a:lnTo>
                    <a:lnTo>
                      <a:pt x="46" y="114"/>
                    </a:lnTo>
                    <a:lnTo>
                      <a:pt x="44" y="117"/>
                    </a:lnTo>
                    <a:lnTo>
                      <a:pt x="42" y="120"/>
                    </a:lnTo>
                    <a:lnTo>
                      <a:pt x="39" y="123"/>
                    </a:lnTo>
                    <a:lnTo>
                      <a:pt x="37" y="125"/>
                    </a:lnTo>
                    <a:lnTo>
                      <a:pt x="34" y="127"/>
                    </a:lnTo>
                    <a:lnTo>
                      <a:pt x="30" y="129"/>
                    </a:lnTo>
                    <a:lnTo>
                      <a:pt x="27" y="130"/>
                    </a:lnTo>
                    <a:lnTo>
                      <a:pt x="23" y="130"/>
                    </a:lnTo>
                    <a:lnTo>
                      <a:pt x="18" y="130"/>
                    </a:lnTo>
                    <a:lnTo>
                      <a:pt x="16" y="129"/>
                    </a:lnTo>
                    <a:lnTo>
                      <a:pt x="14" y="128"/>
                    </a:lnTo>
                    <a:lnTo>
                      <a:pt x="9" y="126"/>
                    </a:lnTo>
                    <a:lnTo>
                      <a:pt x="6" y="123"/>
                    </a:lnTo>
                    <a:lnTo>
                      <a:pt x="5" y="121"/>
                    </a:lnTo>
                    <a:lnTo>
                      <a:pt x="3" y="119"/>
                    </a:lnTo>
                    <a:lnTo>
                      <a:pt x="1" y="115"/>
                    </a:lnTo>
                    <a:lnTo>
                      <a:pt x="0" y="111"/>
                    </a:lnTo>
                    <a:lnTo>
                      <a:pt x="0" y="106"/>
                    </a:lnTo>
                    <a:lnTo>
                      <a:pt x="0" y="101"/>
                    </a:lnTo>
                    <a:lnTo>
                      <a:pt x="2" y="96"/>
                    </a:lnTo>
                    <a:lnTo>
                      <a:pt x="27" y="37"/>
                    </a:lnTo>
                    <a:lnTo>
                      <a:pt x="30" y="32"/>
                    </a:lnTo>
                    <a:lnTo>
                      <a:pt x="32" y="28"/>
                    </a:lnTo>
                    <a:lnTo>
                      <a:pt x="37" y="20"/>
                    </a:lnTo>
                    <a:lnTo>
                      <a:pt x="40" y="17"/>
                    </a:lnTo>
                    <a:lnTo>
                      <a:pt x="44" y="14"/>
                    </a:lnTo>
                    <a:lnTo>
                      <a:pt x="47" y="11"/>
                    </a:lnTo>
                    <a:lnTo>
                      <a:pt x="51" y="9"/>
                    </a:lnTo>
                    <a:lnTo>
                      <a:pt x="54" y="7"/>
                    </a:lnTo>
                    <a:lnTo>
                      <a:pt x="58" y="5"/>
                    </a:lnTo>
                    <a:lnTo>
                      <a:pt x="68" y="2"/>
                    </a:lnTo>
                    <a:lnTo>
                      <a:pt x="72" y="1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172" y="1"/>
                    </a:lnTo>
                    <a:lnTo>
                      <a:pt x="181" y="2"/>
                    </a:lnTo>
                    <a:lnTo>
                      <a:pt x="186" y="3"/>
                    </a:lnTo>
                    <a:lnTo>
                      <a:pt x="190" y="4"/>
                    </a:lnTo>
                    <a:lnTo>
                      <a:pt x="195" y="5"/>
                    </a:lnTo>
                    <a:lnTo>
                      <a:pt x="199" y="7"/>
                    </a:lnTo>
                    <a:lnTo>
                      <a:pt x="203" y="9"/>
                    </a:lnTo>
                    <a:lnTo>
                      <a:pt x="207" y="11"/>
                    </a:lnTo>
                    <a:lnTo>
                      <a:pt x="211" y="14"/>
                    </a:lnTo>
                    <a:lnTo>
                      <a:pt x="215" y="16"/>
                    </a:lnTo>
                    <a:lnTo>
                      <a:pt x="221" y="23"/>
                    </a:lnTo>
                    <a:lnTo>
                      <a:pt x="227" y="30"/>
                    </a:lnTo>
                    <a:lnTo>
                      <a:pt x="232" y="38"/>
                    </a:lnTo>
                    <a:lnTo>
                      <a:pt x="262" y="93"/>
                    </a:lnTo>
                    <a:lnTo>
                      <a:pt x="263" y="96"/>
                    </a:lnTo>
                    <a:lnTo>
                      <a:pt x="264" y="99"/>
                    </a:lnTo>
                    <a:lnTo>
                      <a:pt x="265" y="105"/>
                    </a:lnTo>
                    <a:lnTo>
                      <a:pt x="264" y="109"/>
                    </a:lnTo>
                    <a:lnTo>
                      <a:pt x="263" y="114"/>
                    </a:lnTo>
                    <a:lnTo>
                      <a:pt x="261" y="117"/>
                    </a:lnTo>
                    <a:lnTo>
                      <a:pt x="257" y="121"/>
                    </a:lnTo>
                    <a:lnTo>
                      <a:pt x="254" y="123"/>
                    </a:lnTo>
                    <a:lnTo>
                      <a:pt x="250" y="126"/>
                    </a:lnTo>
                    <a:lnTo>
                      <a:pt x="246" y="127"/>
                    </a:lnTo>
                    <a:lnTo>
                      <a:pt x="241" y="127"/>
                    </a:lnTo>
                    <a:lnTo>
                      <a:pt x="238" y="127"/>
                    </a:lnTo>
                    <a:lnTo>
                      <a:pt x="236" y="126"/>
                    </a:lnTo>
                    <a:lnTo>
                      <a:pt x="233" y="125"/>
                    </a:lnTo>
                    <a:lnTo>
                      <a:pt x="230" y="124"/>
                    </a:lnTo>
                    <a:lnTo>
                      <a:pt x="228" y="122"/>
                    </a:lnTo>
                    <a:lnTo>
                      <a:pt x="225" y="120"/>
                    </a:lnTo>
                    <a:lnTo>
                      <a:pt x="223" y="118"/>
                    </a:lnTo>
                    <a:lnTo>
                      <a:pt x="222" y="115"/>
                    </a:lnTo>
                    <a:lnTo>
                      <a:pt x="197" y="76"/>
                    </a:lnTo>
                    <a:lnTo>
                      <a:pt x="197" y="1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60" name="Freeform 1836">
                <a:extLst>
                  <a:ext uri="{FF2B5EF4-FFF2-40B4-BE49-F238E27FC236}">
                    <a16:creationId xmlns="" xmlns:a16="http://schemas.microsoft.com/office/drawing/2014/main" id="{E3709DC9-7F89-4DB9-9560-95AAB7485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3472"/>
                <a:ext cx="265" cy="186"/>
              </a:xfrm>
              <a:custGeom>
                <a:avLst/>
                <a:gdLst>
                  <a:gd name="T0" fmla="*/ 64 w 265"/>
                  <a:gd name="T1" fmla="*/ 186 h 186"/>
                  <a:gd name="T2" fmla="*/ 48 w 265"/>
                  <a:gd name="T3" fmla="*/ 113 h 186"/>
                  <a:gd name="T4" fmla="*/ 43 w 265"/>
                  <a:gd name="T5" fmla="*/ 120 h 186"/>
                  <a:gd name="T6" fmla="*/ 37 w 265"/>
                  <a:gd name="T7" fmla="*/ 126 h 186"/>
                  <a:gd name="T8" fmla="*/ 30 w 265"/>
                  <a:gd name="T9" fmla="*/ 130 h 186"/>
                  <a:gd name="T10" fmla="*/ 22 w 265"/>
                  <a:gd name="T11" fmla="*/ 131 h 186"/>
                  <a:gd name="T12" fmla="*/ 14 w 265"/>
                  <a:gd name="T13" fmla="*/ 129 h 186"/>
                  <a:gd name="T14" fmla="*/ 8 w 265"/>
                  <a:gd name="T15" fmla="*/ 125 h 186"/>
                  <a:gd name="T16" fmla="*/ 4 w 265"/>
                  <a:gd name="T17" fmla="*/ 120 h 186"/>
                  <a:gd name="T18" fmla="*/ 1 w 265"/>
                  <a:gd name="T19" fmla="*/ 112 h 186"/>
                  <a:gd name="T20" fmla="*/ 1 w 265"/>
                  <a:gd name="T21" fmla="*/ 102 h 186"/>
                  <a:gd name="T22" fmla="*/ 32 w 265"/>
                  <a:gd name="T23" fmla="*/ 35 h 186"/>
                  <a:gd name="T24" fmla="*/ 36 w 265"/>
                  <a:gd name="T25" fmla="*/ 28 h 186"/>
                  <a:gd name="T26" fmla="*/ 49 w 265"/>
                  <a:gd name="T27" fmla="*/ 15 h 186"/>
                  <a:gd name="T28" fmla="*/ 60 w 265"/>
                  <a:gd name="T29" fmla="*/ 8 h 186"/>
                  <a:gd name="T30" fmla="*/ 68 w 265"/>
                  <a:gd name="T31" fmla="*/ 4 h 186"/>
                  <a:gd name="T32" fmla="*/ 80 w 265"/>
                  <a:gd name="T33" fmla="*/ 1 h 186"/>
                  <a:gd name="T34" fmla="*/ 177 w 265"/>
                  <a:gd name="T35" fmla="*/ 0 h 186"/>
                  <a:gd name="T36" fmla="*/ 192 w 265"/>
                  <a:gd name="T37" fmla="*/ 2 h 186"/>
                  <a:gd name="T38" fmla="*/ 206 w 265"/>
                  <a:gd name="T39" fmla="*/ 5 h 186"/>
                  <a:gd name="T40" fmla="*/ 218 w 265"/>
                  <a:gd name="T41" fmla="*/ 12 h 186"/>
                  <a:gd name="T42" fmla="*/ 225 w 265"/>
                  <a:gd name="T43" fmla="*/ 18 h 186"/>
                  <a:gd name="T44" fmla="*/ 231 w 265"/>
                  <a:gd name="T45" fmla="*/ 25 h 186"/>
                  <a:gd name="T46" fmla="*/ 236 w 265"/>
                  <a:gd name="T47" fmla="*/ 33 h 186"/>
                  <a:gd name="T48" fmla="*/ 262 w 265"/>
                  <a:gd name="T49" fmla="*/ 95 h 186"/>
                  <a:gd name="T50" fmla="*/ 264 w 265"/>
                  <a:gd name="T51" fmla="*/ 101 h 186"/>
                  <a:gd name="T52" fmla="*/ 265 w 265"/>
                  <a:gd name="T53" fmla="*/ 107 h 186"/>
                  <a:gd name="T54" fmla="*/ 263 w 265"/>
                  <a:gd name="T55" fmla="*/ 116 h 186"/>
                  <a:gd name="T56" fmla="*/ 259 w 265"/>
                  <a:gd name="T57" fmla="*/ 123 h 186"/>
                  <a:gd name="T58" fmla="*/ 255 w 265"/>
                  <a:gd name="T59" fmla="*/ 126 h 186"/>
                  <a:gd name="T60" fmla="*/ 250 w 265"/>
                  <a:gd name="T61" fmla="*/ 130 h 186"/>
                  <a:gd name="T62" fmla="*/ 242 w 265"/>
                  <a:gd name="T63" fmla="*/ 131 h 186"/>
                  <a:gd name="T64" fmla="*/ 236 w 265"/>
                  <a:gd name="T65" fmla="*/ 130 h 186"/>
                  <a:gd name="T66" fmla="*/ 231 w 265"/>
                  <a:gd name="T67" fmla="*/ 127 h 186"/>
                  <a:gd name="T68" fmla="*/ 226 w 265"/>
                  <a:gd name="T69" fmla="*/ 123 h 186"/>
                  <a:gd name="T70" fmla="*/ 200 w 265"/>
                  <a:gd name="T71" fmla="*/ 76 h 1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65"/>
                  <a:gd name="T109" fmla="*/ 0 h 186"/>
                  <a:gd name="T110" fmla="*/ 265 w 265"/>
                  <a:gd name="T111" fmla="*/ 186 h 1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65" h="186">
                    <a:moveTo>
                      <a:pt x="200" y="186"/>
                    </a:moveTo>
                    <a:lnTo>
                      <a:pt x="64" y="186"/>
                    </a:lnTo>
                    <a:lnTo>
                      <a:pt x="64" y="76"/>
                    </a:lnTo>
                    <a:lnTo>
                      <a:pt x="48" y="113"/>
                    </a:lnTo>
                    <a:lnTo>
                      <a:pt x="46" y="117"/>
                    </a:lnTo>
                    <a:lnTo>
                      <a:pt x="43" y="120"/>
                    </a:lnTo>
                    <a:lnTo>
                      <a:pt x="40" y="123"/>
                    </a:lnTo>
                    <a:lnTo>
                      <a:pt x="37" y="126"/>
                    </a:lnTo>
                    <a:lnTo>
                      <a:pt x="34" y="128"/>
                    </a:lnTo>
                    <a:lnTo>
                      <a:pt x="30" y="130"/>
                    </a:lnTo>
                    <a:lnTo>
                      <a:pt x="26" y="131"/>
                    </a:lnTo>
                    <a:lnTo>
                      <a:pt x="22" y="131"/>
                    </a:lnTo>
                    <a:lnTo>
                      <a:pt x="18" y="130"/>
                    </a:lnTo>
                    <a:lnTo>
                      <a:pt x="14" y="129"/>
                    </a:lnTo>
                    <a:lnTo>
                      <a:pt x="10" y="127"/>
                    </a:lnTo>
                    <a:lnTo>
                      <a:pt x="8" y="125"/>
                    </a:lnTo>
                    <a:lnTo>
                      <a:pt x="7" y="124"/>
                    </a:lnTo>
                    <a:lnTo>
                      <a:pt x="4" y="120"/>
                    </a:lnTo>
                    <a:lnTo>
                      <a:pt x="2" y="116"/>
                    </a:lnTo>
                    <a:lnTo>
                      <a:pt x="1" y="112"/>
                    </a:lnTo>
                    <a:lnTo>
                      <a:pt x="0" y="108"/>
                    </a:lnTo>
                    <a:lnTo>
                      <a:pt x="1" y="102"/>
                    </a:lnTo>
                    <a:lnTo>
                      <a:pt x="3" y="97"/>
                    </a:lnTo>
                    <a:lnTo>
                      <a:pt x="32" y="35"/>
                    </a:lnTo>
                    <a:lnTo>
                      <a:pt x="34" y="31"/>
                    </a:lnTo>
                    <a:lnTo>
                      <a:pt x="36" y="28"/>
                    </a:lnTo>
                    <a:lnTo>
                      <a:pt x="42" y="21"/>
                    </a:lnTo>
                    <a:lnTo>
                      <a:pt x="49" y="15"/>
                    </a:lnTo>
                    <a:lnTo>
                      <a:pt x="56" y="10"/>
                    </a:lnTo>
                    <a:lnTo>
                      <a:pt x="60" y="8"/>
                    </a:lnTo>
                    <a:lnTo>
                      <a:pt x="64" y="6"/>
                    </a:lnTo>
                    <a:lnTo>
                      <a:pt x="68" y="4"/>
                    </a:lnTo>
                    <a:lnTo>
                      <a:pt x="72" y="3"/>
                    </a:lnTo>
                    <a:lnTo>
                      <a:pt x="80" y="1"/>
                    </a:lnTo>
                    <a:lnTo>
                      <a:pt x="88" y="0"/>
                    </a:lnTo>
                    <a:lnTo>
                      <a:pt x="177" y="0"/>
                    </a:lnTo>
                    <a:lnTo>
                      <a:pt x="187" y="1"/>
                    </a:lnTo>
                    <a:lnTo>
                      <a:pt x="192" y="2"/>
                    </a:lnTo>
                    <a:lnTo>
                      <a:pt x="198" y="3"/>
                    </a:lnTo>
                    <a:lnTo>
                      <a:pt x="206" y="5"/>
                    </a:lnTo>
                    <a:lnTo>
                      <a:pt x="214" y="9"/>
                    </a:lnTo>
                    <a:lnTo>
                      <a:pt x="218" y="12"/>
                    </a:lnTo>
                    <a:lnTo>
                      <a:pt x="221" y="15"/>
                    </a:lnTo>
                    <a:lnTo>
                      <a:pt x="225" y="18"/>
                    </a:lnTo>
                    <a:lnTo>
                      <a:pt x="228" y="21"/>
                    </a:lnTo>
                    <a:lnTo>
                      <a:pt x="231" y="25"/>
                    </a:lnTo>
                    <a:lnTo>
                      <a:pt x="233" y="29"/>
                    </a:lnTo>
                    <a:lnTo>
                      <a:pt x="236" y="33"/>
                    </a:lnTo>
                    <a:lnTo>
                      <a:pt x="238" y="38"/>
                    </a:lnTo>
                    <a:lnTo>
                      <a:pt x="262" y="95"/>
                    </a:lnTo>
                    <a:lnTo>
                      <a:pt x="263" y="97"/>
                    </a:lnTo>
                    <a:lnTo>
                      <a:pt x="264" y="101"/>
                    </a:lnTo>
                    <a:lnTo>
                      <a:pt x="265" y="104"/>
                    </a:lnTo>
                    <a:lnTo>
                      <a:pt x="265" y="107"/>
                    </a:lnTo>
                    <a:lnTo>
                      <a:pt x="264" y="111"/>
                    </a:lnTo>
                    <a:lnTo>
                      <a:pt x="263" y="116"/>
                    </a:lnTo>
                    <a:lnTo>
                      <a:pt x="261" y="120"/>
                    </a:lnTo>
                    <a:lnTo>
                      <a:pt x="259" y="123"/>
                    </a:lnTo>
                    <a:lnTo>
                      <a:pt x="257" y="125"/>
                    </a:lnTo>
                    <a:lnTo>
                      <a:pt x="255" y="126"/>
                    </a:lnTo>
                    <a:lnTo>
                      <a:pt x="252" y="129"/>
                    </a:lnTo>
                    <a:lnTo>
                      <a:pt x="250" y="130"/>
                    </a:lnTo>
                    <a:lnTo>
                      <a:pt x="247" y="130"/>
                    </a:lnTo>
                    <a:lnTo>
                      <a:pt x="242" y="131"/>
                    </a:lnTo>
                    <a:lnTo>
                      <a:pt x="239" y="131"/>
                    </a:lnTo>
                    <a:lnTo>
                      <a:pt x="236" y="130"/>
                    </a:lnTo>
                    <a:lnTo>
                      <a:pt x="233" y="129"/>
                    </a:lnTo>
                    <a:lnTo>
                      <a:pt x="231" y="127"/>
                    </a:lnTo>
                    <a:lnTo>
                      <a:pt x="228" y="126"/>
                    </a:lnTo>
                    <a:lnTo>
                      <a:pt x="226" y="123"/>
                    </a:lnTo>
                    <a:lnTo>
                      <a:pt x="223" y="119"/>
                    </a:lnTo>
                    <a:lnTo>
                      <a:pt x="200" y="76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61" name="Freeform 1837">
                <a:extLst>
                  <a:ext uri="{FF2B5EF4-FFF2-40B4-BE49-F238E27FC236}">
                    <a16:creationId xmlns="" xmlns:a16="http://schemas.microsoft.com/office/drawing/2014/main" id="{73787C2B-8540-4E1C-B3D6-7115622CE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354"/>
                <a:ext cx="103" cy="106"/>
              </a:xfrm>
              <a:custGeom>
                <a:avLst/>
                <a:gdLst>
                  <a:gd name="T0" fmla="*/ 51 w 103"/>
                  <a:gd name="T1" fmla="*/ 0 h 106"/>
                  <a:gd name="T2" fmla="*/ 56 w 103"/>
                  <a:gd name="T3" fmla="*/ 0 h 106"/>
                  <a:gd name="T4" fmla="*/ 61 w 103"/>
                  <a:gd name="T5" fmla="*/ 1 h 106"/>
                  <a:gd name="T6" fmla="*/ 66 w 103"/>
                  <a:gd name="T7" fmla="*/ 2 h 106"/>
                  <a:gd name="T8" fmla="*/ 71 w 103"/>
                  <a:gd name="T9" fmla="*/ 4 h 106"/>
                  <a:gd name="T10" fmla="*/ 75 w 103"/>
                  <a:gd name="T11" fmla="*/ 6 h 106"/>
                  <a:gd name="T12" fmla="*/ 80 w 103"/>
                  <a:gd name="T13" fmla="*/ 9 h 106"/>
                  <a:gd name="T14" fmla="*/ 84 w 103"/>
                  <a:gd name="T15" fmla="*/ 13 h 106"/>
                  <a:gd name="T16" fmla="*/ 88 w 103"/>
                  <a:gd name="T17" fmla="*/ 17 h 106"/>
                  <a:gd name="T18" fmla="*/ 94 w 103"/>
                  <a:gd name="T19" fmla="*/ 24 h 106"/>
                  <a:gd name="T20" fmla="*/ 99 w 103"/>
                  <a:gd name="T21" fmla="*/ 33 h 106"/>
                  <a:gd name="T22" fmla="*/ 101 w 103"/>
                  <a:gd name="T23" fmla="*/ 38 h 106"/>
                  <a:gd name="T24" fmla="*/ 102 w 103"/>
                  <a:gd name="T25" fmla="*/ 43 h 106"/>
                  <a:gd name="T26" fmla="*/ 103 w 103"/>
                  <a:gd name="T27" fmla="*/ 48 h 106"/>
                  <a:gd name="T28" fmla="*/ 103 w 103"/>
                  <a:gd name="T29" fmla="*/ 53 h 106"/>
                  <a:gd name="T30" fmla="*/ 103 w 103"/>
                  <a:gd name="T31" fmla="*/ 58 h 106"/>
                  <a:gd name="T32" fmla="*/ 102 w 103"/>
                  <a:gd name="T33" fmla="*/ 64 h 106"/>
                  <a:gd name="T34" fmla="*/ 101 w 103"/>
                  <a:gd name="T35" fmla="*/ 69 h 106"/>
                  <a:gd name="T36" fmla="*/ 99 w 103"/>
                  <a:gd name="T37" fmla="*/ 74 h 106"/>
                  <a:gd name="T38" fmla="*/ 97 w 103"/>
                  <a:gd name="T39" fmla="*/ 78 h 106"/>
                  <a:gd name="T40" fmla="*/ 94 w 103"/>
                  <a:gd name="T41" fmla="*/ 83 h 106"/>
                  <a:gd name="T42" fmla="*/ 91 w 103"/>
                  <a:gd name="T43" fmla="*/ 87 h 106"/>
                  <a:gd name="T44" fmla="*/ 88 w 103"/>
                  <a:gd name="T45" fmla="*/ 90 h 106"/>
                  <a:gd name="T46" fmla="*/ 84 w 103"/>
                  <a:gd name="T47" fmla="*/ 94 h 106"/>
                  <a:gd name="T48" fmla="*/ 80 w 103"/>
                  <a:gd name="T49" fmla="*/ 97 h 106"/>
                  <a:gd name="T50" fmla="*/ 75 w 103"/>
                  <a:gd name="T51" fmla="*/ 99 h 106"/>
                  <a:gd name="T52" fmla="*/ 71 w 103"/>
                  <a:gd name="T53" fmla="*/ 102 h 106"/>
                  <a:gd name="T54" fmla="*/ 66 w 103"/>
                  <a:gd name="T55" fmla="*/ 103 h 106"/>
                  <a:gd name="T56" fmla="*/ 61 w 103"/>
                  <a:gd name="T57" fmla="*/ 105 h 106"/>
                  <a:gd name="T58" fmla="*/ 56 w 103"/>
                  <a:gd name="T59" fmla="*/ 106 h 106"/>
                  <a:gd name="T60" fmla="*/ 51 w 103"/>
                  <a:gd name="T61" fmla="*/ 106 h 106"/>
                  <a:gd name="T62" fmla="*/ 46 w 103"/>
                  <a:gd name="T63" fmla="*/ 106 h 106"/>
                  <a:gd name="T64" fmla="*/ 41 w 103"/>
                  <a:gd name="T65" fmla="*/ 105 h 106"/>
                  <a:gd name="T66" fmla="*/ 36 w 103"/>
                  <a:gd name="T67" fmla="*/ 103 h 106"/>
                  <a:gd name="T68" fmla="*/ 30 w 103"/>
                  <a:gd name="T69" fmla="*/ 102 h 106"/>
                  <a:gd name="T70" fmla="*/ 26 w 103"/>
                  <a:gd name="T71" fmla="*/ 99 h 106"/>
                  <a:gd name="T72" fmla="*/ 22 w 103"/>
                  <a:gd name="T73" fmla="*/ 97 h 106"/>
                  <a:gd name="T74" fmla="*/ 18 w 103"/>
                  <a:gd name="T75" fmla="*/ 94 h 106"/>
                  <a:gd name="T76" fmla="*/ 14 w 103"/>
                  <a:gd name="T77" fmla="*/ 90 h 106"/>
                  <a:gd name="T78" fmla="*/ 11 w 103"/>
                  <a:gd name="T79" fmla="*/ 87 h 106"/>
                  <a:gd name="T80" fmla="*/ 8 w 103"/>
                  <a:gd name="T81" fmla="*/ 83 h 106"/>
                  <a:gd name="T82" fmla="*/ 6 w 103"/>
                  <a:gd name="T83" fmla="*/ 78 h 106"/>
                  <a:gd name="T84" fmla="*/ 4 w 103"/>
                  <a:gd name="T85" fmla="*/ 74 h 106"/>
                  <a:gd name="T86" fmla="*/ 2 w 103"/>
                  <a:gd name="T87" fmla="*/ 69 h 106"/>
                  <a:gd name="T88" fmla="*/ 1 w 103"/>
                  <a:gd name="T89" fmla="*/ 64 h 106"/>
                  <a:gd name="T90" fmla="*/ 0 w 103"/>
                  <a:gd name="T91" fmla="*/ 58 h 106"/>
                  <a:gd name="T92" fmla="*/ 0 w 103"/>
                  <a:gd name="T93" fmla="*/ 53 h 106"/>
                  <a:gd name="T94" fmla="*/ 0 w 103"/>
                  <a:gd name="T95" fmla="*/ 48 h 106"/>
                  <a:gd name="T96" fmla="*/ 1 w 103"/>
                  <a:gd name="T97" fmla="*/ 43 h 106"/>
                  <a:gd name="T98" fmla="*/ 2 w 103"/>
                  <a:gd name="T99" fmla="*/ 38 h 106"/>
                  <a:gd name="T100" fmla="*/ 4 w 103"/>
                  <a:gd name="T101" fmla="*/ 33 h 106"/>
                  <a:gd name="T102" fmla="*/ 6 w 103"/>
                  <a:gd name="T103" fmla="*/ 29 h 106"/>
                  <a:gd name="T104" fmla="*/ 8 w 103"/>
                  <a:gd name="T105" fmla="*/ 24 h 106"/>
                  <a:gd name="T106" fmla="*/ 11 w 103"/>
                  <a:gd name="T107" fmla="*/ 20 h 106"/>
                  <a:gd name="T108" fmla="*/ 14 w 103"/>
                  <a:gd name="T109" fmla="*/ 17 h 106"/>
                  <a:gd name="T110" fmla="*/ 18 w 103"/>
                  <a:gd name="T111" fmla="*/ 13 h 106"/>
                  <a:gd name="T112" fmla="*/ 22 w 103"/>
                  <a:gd name="T113" fmla="*/ 9 h 106"/>
                  <a:gd name="T114" fmla="*/ 26 w 103"/>
                  <a:gd name="T115" fmla="*/ 6 h 106"/>
                  <a:gd name="T116" fmla="*/ 30 w 103"/>
                  <a:gd name="T117" fmla="*/ 4 h 106"/>
                  <a:gd name="T118" fmla="*/ 36 w 103"/>
                  <a:gd name="T119" fmla="*/ 2 h 106"/>
                  <a:gd name="T120" fmla="*/ 41 w 103"/>
                  <a:gd name="T121" fmla="*/ 1 h 106"/>
                  <a:gd name="T122" fmla="*/ 46 w 103"/>
                  <a:gd name="T123" fmla="*/ 0 h 106"/>
                  <a:gd name="T124" fmla="*/ 51 w 103"/>
                  <a:gd name="T125" fmla="*/ 0 h 10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3"/>
                  <a:gd name="T190" fmla="*/ 0 h 106"/>
                  <a:gd name="T191" fmla="*/ 103 w 103"/>
                  <a:gd name="T192" fmla="*/ 106 h 10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3" h="106">
                    <a:moveTo>
                      <a:pt x="51" y="0"/>
                    </a:moveTo>
                    <a:lnTo>
                      <a:pt x="56" y="0"/>
                    </a:lnTo>
                    <a:lnTo>
                      <a:pt x="61" y="1"/>
                    </a:lnTo>
                    <a:lnTo>
                      <a:pt x="66" y="2"/>
                    </a:lnTo>
                    <a:lnTo>
                      <a:pt x="71" y="4"/>
                    </a:lnTo>
                    <a:lnTo>
                      <a:pt x="75" y="6"/>
                    </a:lnTo>
                    <a:lnTo>
                      <a:pt x="80" y="9"/>
                    </a:lnTo>
                    <a:lnTo>
                      <a:pt x="84" y="13"/>
                    </a:lnTo>
                    <a:lnTo>
                      <a:pt x="88" y="17"/>
                    </a:lnTo>
                    <a:lnTo>
                      <a:pt x="94" y="24"/>
                    </a:lnTo>
                    <a:lnTo>
                      <a:pt x="99" y="33"/>
                    </a:lnTo>
                    <a:lnTo>
                      <a:pt x="101" y="38"/>
                    </a:lnTo>
                    <a:lnTo>
                      <a:pt x="102" y="43"/>
                    </a:lnTo>
                    <a:lnTo>
                      <a:pt x="103" y="48"/>
                    </a:lnTo>
                    <a:lnTo>
                      <a:pt x="103" y="53"/>
                    </a:lnTo>
                    <a:lnTo>
                      <a:pt x="103" y="58"/>
                    </a:lnTo>
                    <a:lnTo>
                      <a:pt x="102" y="64"/>
                    </a:lnTo>
                    <a:lnTo>
                      <a:pt x="101" y="69"/>
                    </a:lnTo>
                    <a:lnTo>
                      <a:pt x="99" y="74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1" y="87"/>
                    </a:lnTo>
                    <a:lnTo>
                      <a:pt x="88" y="90"/>
                    </a:lnTo>
                    <a:lnTo>
                      <a:pt x="84" y="94"/>
                    </a:lnTo>
                    <a:lnTo>
                      <a:pt x="80" y="97"/>
                    </a:lnTo>
                    <a:lnTo>
                      <a:pt x="75" y="99"/>
                    </a:lnTo>
                    <a:lnTo>
                      <a:pt x="71" y="102"/>
                    </a:lnTo>
                    <a:lnTo>
                      <a:pt x="66" y="103"/>
                    </a:lnTo>
                    <a:lnTo>
                      <a:pt x="61" y="105"/>
                    </a:lnTo>
                    <a:lnTo>
                      <a:pt x="56" y="106"/>
                    </a:lnTo>
                    <a:lnTo>
                      <a:pt x="51" y="106"/>
                    </a:lnTo>
                    <a:lnTo>
                      <a:pt x="46" y="106"/>
                    </a:lnTo>
                    <a:lnTo>
                      <a:pt x="41" y="105"/>
                    </a:lnTo>
                    <a:lnTo>
                      <a:pt x="36" y="103"/>
                    </a:lnTo>
                    <a:lnTo>
                      <a:pt x="30" y="102"/>
                    </a:lnTo>
                    <a:lnTo>
                      <a:pt x="26" y="99"/>
                    </a:lnTo>
                    <a:lnTo>
                      <a:pt x="22" y="97"/>
                    </a:lnTo>
                    <a:lnTo>
                      <a:pt x="18" y="94"/>
                    </a:lnTo>
                    <a:lnTo>
                      <a:pt x="14" y="90"/>
                    </a:lnTo>
                    <a:lnTo>
                      <a:pt x="11" y="87"/>
                    </a:lnTo>
                    <a:lnTo>
                      <a:pt x="8" y="83"/>
                    </a:lnTo>
                    <a:lnTo>
                      <a:pt x="6" y="78"/>
                    </a:lnTo>
                    <a:lnTo>
                      <a:pt x="4" y="74"/>
                    </a:lnTo>
                    <a:lnTo>
                      <a:pt x="2" y="69"/>
                    </a:lnTo>
                    <a:lnTo>
                      <a:pt x="1" y="64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0" y="48"/>
                    </a:lnTo>
                    <a:lnTo>
                      <a:pt x="1" y="43"/>
                    </a:lnTo>
                    <a:lnTo>
                      <a:pt x="2" y="38"/>
                    </a:lnTo>
                    <a:lnTo>
                      <a:pt x="4" y="33"/>
                    </a:lnTo>
                    <a:lnTo>
                      <a:pt x="6" y="29"/>
                    </a:lnTo>
                    <a:lnTo>
                      <a:pt x="8" y="24"/>
                    </a:lnTo>
                    <a:lnTo>
                      <a:pt x="11" y="20"/>
                    </a:lnTo>
                    <a:lnTo>
                      <a:pt x="14" y="17"/>
                    </a:lnTo>
                    <a:lnTo>
                      <a:pt x="18" y="13"/>
                    </a:lnTo>
                    <a:lnTo>
                      <a:pt x="22" y="9"/>
                    </a:lnTo>
                    <a:lnTo>
                      <a:pt x="26" y="6"/>
                    </a:lnTo>
                    <a:lnTo>
                      <a:pt x="30" y="4"/>
                    </a:lnTo>
                    <a:lnTo>
                      <a:pt x="36" y="2"/>
                    </a:lnTo>
                    <a:lnTo>
                      <a:pt x="41" y="1"/>
                    </a:lnTo>
                    <a:lnTo>
                      <a:pt x="46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62" name="Freeform 1838">
                <a:extLst>
                  <a:ext uri="{FF2B5EF4-FFF2-40B4-BE49-F238E27FC236}">
                    <a16:creationId xmlns="" xmlns:a16="http://schemas.microsoft.com/office/drawing/2014/main" id="{89069BC9-433B-4B39-B2B2-2DDF26862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" y="3351"/>
                <a:ext cx="103" cy="109"/>
              </a:xfrm>
              <a:custGeom>
                <a:avLst/>
                <a:gdLst>
                  <a:gd name="T0" fmla="*/ 57 w 103"/>
                  <a:gd name="T1" fmla="*/ 0 h 109"/>
                  <a:gd name="T2" fmla="*/ 68 w 103"/>
                  <a:gd name="T3" fmla="*/ 2 h 109"/>
                  <a:gd name="T4" fmla="*/ 77 w 103"/>
                  <a:gd name="T5" fmla="*/ 7 h 109"/>
                  <a:gd name="T6" fmla="*/ 85 w 103"/>
                  <a:gd name="T7" fmla="*/ 12 h 109"/>
                  <a:gd name="T8" fmla="*/ 92 w 103"/>
                  <a:gd name="T9" fmla="*/ 21 h 109"/>
                  <a:gd name="T10" fmla="*/ 97 w 103"/>
                  <a:gd name="T11" fmla="*/ 29 h 109"/>
                  <a:gd name="T12" fmla="*/ 101 w 103"/>
                  <a:gd name="T13" fmla="*/ 39 h 109"/>
                  <a:gd name="T14" fmla="*/ 103 w 103"/>
                  <a:gd name="T15" fmla="*/ 49 h 109"/>
                  <a:gd name="T16" fmla="*/ 103 w 103"/>
                  <a:gd name="T17" fmla="*/ 59 h 109"/>
                  <a:gd name="T18" fmla="*/ 101 w 103"/>
                  <a:gd name="T19" fmla="*/ 70 h 109"/>
                  <a:gd name="T20" fmla="*/ 97 w 103"/>
                  <a:gd name="T21" fmla="*/ 80 h 109"/>
                  <a:gd name="T22" fmla="*/ 92 w 103"/>
                  <a:gd name="T23" fmla="*/ 88 h 109"/>
                  <a:gd name="T24" fmla="*/ 85 w 103"/>
                  <a:gd name="T25" fmla="*/ 96 h 109"/>
                  <a:gd name="T26" fmla="*/ 77 w 103"/>
                  <a:gd name="T27" fmla="*/ 102 h 109"/>
                  <a:gd name="T28" fmla="*/ 68 w 103"/>
                  <a:gd name="T29" fmla="*/ 106 h 109"/>
                  <a:gd name="T30" fmla="*/ 57 w 103"/>
                  <a:gd name="T31" fmla="*/ 108 h 109"/>
                  <a:gd name="T32" fmla="*/ 46 w 103"/>
                  <a:gd name="T33" fmla="*/ 108 h 109"/>
                  <a:gd name="T34" fmla="*/ 36 w 103"/>
                  <a:gd name="T35" fmla="*/ 106 h 109"/>
                  <a:gd name="T36" fmla="*/ 27 w 103"/>
                  <a:gd name="T37" fmla="*/ 102 h 109"/>
                  <a:gd name="T38" fmla="*/ 21 w 103"/>
                  <a:gd name="T39" fmla="*/ 97 h 109"/>
                  <a:gd name="T40" fmla="*/ 15 w 103"/>
                  <a:gd name="T41" fmla="*/ 92 h 109"/>
                  <a:gd name="T42" fmla="*/ 9 w 103"/>
                  <a:gd name="T43" fmla="*/ 84 h 109"/>
                  <a:gd name="T44" fmla="*/ 4 w 103"/>
                  <a:gd name="T45" fmla="*/ 75 h 109"/>
                  <a:gd name="T46" fmla="*/ 1 w 103"/>
                  <a:gd name="T47" fmla="*/ 65 h 109"/>
                  <a:gd name="T48" fmla="*/ 0 w 103"/>
                  <a:gd name="T49" fmla="*/ 54 h 109"/>
                  <a:gd name="T50" fmla="*/ 1 w 103"/>
                  <a:gd name="T51" fmla="*/ 44 h 109"/>
                  <a:gd name="T52" fmla="*/ 4 w 103"/>
                  <a:gd name="T53" fmla="*/ 34 h 109"/>
                  <a:gd name="T54" fmla="*/ 9 w 103"/>
                  <a:gd name="T55" fmla="*/ 25 h 109"/>
                  <a:gd name="T56" fmla="*/ 13 w 103"/>
                  <a:gd name="T57" fmla="*/ 19 h 109"/>
                  <a:gd name="T58" fmla="*/ 19 w 103"/>
                  <a:gd name="T59" fmla="*/ 12 h 109"/>
                  <a:gd name="T60" fmla="*/ 27 w 103"/>
                  <a:gd name="T61" fmla="*/ 7 h 109"/>
                  <a:gd name="T62" fmla="*/ 36 w 103"/>
                  <a:gd name="T63" fmla="*/ 2 h 109"/>
                  <a:gd name="T64" fmla="*/ 46 w 103"/>
                  <a:gd name="T65" fmla="*/ 0 h 1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3"/>
                  <a:gd name="T100" fmla="*/ 0 h 109"/>
                  <a:gd name="T101" fmla="*/ 103 w 103"/>
                  <a:gd name="T102" fmla="*/ 109 h 1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3" h="109">
                    <a:moveTo>
                      <a:pt x="52" y="0"/>
                    </a:moveTo>
                    <a:lnTo>
                      <a:pt x="57" y="0"/>
                    </a:lnTo>
                    <a:lnTo>
                      <a:pt x="62" y="1"/>
                    </a:lnTo>
                    <a:lnTo>
                      <a:pt x="68" y="2"/>
                    </a:lnTo>
                    <a:lnTo>
                      <a:pt x="73" y="4"/>
                    </a:lnTo>
                    <a:lnTo>
                      <a:pt x="77" y="7"/>
                    </a:lnTo>
                    <a:lnTo>
                      <a:pt x="81" y="9"/>
                    </a:lnTo>
                    <a:lnTo>
                      <a:pt x="85" y="12"/>
                    </a:lnTo>
                    <a:lnTo>
                      <a:pt x="89" y="17"/>
                    </a:lnTo>
                    <a:lnTo>
                      <a:pt x="92" y="21"/>
                    </a:lnTo>
                    <a:lnTo>
                      <a:pt x="95" y="25"/>
                    </a:lnTo>
                    <a:lnTo>
                      <a:pt x="97" y="29"/>
                    </a:lnTo>
                    <a:lnTo>
                      <a:pt x="99" y="34"/>
                    </a:lnTo>
                    <a:lnTo>
                      <a:pt x="101" y="39"/>
                    </a:lnTo>
                    <a:lnTo>
                      <a:pt x="102" y="44"/>
                    </a:lnTo>
                    <a:lnTo>
                      <a:pt x="103" y="49"/>
                    </a:lnTo>
                    <a:lnTo>
                      <a:pt x="103" y="54"/>
                    </a:lnTo>
                    <a:lnTo>
                      <a:pt x="103" y="59"/>
                    </a:lnTo>
                    <a:lnTo>
                      <a:pt x="102" y="65"/>
                    </a:lnTo>
                    <a:lnTo>
                      <a:pt x="101" y="70"/>
                    </a:lnTo>
                    <a:lnTo>
                      <a:pt x="99" y="75"/>
                    </a:lnTo>
                    <a:lnTo>
                      <a:pt x="97" y="80"/>
                    </a:lnTo>
                    <a:lnTo>
                      <a:pt x="95" y="84"/>
                    </a:lnTo>
                    <a:lnTo>
                      <a:pt x="92" y="88"/>
                    </a:lnTo>
                    <a:lnTo>
                      <a:pt x="89" y="92"/>
                    </a:lnTo>
                    <a:lnTo>
                      <a:pt x="85" y="96"/>
                    </a:lnTo>
                    <a:lnTo>
                      <a:pt x="81" y="99"/>
                    </a:lnTo>
                    <a:lnTo>
                      <a:pt x="77" y="102"/>
                    </a:lnTo>
                    <a:lnTo>
                      <a:pt x="73" y="104"/>
                    </a:lnTo>
                    <a:lnTo>
                      <a:pt x="68" y="106"/>
                    </a:lnTo>
                    <a:lnTo>
                      <a:pt x="62" y="107"/>
                    </a:lnTo>
                    <a:lnTo>
                      <a:pt x="57" y="108"/>
                    </a:lnTo>
                    <a:lnTo>
                      <a:pt x="52" y="109"/>
                    </a:lnTo>
                    <a:lnTo>
                      <a:pt x="46" y="108"/>
                    </a:lnTo>
                    <a:lnTo>
                      <a:pt x="41" y="107"/>
                    </a:lnTo>
                    <a:lnTo>
                      <a:pt x="36" y="106"/>
                    </a:lnTo>
                    <a:lnTo>
                      <a:pt x="32" y="104"/>
                    </a:lnTo>
                    <a:lnTo>
                      <a:pt x="27" y="102"/>
                    </a:lnTo>
                    <a:lnTo>
                      <a:pt x="23" y="99"/>
                    </a:lnTo>
                    <a:lnTo>
                      <a:pt x="21" y="97"/>
                    </a:lnTo>
                    <a:lnTo>
                      <a:pt x="19" y="96"/>
                    </a:lnTo>
                    <a:lnTo>
                      <a:pt x="15" y="92"/>
                    </a:lnTo>
                    <a:lnTo>
                      <a:pt x="11" y="88"/>
                    </a:lnTo>
                    <a:lnTo>
                      <a:pt x="9" y="84"/>
                    </a:lnTo>
                    <a:lnTo>
                      <a:pt x="6" y="80"/>
                    </a:lnTo>
                    <a:lnTo>
                      <a:pt x="4" y="75"/>
                    </a:lnTo>
                    <a:lnTo>
                      <a:pt x="2" y="70"/>
                    </a:lnTo>
                    <a:lnTo>
                      <a:pt x="1" y="65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4" y="34"/>
                    </a:lnTo>
                    <a:lnTo>
                      <a:pt x="6" y="29"/>
                    </a:lnTo>
                    <a:lnTo>
                      <a:pt x="9" y="25"/>
                    </a:lnTo>
                    <a:lnTo>
                      <a:pt x="11" y="21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9" y="12"/>
                    </a:lnTo>
                    <a:lnTo>
                      <a:pt x="23" y="9"/>
                    </a:lnTo>
                    <a:lnTo>
                      <a:pt x="27" y="7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41" y="1"/>
                    </a:lnTo>
                    <a:lnTo>
                      <a:pt x="46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63" name="Rectangle 1839">
                <a:extLst>
                  <a:ext uri="{FF2B5EF4-FFF2-40B4-BE49-F238E27FC236}">
                    <a16:creationId xmlns="" xmlns:a16="http://schemas.microsoft.com/office/drawing/2014/main" id="{8AC9A642-AA58-4993-9D38-B3251C6C9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3" y="3621"/>
                <a:ext cx="71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64" name="Rectangle 1840">
                <a:extLst>
                  <a:ext uri="{FF2B5EF4-FFF2-40B4-BE49-F238E27FC236}">
                    <a16:creationId xmlns="" xmlns:a16="http://schemas.microsoft.com/office/drawing/2014/main" id="{451F05D3-9FE7-4AE0-BC9C-AE0E24D14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8" y="3621"/>
                <a:ext cx="149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65" name="Rectangle 1841">
                <a:extLst>
                  <a:ext uri="{FF2B5EF4-FFF2-40B4-BE49-F238E27FC236}">
                    <a16:creationId xmlns="" xmlns:a16="http://schemas.microsoft.com/office/drawing/2014/main" id="{E4D0FCD4-C79E-4BF7-8E5D-356BE7DD9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3" y="3621"/>
                <a:ext cx="68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66" name="Freeform 1842">
                <a:extLst>
                  <a:ext uri="{FF2B5EF4-FFF2-40B4-BE49-F238E27FC236}">
                    <a16:creationId xmlns="" xmlns:a16="http://schemas.microsoft.com/office/drawing/2014/main" id="{1BA7B403-3C06-4C5E-A116-9E778044D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037"/>
                <a:ext cx="294" cy="289"/>
              </a:xfrm>
              <a:custGeom>
                <a:avLst/>
                <a:gdLst>
                  <a:gd name="T0" fmla="*/ 0 w 294"/>
                  <a:gd name="T1" fmla="*/ 183 h 289"/>
                  <a:gd name="T2" fmla="*/ 132 w 294"/>
                  <a:gd name="T3" fmla="*/ 99 h 289"/>
                  <a:gd name="T4" fmla="*/ 134 w 294"/>
                  <a:gd name="T5" fmla="*/ 98 h 289"/>
                  <a:gd name="T6" fmla="*/ 135 w 294"/>
                  <a:gd name="T7" fmla="*/ 96 h 289"/>
                  <a:gd name="T8" fmla="*/ 136 w 294"/>
                  <a:gd name="T9" fmla="*/ 93 h 289"/>
                  <a:gd name="T10" fmla="*/ 133 w 294"/>
                  <a:gd name="T11" fmla="*/ 92 h 289"/>
                  <a:gd name="T12" fmla="*/ 131 w 294"/>
                  <a:gd name="T13" fmla="*/ 93 h 289"/>
                  <a:gd name="T14" fmla="*/ 129 w 294"/>
                  <a:gd name="T15" fmla="*/ 93 h 289"/>
                  <a:gd name="T16" fmla="*/ 0 w 294"/>
                  <a:gd name="T17" fmla="*/ 161 h 289"/>
                  <a:gd name="T18" fmla="*/ 0 w 294"/>
                  <a:gd name="T19" fmla="*/ 39 h 289"/>
                  <a:gd name="T20" fmla="*/ 1 w 294"/>
                  <a:gd name="T21" fmla="*/ 29 h 289"/>
                  <a:gd name="T22" fmla="*/ 1 w 294"/>
                  <a:gd name="T23" fmla="*/ 26 h 289"/>
                  <a:gd name="T24" fmla="*/ 2 w 294"/>
                  <a:gd name="T25" fmla="*/ 22 h 289"/>
                  <a:gd name="T26" fmla="*/ 6 w 294"/>
                  <a:gd name="T27" fmla="*/ 15 h 289"/>
                  <a:gd name="T28" fmla="*/ 8 w 294"/>
                  <a:gd name="T29" fmla="*/ 13 h 289"/>
                  <a:gd name="T30" fmla="*/ 10 w 294"/>
                  <a:gd name="T31" fmla="*/ 10 h 289"/>
                  <a:gd name="T32" fmla="*/ 15 w 294"/>
                  <a:gd name="T33" fmla="*/ 6 h 289"/>
                  <a:gd name="T34" fmla="*/ 18 w 294"/>
                  <a:gd name="T35" fmla="*/ 4 h 289"/>
                  <a:gd name="T36" fmla="*/ 21 w 294"/>
                  <a:gd name="T37" fmla="*/ 3 h 289"/>
                  <a:gd name="T38" fmla="*/ 25 w 294"/>
                  <a:gd name="T39" fmla="*/ 2 h 289"/>
                  <a:gd name="T40" fmla="*/ 29 w 294"/>
                  <a:gd name="T41" fmla="*/ 1 h 289"/>
                  <a:gd name="T42" fmla="*/ 33 w 294"/>
                  <a:gd name="T43" fmla="*/ 1 h 289"/>
                  <a:gd name="T44" fmla="*/ 38 w 294"/>
                  <a:gd name="T45" fmla="*/ 0 h 289"/>
                  <a:gd name="T46" fmla="*/ 257 w 294"/>
                  <a:gd name="T47" fmla="*/ 0 h 289"/>
                  <a:gd name="T48" fmla="*/ 265 w 294"/>
                  <a:gd name="T49" fmla="*/ 1 h 289"/>
                  <a:gd name="T50" fmla="*/ 269 w 294"/>
                  <a:gd name="T51" fmla="*/ 2 h 289"/>
                  <a:gd name="T52" fmla="*/ 272 w 294"/>
                  <a:gd name="T53" fmla="*/ 3 h 289"/>
                  <a:gd name="T54" fmla="*/ 275 w 294"/>
                  <a:gd name="T55" fmla="*/ 4 h 289"/>
                  <a:gd name="T56" fmla="*/ 278 w 294"/>
                  <a:gd name="T57" fmla="*/ 6 h 289"/>
                  <a:gd name="T58" fmla="*/ 284 w 294"/>
                  <a:gd name="T59" fmla="*/ 10 h 289"/>
                  <a:gd name="T60" fmla="*/ 286 w 294"/>
                  <a:gd name="T61" fmla="*/ 13 h 289"/>
                  <a:gd name="T62" fmla="*/ 288 w 294"/>
                  <a:gd name="T63" fmla="*/ 15 h 289"/>
                  <a:gd name="T64" fmla="*/ 290 w 294"/>
                  <a:gd name="T65" fmla="*/ 18 h 289"/>
                  <a:gd name="T66" fmla="*/ 291 w 294"/>
                  <a:gd name="T67" fmla="*/ 22 h 289"/>
                  <a:gd name="T68" fmla="*/ 293 w 294"/>
                  <a:gd name="T69" fmla="*/ 25 h 289"/>
                  <a:gd name="T70" fmla="*/ 294 w 294"/>
                  <a:gd name="T71" fmla="*/ 29 h 289"/>
                  <a:gd name="T72" fmla="*/ 294 w 294"/>
                  <a:gd name="T73" fmla="*/ 34 h 289"/>
                  <a:gd name="T74" fmla="*/ 294 w 294"/>
                  <a:gd name="T75" fmla="*/ 38 h 289"/>
                  <a:gd name="T76" fmla="*/ 294 w 294"/>
                  <a:gd name="T77" fmla="*/ 252 h 289"/>
                  <a:gd name="T78" fmla="*/ 294 w 294"/>
                  <a:gd name="T79" fmla="*/ 259 h 289"/>
                  <a:gd name="T80" fmla="*/ 293 w 294"/>
                  <a:gd name="T81" fmla="*/ 263 h 289"/>
                  <a:gd name="T82" fmla="*/ 292 w 294"/>
                  <a:gd name="T83" fmla="*/ 266 h 289"/>
                  <a:gd name="T84" fmla="*/ 290 w 294"/>
                  <a:gd name="T85" fmla="*/ 272 h 289"/>
                  <a:gd name="T86" fmla="*/ 286 w 294"/>
                  <a:gd name="T87" fmla="*/ 277 h 289"/>
                  <a:gd name="T88" fmla="*/ 284 w 294"/>
                  <a:gd name="T89" fmla="*/ 281 h 289"/>
                  <a:gd name="T90" fmla="*/ 282 w 294"/>
                  <a:gd name="T91" fmla="*/ 283 h 289"/>
                  <a:gd name="T92" fmla="*/ 276 w 294"/>
                  <a:gd name="T93" fmla="*/ 286 h 289"/>
                  <a:gd name="T94" fmla="*/ 273 w 294"/>
                  <a:gd name="T95" fmla="*/ 287 h 289"/>
                  <a:gd name="T96" fmla="*/ 270 w 294"/>
                  <a:gd name="T97" fmla="*/ 288 h 289"/>
                  <a:gd name="T98" fmla="*/ 263 w 294"/>
                  <a:gd name="T99" fmla="*/ 289 h 289"/>
                  <a:gd name="T100" fmla="*/ 35 w 294"/>
                  <a:gd name="T101" fmla="*/ 289 h 289"/>
                  <a:gd name="T102" fmla="*/ 28 w 294"/>
                  <a:gd name="T103" fmla="*/ 289 h 289"/>
                  <a:gd name="T104" fmla="*/ 22 w 294"/>
                  <a:gd name="T105" fmla="*/ 287 h 289"/>
                  <a:gd name="T106" fmla="*/ 16 w 294"/>
                  <a:gd name="T107" fmla="*/ 284 h 289"/>
                  <a:gd name="T108" fmla="*/ 11 w 294"/>
                  <a:gd name="T109" fmla="*/ 281 h 289"/>
                  <a:gd name="T110" fmla="*/ 7 w 294"/>
                  <a:gd name="T111" fmla="*/ 275 h 289"/>
                  <a:gd name="T112" fmla="*/ 3 w 294"/>
                  <a:gd name="T113" fmla="*/ 270 h 289"/>
                  <a:gd name="T114" fmla="*/ 1 w 294"/>
                  <a:gd name="T115" fmla="*/ 263 h 289"/>
                  <a:gd name="T116" fmla="*/ 0 w 294"/>
                  <a:gd name="T117" fmla="*/ 260 h 289"/>
                  <a:gd name="T118" fmla="*/ 0 w 294"/>
                  <a:gd name="T119" fmla="*/ 256 h 289"/>
                  <a:gd name="T120" fmla="*/ 0 w 294"/>
                  <a:gd name="T121" fmla="*/ 183 h 2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4"/>
                  <a:gd name="T184" fmla="*/ 0 h 289"/>
                  <a:gd name="T185" fmla="*/ 294 w 294"/>
                  <a:gd name="T186" fmla="*/ 289 h 28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4" h="289">
                    <a:moveTo>
                      <a:pt x="0" y="183"/>
                    </a:moveTo>
                    <a:lnTo>
                      <a:pt x="132" y="99"/>
                    </a:lnTo>
                    <a:lnTo>
                      <a:pt x="134" y="98"/>
                    </a:lnTo>
                    <a:lnTo>
                      <a:pt x="135" y="96"/>
                    </a:lnTo>
                    <a:lnTo>
                      <a:pt x="136" y="93"/>
                    </a:lnTo>
                    <a:lnTo>
                      <a:pt x="133" y="92"/>
                    </a:lnTo>
                    <a:lnTo>
                      <a:pt x="131" y="93"/>
                    </a:lnTo>
                    <a:lnTo>
                      <a:pt x="129" y="93"/>
                    </a:lnTo>
                    <a:lnTo>
                      <a:pt x="0" y="161"/>
                    </a:lnTo>
                    <a:lnTo>
                      <a:pt x="0" y="39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2" y="22"/>
                    </a:lnTo>
                    <a:lnTo>
                      <a:pt x="6" y="15"/>
                    </a:lnTo>
                    <a:lnTo>
                      <a:pt x="8" y="13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18" y="4"/>
                    </a:lnTo>
                    <a:lnTo>
                      <a:pt x="21" y="3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3" y="1"/>
                    </a:lnTo>
                    <a:lnTo>
                      <a:pt x="38" y="0"/>
                    </a:lnTo>
                    <a:lnTo>
                      <a:pt x="257" y="0"/>
                    </a:lnTo>
                    <a:lnTo>
                      <a:pt x="265" y="1"/>
                    </a:lnTo>
                    <a:lnTo>
                      <a:pt x="269" y="2"/>
                    </a:lnTo>
                    <a:lnTo>
                      <a:pt x="272" y="3"/>
                    </a:lnTo>
                    <a:lnTo>
                      <a:pt x="275" y="4"/>
                    </a:lnTo>
                    <a:lnTo>
                      <a:pt x="278" y="6"/>
                    </a:lnTo>
                    <a:lnTo>
                      <a:pt x="284" y="10"/>
                    </a:lnTo>
                    <a:lnTo>
                      <a:pt x="286" y="13"/>
                    </a:lnTo>
                    <a:lnTo>
                      <a:pt x="288" y="15"/>
                    </a:lnTo>
                    <a:lnTo>
                      <a:pt x="290" y="18"/>
                    </a:lnTo>
                    <a:lnTo>
                      <a:pt x="291" y="22"/>
                    </a:lnTo>
                    <a:lnTo>
                      <a:pt x="293" y="25"/>
                    </a:lnTo>
                    <a:lnTo>
                      <a:pt x="294" y="29"/>
                    </a:lnTo>
                    <a:lnTo>
                      <a:pt x="294" y="34"/>
                    </a:lnTo>
                    <a:lnTo>
                      <a:pt x="294" y="38"/>
                    </a:lnTo>
                    <a:lnTo>
                      <a:pt x="294" y="252"/>
                    </a:lnTo>
                    <a:lnTo>
                      <a:pt x="294" y="259"/>
                    </a:lnTo>
                    <a:lnTo>
                      <a:pt x="293" y="263"/>
                    </a:lnTo>
                    <a:lnTo>
                      <a:pt x="292" y="266"/>
                    </a:lnTo>
                    <a:lnTo>
                      <a:pt x="290" y="272"/>
                    </a:lnTo>
                    <a:lnTo>
                      <a:pt x="286" y="277"/>
                    </a:lnTo>
                    <a:lnTo>
                      <a:pt x="284" y="281"/>
                    </a:lnTo>
                    <a:lnTo>
                      <a:pt x="282" y="283"/>
                    </a:lnTo>
                    <a:lnTo>
                      <a:pt x="276" y="286"/>
                    </a:lnTo>
                    <a:lnTo>
                      <a:pt x="273" y="287"/>
                    </a:lnTo>
                    <a:lnTo>
                      <a:pt x="270" y="288"/>
                    </a:lnTo>
                    <a:lnTo>
                      <a:pt x="263" y="289"/>
                    </a:lnTo>
                    <a:lnTo>
                      <a:pt x="35" y="289"/>
                    </a:lnTo>
                    <a:lnTo>
                      <a:pt x="28" y="289"/>
                    </a:lnTo>
                    <a:lnTo>
                      <a:pt x="22" y="287"/>
                    </a:lnTo>
                    <a:lnTo>
                      <a:pt x="16" y="284"/>
                    </a:lnTo>
                    <a:lnTo>
                      <a:pt x="11" y="281"/>
                    </a:lnTo>
                    <a:lnTo>
                      <a:pt x="7" y="275"/>
                    </a:lnTo>
                    <a:lnTo>
                      <a:pt x="3" y="270"/>
                    </a:lnTo>
                    <a:lnTo>
                      <a:pt x="1" y="263"/>
                    </a:lnTo>
                    <a:lnTo>
                      <a:pt x="0" y="260"/>
                    </a:lnTo>
                    <a:lnTo>
                      <a:pt x="0" y="256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67" name="Freeform 1843">
                <a:extLst>
                  <a:ext uri="{FF2B5EF4-FFF2-40B4-BE49-F238E27FC236}">
                    <a16:creationId xmlns="" xmlns:a16="http://schemas.microsoft.com/office/drawing/2014/main" id="{12E5C204-CA44-40E6-AE46-C44B5FCF3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3138"/>
                <a:ext cx="97" cy="98"/>
              </a:xfrm>
              <a:custGeom>
                <a:avLst/>
                <a:gdLst>
                  <a:gd name="T0" fmla="*/ 49 w 97"/>
                  <a:gd name="T1" fmla="*/ 0 h 98"/>
                  <a:gd name="T2" fmla="*/ 53 w 97"/>
                  <a:gd name="T3" fmla="*/ 0 h 98"/>
                  <a:gd name="T4" fmla="*/ 58 w 97"/>
                  <a:gd name="T5" fmla="*/ 1 h 98"/>
                  <a:gd name="T6" fmla="*/ 67 w 97"/>
                  <a:gd name="T7" fmla="*/ 3 h 98"/>
                  <a:gd name="T8" fmla="*/ 71 w 97"/>
                  <a:gd name="T9" fmla="*/ 6 h 98"/>
                  <a:gd name="T10" fmla="*/ 76 w 97"/>
                  <a:gd name="T11" fmla="*/ 8 h 98"/>
                  <a:gd name="T12" fmla="*/ 80 w 97"/>
                  <a:gd name="T13" fmla="*/ 11 h 98"/>
                  <a:gd name="T14" fmla="*/ 83 w 97"/>
                  <a:gd name="T15" fmla="*/ 14 h 98"/>
                  <a:gd name="T16" fmla="*/ 86 w 97"/>
                  <a:gd name="T17" fmla="*/ 17 h 98"/>
                  <a:gd name="T18" fmla="*/ 89 w 97"/>
                  <a:gd name="T19" fmla="*/ 21 h 98"/>
                  <a:gd name="T20" fmla="*/ 90 w 97"/>
                  <a:gd name="T21" fmla="*/ 23 h 98"/>
                  <a:gd name="T22" fmla="*/ 91 w 97"/>
                  <a:gd name="T23" fmla="*/ 25 h 98"/>
                  <a:gd name="T24" fmla="*/ 93 w 97"/>
                  <a:gd name="T25" fmla="*/ 29 h 98"/>
                  <a:gd name="T26" fmla="*/ 95 w 97"/>
                  <a:gd name="T27" fmla="*/ 35 h 98"/>
                  <a:gd name="T28" fmla="*/ 96 w 97"/>
                  <a:gd name="T29" fmla="*/ 39 h 98"/>
                  <a:gd name="T30" fmla="*/ 97 w 97"/>
                  <a:gd name="T31" fmla="*/ 44 h 98"/>
                  <a:gd name="T32" fmla="*/ 97 w 97"/>
                  <a:gd name="T33" fmla="*/ 49 h 98"/>
                  <a:gd name="T34" fmla="*/ 97 w 97"/>
                  <a:gd name="T35" fmla="*/ 53 h 98"/>
                  <a:gd name="T36" fmla="*/ 96 w 97"/>
                  <a:gd name="T37" fmla="*/ 58 h 98"/>
                  <a:gd name="T38" fmla="*/ 95 w 97"/>
                  <a:gd name="T39" fmla="*/ 63 h 98"/>
                  <a:gd name="T40" fmla="*/ 93 w 97"/>
                  <a:gd name="T41" fmla="*/ 67 h 98"/>
                  <a:gd name="T42" fmla="*/ 89 w 97"/>
                  <a:gd name="T43" fmla="*/ 75 h 98"/>
                  <a:gd name="T44" fmla="*/ 86 w 97"/>
                  <a:gd name="T45" fmla="*/ 80 h 98"/>
                  <a:gd name="T46" fmla="*/ 83 w 97"/>
                  <a:gd name="T47" fmla="*/ 84 h 98"/>
                  <a:gd name="T48" fmla="*/ 80 w 97"/>
                  <a:gd name="T49" fmla="*/ 87 h 98"/>
                  <a:gd name="T50" fmla="*/ 76 w 97"/>
                  <a:gd name="T51" fmla="*/ 90 h 98"/>
                  <a:gd name="T52" fmla="*/ 71 w 97"/>
                  <a:gd name="T53" fmla="*/ 92 h 98"/>
                  <a:gd name="T54" fmla="*/ 67 w 97"/>
                  <a:gd name="T55" fmla="*/ 94 h 98"/>
                  <a:gd name="T56" fmla="*/ 63 w 97"/>
                  <a:gd name="T57" fmla="*/ 96 h 98"/>
                  <a:gd name="T58" fmla="*/ 58 w 97"/>
                  <a:gd name="T59" fmla="*/ 97 h 98"/>
                  <a:gd name="T60" fmla="*/ 53 w 97"/>
                  <a:gd name="T61" fmla="*/ 98 h 98"/>
                  <a:gd name="T62" fmla="*/ 49 w 97"/>
                  <a:gd name="T63" fmla="*/ 98 h 98"/>
                  <a:gd name="T64" fmla="*/ 44 w 97"/>
                  <a:gd name="T65" fmla="*/ 98 h 98"/>
                  <a:gd name="T66" fmla="*/ 39 w 97"/>
                  <a:gd name="T67" fmla="*/ 97 h 98"/>
                  <a:gd name="T68" fmla="*/ 34 w 97"/>
                  <a:gd name="T69" fmla="*/ 96 h 98"/>
                  <a:gd name="T70" fmla="*/ 30 w 97"/>
                  <a:gd name="T71" fmla="*/ 94 h 98"/>
                  <a:gd name="T72" fmla="*/ 26 w 97"/>
                  <a:gd name="T73" fmla="*/ 92 h 98"/>
                  <a:gd name="T74" fmla="*/ 21 w 97"/>
                  <a:gd name="T75" fmla="*/ 90 h 98"/>
                  <a:gd name="T76" fmla="*/ 17 w 97"/>
                  <a:gd name="T77" fmla="*/ 87 h 98"/>
                  <a:gd name="T78" fmla="*/ 14 w 97"/>
                  <a:gd name="T79" fmla="*/ 84 h 98"/>
                  <a:gd name="T80" fmla="*/ 8 w 97"/>
                  <a:gd name="T81" fmla="*/ 75 h 98"/>
                  <a:gd name="T82" fmla="*/ 6 w 97"/>
                  <a:gd name="T83" fmla="*/ 71 h 98"/>
                  <a:gd name="T84" fmla="*/ 4 w 97"/>
                  <a:gd name="T85" fmla="*/ 67 h 98"/>
                  <a:gd name="T86" fmla="*/ 3 w 97"/>
                  <a:gd name="T87" fmla="*/ 63 h 98"/>
                  <a:gd name="T88" fmla="*/ 1 w 97"/>
                  <a:gd name="T89" fmla="*/ 58 h 98"/>
                  <a:gd name="T90" fmla="*/ 1 w 97"/>
                  <a:gd name="T91" fmla="*/ 53 h 98"/>
                  <a:gd name="T92" fmla="*/ 0 w 97"/>
                  <a:gd name="T93" fmla="*/ 49 h 98"/>
                  <a:gd name="T94" fmla="*/ 1 w 97"/>
                  <a:gd name="T95" fmla="*/ 44 h 98"/>
                  <a:gd name="T96" fmla="*/ 1 w 97"/>
                  <a:gd name="T97" fmla="*/ 39 h 98"/>
                  <a:gd name="T98" fmla="*/ 3 w 97"/>
                  <a:gd name="T99" fmla="*/ 35 h 98"/>
                  <a:gd name="T100" fmla="*/ 4 w 97"/>
                  <a:gd name="T101" fmla="*/ 29 h 98"/>
                  <a:gd name="T102" fmla="*/ 9 w 97"/>
                  <a:gd name="T103" fmla="*/ 21 h 98"/>
                  <a:gd name="T104" fmla="*/ 11 w 97"/>
                  <a:gd name="T105" fmla="*/ 17 h 98"/>
                  <a:gd name="T106" fmla="*/ 14 w 97"/>
                  <a:gd name="T107" fmla="*/ 14 h 98"/>
                  <a:gd name="T108" fmla="*/ 18 w 97"/>
                  <a:gd name="T109" fmla="*/ 11 h 98"/>
                  <a:gd name="T110" fmla="*/ 21 w 97"/>
                  <a:gd name="T111" fmla="*/ 8 h 98"/>
                  <a:gd name="T112" fmla="*/ 26 w 97"/>
                  <a:gd name="T113" fmla="*/ 6 h 98"/>
                  <a:gd name="T114" fmla="*/ 30 w 97"/>
                  <a:gd name="T115" fmla="*/ 3 h 98"/>
                  <a:gd name="T116" fmla="*/ 35 w 97"/>
                  <a:gd name="T117" fmla="*/ 2 h 98"/>
                  <a:gd name="T118" fmla="*/ 39 w 97"/>
                  <a:gd name="T119" fmla="*/ 1 h 98"/>
                  <a:gd name="T120" fmla="*/ 44 w 97"/>
                  <a:gd name="T121" fmla="*/ 0 h 98"/>
                  <a:gd name="T122" fmla="*/ 49 w 97"/>
                  <a:gd name="T123" fmla="*/ 0 h 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7"/>
                  <a:gd name="T187" fmla="*/ 0 h 98"/>
                  <a:gd name="T188" fmla="*/ 97 w 97"/>
                  <a:gd name="T189" fmla="*/ 98 h 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7" h="98">
                    <a:moveTo>
                      <a:pt x="49" y="0"/>
                    </a:moveTo>
                    <a:lnTo>
                      <a:pt x="53" y="0"/>
                    </a:lnTo>
                    <a:lnTo>
                      <a:pt x="58" y="1"/>
                    </a:lnTo>
                    <a:lnTo>
                      <a:pt x="67" y="3"/>
                    </a:lnTo>
                    <a:lnTo>
                      <a:pt x="71" y="6"/>
                    </a:lnTo>
                    <a:lnTo>
                      <a:pt x="76" y="8"/>
                    </a:lnTo>
                    <a:lnTo>
                      <a:pt x="80" y="11"/>
                    </a:lnTo>
                    <a:lnTo>
                      <a:pt x="83" y="14"/>
                    </a:lnTo>
                    <a:lnTo>
                      <a:pt x="86" y="17"/>
                    </a:lnTo>
                    <a:lnTo>
                      <a:pt x="89" y="21"/>
                    </a:lnTo>
                    <a:lnTo>
                      <a:pt x="90" y="23"/>
                    </a:lnTo>
                    <a:lnTo>
                      <a:pt x="91" y="25"/>
                    </a:lnTo>
                    <a:lnTo>
                      <a:pt x="93" y="29"/>
                    </a:lnTo>
                    <a:lnTo>
                      <a:pt x="95" y="35"/>
                    </a:lnTo>
                    <a:lnTo>
                      <a:pt x="96" y="39"/>
                    </a:lnTo>
                    <a:lnTo>
                      <a:pt x="97" y="44"/>
                    </a:lnTo>
                    <a:lnTo>
                      <a:pt x="97" y="49"/>
                    </a:lnTo>
                    <a:lnTo>
                      <a:pt x="97" y="53"/>
                    </a:lnTo>
                    <a:lnTo>
                      <a:pt x="96" y="58"/>
                    </a:lnTo>
                    <a:lnTo>
                      <a:pt x="95" y="63"/>
                    </a:lnTo>
                    <a:lnTo>
                      <a:pt x="93" y="67"/>
                    </a:lnTo>
                    <a:lnTo>
                      <a:pt x="89" y="75"/>
                    </a:lnTo>
                    <a:lnTo>
                      <a:pt x="86" y="80"/>
                    </a:lnTo>
                    <a:lnTo>
                      <a:pt x="83" y="84"/>
                    </a:lnTo>
                    <a:lnTo>
                      <a:pt x="80" y="87"/>
                    </a:lnTo>
                    <a:lnTo>
                      <a:pt x="76" y="90"/>
                    </a:lnTo>
                    <a:lnTo>
                      <a:pt x="71" y="92"/>
                    </a:lnTo>
                    <a:lnTo>
                      <a:pt x="67" y="94"/>
                    </a:lnTo>
                    <a:lnTo>
                      <a:pt x="63" y="96"/>
                    </a:lnTo>
                    <a:lnTo>
                      <a:pt x="58" y="97"/>
                    </a:lnTo>
                    <a:lnTo>
                      <a:pt x="53" y="98"/>
                    </a:lnTo>
                    <a:lnTo>
                      <a:pt x="49" y="98"/>
                    </a:lnTo>
                    <a:lnTo>
                      <a:pt x="44" y="98"/>
                    </a:lnTo>
                    <a:lnTo>
                      <a:pt x="39" y="97"/>
                    </a:lnTo>
                    <a:lnTo>
                      <a:pt x="34" y="96"/>
                    </a:lnTo>
                    <a:lnTo>
                      <a:pt x="30" y="94"/>
                    </a:lnTo>
                    <a:lnTo>
                      <a:pt x="26" y="92"/>
                    </a:lnTo>
                    <a:lnTo>
                      <a:pt x="21" y="90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8" y="75"/>
                    </a:lnTo>
                    <a:lnTo>
                      <a:pt x="6" y="71"/>
                    </a:lnTo>
                    <a:lnTo>
                      <a:pt x="4" y="67"/>
                    </a:lnTo>
                    <a:lnTo>
                      <a:pt x="3" y="63"/>
                    </a:lnTo>
                    <a:lnTo>
                      <a:pt x="1" y="58"/>
                    </a:lnTo>
                    <a:lnTo>
                      <a:pt x="1" y="53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1" y="39"/>
                    </a:lnTo>
                    <a:lnTo>
                      <a:pt x="3" y="35"/>
                    </a:lnTo>
                    <a:lnTo>
                      <a:pt x="4" y="29"/>
                    </a:lnTo>
                    <a:lnTo>
                      <a:pt x="9" y="21"/>
                    </a:lnTo>
                    <a:lnTo>
                      <a:pt x="11" y="17"/>
                    </a:lnTo>
                    <a:lnTo>
                      <a:pt x="14" y="14"/>
                    </a:lnTo>
                    <a:lnTo>
                      <a:pt x="18" y="11"/>
                    </a:lnTo>
                    <a:lnTo>
                      <a:pt x="21" y="8"/>
                    </a:lnTo>
                    <a:lnTo>
                      <a:pt x="26" y="6"/>
                    </a:lnTo>
                    <a:lnTo>
                      <a:pt x="30" y="3"/>
                    </a:lnTo>
                    <a:lnTo>
                      <a:pt x="35" y="2"/>
                    </a:lnTo>
                    <a:lnTo>
                      <a:pt x="39" y="1"/>
                    </a:lnTo>
                    <a:lnTo>
                      <a:pt x="44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  <p:sp>
            <p:nvSpPr>
              <p:cNvPr id="68" name="Freeform 1844">
                <a:extLst>
                  <a:ext uri="{FF2B5EF4-FFF2-40B4-BE49-F238E27FC236}">
                    <a16:creationId xmlns="" xmlns:a16="http://schemas.microsoft.com/office/drawing/2014/main" id="{BC2EC48E-A5B2-4C15-9098-C5A313CC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3208"/>
                <a:ext cx="310" cy="345"/>
              </a:xfrm>
              <a:custGeom>
                <a:avLst/>
                <a:gdLst>
                  <a:gd name="T0" fmla="*/ 101 w 310"/>
                  <a:gd name="T1" fmla="*/ 251 h 345"/>
                  <a:gd name="T2" fmla="*/ 89 w 310"/>
                  <a:gd name="T3" fmla="*/ 253 h 345"/>
                  <a:gd name="T4" fmla="*/ 78 w 310"/>
                  <a:gd name="T5" fmla="*/ 258 h 345"/>
                  <a:gd name="T6" fmla="*/ 69 w 310"/>
                  <a:gd name="T7" fmla="*/ 262 h 345"/>
                  <a:gd name="T8" fmla="*/ 60 w 310"/>
                  <a:gd name="T9" fmla="*/ 268 h 345"/>
                  <a:gd name="T10" fmla="*/ 52 w 310"/>
                  <a:gd name="T11" fmla="*/ 276 h 345"/>
                  <a:gd name="T12" fmla="*/ 46 w 310"/>
                  <a:gd name="T13" fmla="*/ 285 h 345"/>
                  <a:gd name="T14" fmla="*/ 40 w 310"/>
                  <a:gd name="T15" fmla="*/ 296 h 345"/>
                  <a:gd name="T16" fmla="*/ 0 w 310"/>
                  <a:gd name="T17" fmla="*/ 345 h 345"/>
                  <a:gd name="T18" fmla="*/ 0 w 310"/>
                  <a:gd name="T19" fmla="*/ 103 h 345"/>
                  <a:gd name="T20" fmla="*/ 2 w 310"/>
                  <a:gd name="T21" fmla="*/ 89 h 345"/>
                  <a:gd name="T22" fmla="*/ 6 w 310"/>
                  <a:gd name="T23" fmla="*/ 76 h 345"/>
                  <a:gd name="T24" fmla="*/ 12 w 310"/>
                  <a:gd name="T25" fmla="*/ 66 h 345"/>
                  <a:gd name="T26" fmla="*/ 19 w 310"/>
                  <a:gd name="T27" fmla="*/ 57 h 345"/>
                  <a:gd name="T28" fmla="*/ 29 w 310"/>
                  <a:gd name="T29" fmla="*/ 51 h 345"/>
                  <a:gd name="T30" fmla="*/ 42 w 310"/>
                  <a:gd name="T31" fmla="*/ 47 h 345"/>
                  <a:gd name="T32" fmla="*/ 56 w 310"/>
                  <a:gd name="T33" fmla="*/ 45 h 345"/>
                  <a:gd name="T34" fmla="*/ 208 w 310"/>
                  <a:gd name="T35" fmla="*/ 45 h 345"/>
                  <a:gd name="T36" fmla="*/ 284 w 310"/>
                  <a:gd name="T37" fmla="*/ 1 h 345"/>
                  <a:gd name="T38" fmla="*/ 291 w 310"/>
                  <a:gd name="T39" fmla="*/ 0 h 345"/>
                  <a:gd name="T40" fmla="*/ 298 w 310"/>
                  <a:gd name="T41" fmla="*/ 2 h 345"/>
                  <a:gd name="T42" fmla="*/ 304 w 310"/>
                  <a:gd name="T43" fmla="*/ 6 h 345"/>
                  <a:gd name="T44" fmla="*/ 309 w 310"/>
                  <a:gd name="T45" fmla="*/ 13 h 345"/>
                  <a:gd name="T46" fmla="*/ 310 w 310"/>
                  <a:gd name="T47" fmla="*/ 20 h 345"/>
                  <a:gd name="T48" fmla="*/ 309 w 310"/>
                  <a:gd name="T49" fmla="*/ 26 h 345"/>
                  <a:gd name="T50" fmla="*/ 307 w 310"/>
                  <a:gd name="T51" fmla="*/ 32 h 345"/>
                  <a:gd name="T52" fmla="*/ 301 w 310"/>
                  <a:gd name="T53" fmla="*/ 39 h 345"/>
                  <a:gd name="T54" fmla="*/ 217 w 310"/>
                  <a:gd name="T55" fmla="*/ 90 h 345"/>
                  <a:gd name="T56" fmla="*/ 116 w 310"/>
                  <a:gd name="T57" fmla="*/ 144 h 345"/>
                  <a:gd name="T58" fmla="*/ 105 w 310"/>
                  <a:gd name="T59" fmla="*/ 155 h 345"/>
                  <a:gd name="T60" fmla="*/ 96 w 310"/>
                  <a:gd name="T61" fmla="*/ 168 h 345"/>
                  <a:gd name="T62" fmla="*/ 90 w 310"/>
                  <a:gd name="T63" fmla="*/ 183 h 345"/>
                  <a:gd name="T64" fmla="*/ 88 w 310"/>
                  <a:gd name="T65" fmla="*/ 199 h 345"/>
                  <a:gd name="T66" fmla="*/ 90 w 310"/>
                  <a:gd name="T67" fmla="*/ 214 h 345"/>
                  <a:gd name="T68" fmla="*/ 95 w 310"/>
                  <a:gd name="T69" fmla="*/ 228 h 345"/>
                  <a:gd name="T70" fmla="*/ 102 w 310"/>
                  <a:gd name="T71" fmla="*/ 240 h 345"/>
                  <a:gd name="T72" fmla="*/ 112 w 310"/>
                  <a:gd name="T73" fmla="*/ 251 h 3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0"/>
                  <a:gd name="T112" fmla="*/ 0 h 345"/>
                  <a:gd name="T113" fmla="*/ 310 w 310"/>
                  <a:gd name="T114" fmla="*/ 345 h 3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0" h="345">
                    <a:moveTo>
                      <a:pt x="112" y="251"/>
                    </a:moveTo>
                    <a:lnTo>
                      <a:pt x="101" y="251"/>
                    </a:lnTo>
                    <a:lnTo>
                      <a:pt x="95" y="252"/>
                    </a:lnTo>
                    <a:lnTo>
                      <a:pt x="89" y="253"/>
                    </a:lnTo>
                    <a:lnTo>
                      <a:pt x="83" y="255"/>
                    </a:lnTo>
                    <a:lnTo>
                      <a:pt x="78" y="258"/>
                    </a:lnTo>
                    <a:lnTo>
                      <a:pt x="73" y="260"/>
                    </a:lnTo>
                    <a:lnTo>
                      <a:pt x="69" y="262"/>
                    </a:lnTo>
                    <a:lnTo>
                      <a:pt x="64" y="265"/>
                    </a:lnTo>
                    <a:lnTo>
                      <a:pt x="60" y="268"/>
                    </a:lnTo>
                    <a:lnTo>
                      <a:pt x="56" y="272"/>
                    </a:lnTo>
                    <a:lnTo>
                      <a:pt x="52" y="276"/>
                    </a:lnTo>
                    <a:lnTo>
                      <a:pt x="49" y="280"/>
                    </a:lnTo>
                    <a:lnTo>
                      <a:pt x="46" y="285"/>
                    </a:lnTo>
                    <a:lnTo>
                      <a:pt x="43" y="290"/>
                    </a:lnTo>
                    <a:lnTo>
                      <a:pt x="40" y="296"/>
                    </a:lnTo>
                    <a:lnTo>
                      <a:pt x="18" y="345"/>
                    </a:lnTo>
                    <a:lnTo>
                      <a:pt x="0" y="345"/>
                    </a:lnTo>
                    <a:lnTo>
                      <a:pt x="0" y="112"/>
                    </a:lnTo>
                    <a:lnTo>
                      <a:pt x="0" y="103"/>
                    </a:lnTo>
                    <a:lnTo>
                      <a:pt x="1" y="95"/>
                    </a:lnTo>
                    <a:lnTo>
                      <a:pt x="2" y="89"/>
                    </a:lnTo>
                    <a:lnTo>
                      <a:pt x="4" y="82"/>
                    </a:lnTo>
                    <a:lnTo>
                      <a:pt x="6" y="76"/>
                    </a:lnTo>
                    <a:lnTo>
                      <a:pt x="9" y="71"/>
                    </a:lnTo>
                    <a:lnTo>
                      <a:pt x="12" y="66"/>
                    </a:lnTo>
                    <a:lnTo>
                      <a:pt x="15" y="62"/>
                    </a:lnTo>
                    <a:lnTo>
                      <a:pt x="19" y="57"/>
                    </a:lnTo>
                    <a:lnTo>
                      <a:pt x="24" y="54"/>
                    </a:lnTo>
                    <a:lnTo>
                      <a:pt x="29" y="51"/>
                    </a:lnTo>
                    <a:lnTo>
                      <a:pt x="35" y="49"/>
                    </a:lnTo>
                    <a:lnTo>
                      <a:pt x="42" y="47"/>
                    </a:lnTo>
                    <a:lnTo>
                      <a:pt x="49" y="46"/>
                    </a:lnTo>
                    <a:lnTo>
                      <a:pt x="56" y="45"/>
                    </a:lnTo>
                    <a:lnTo>
                      <a:pt x="64" y="45"/>
                    </a:lnTo>
                    <a:lnTo>
                      <a:pt x="208" y="45"/>
                    </a:lnTo>
                    <a:lnTo>
                      <a:pt x="278" y="4"/>
                    </a:lnTo>
                    <a:lnTo>
                      <a:pt x="284" y="1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5" y="1"/>
                    </a:lnTo>
                    <a:lnTo>
                      <a:pt x="298" y="2"/>
                    </a:lnTo>
                    <a:lnTo>
                      <a:pt x="302" y="3"/>
                    </a:lnTo>
                    <a:lnTo>
                      <a:pt x="304" y="6"/>
                    </a:lnTo>
                    <a:lnTo>
                      <a:pt x="307" y="10"/>
                    </a:lnTo>
                    <a:lnTo>
                      <a:pt x="309" y="13"/>
                    </a:lnTo>
                    <a:lnTo>
                      <a:pt x="310" y="16"/>
                    </a:lnTo>
                    <a:lnTo>
                      <a:pt x="310" y="20"/>
                    </a:lnTo>
                    <a:lnTo>
                      <a:pt x="310" y="23"/>
                    </a:lnTo>
                    <a:lnTo>
                      <a:pt x="309" y="26"/>
                    </a:lnTo>
                    <a:lnTo>
                      <a:pt x="309" y="29"/>
                    </a:lnTo>
                    <a:lnTo>
                      <a:pt x="307" y="32"/>
                    </a:lnTo>
                    <a:lnTo>
                      <a:pt x="304" y="37"/>
                    </a:lnTo>
                    <a:lnTo>
                      <a:pt x="301" y="39"/>
                    </a:lnTo>
                    <a:lnTo>
                      <a:pt x="299" y="40"/>
                    </a:lnTo>
                    <a:lnTo>
                      <a:pt x="217" y="90"/>
                    </a:lnTo>
                    <a:lnTo>
                      <a:pt x="116" y="91"/>
                    </a:lnTo>
                    <a:lnTo>
                      <a:pt x="116" y="144"/>
                    </a:lnTo>
                    <a:lnTo>
                      <a:pt x="110" y="149"/>
                    </a:lnTo>
                    <a:lnTo>
                      <a:pt x="105" y="155"/>
                    </a:lnTo>
                    <a:lnTo>
                      <a:pt x="100" y="162"/>
                    </a:lnTo>
                    <a:lnTo>
                      <a:pt x="96" y="168"/>
                    </a:lnTo>
                    <a:lnTo>
                      <a:pt x="92" y="176"/>
                    </a:lnTo>
                    <a:lnTo>
                      <a:pt x="90" y="183"/>
                    </a:lnTo>
                    <a:lnTo>
                      <a:pt x="89" y="191"/>
                    </a:lnTo>
                    <a:lnTo>
                      <a:pt x="88" y="199"/>
                    </a:lnTo>
                    <a:lnTo>
                      <a:pt x="88" y="206"/>
                    </a:lnTo>
                    <a:lnTo>
                      <a:pt x="90" y="214"/>
                    </a:lnTo>
                    <a:lnTo>
                      <a:pt x="92" y="221"/>
                    </a:lnTo>
                    <a:lnTo>
                      <a:pt x="95" y="228"/>
                    </a:lnTo>
                    <a:lnTo>
                      <a:pt x="98" y="235"/>
                    </a:lnTo>
                    <a:lnTo>
                      <a:pt x="102" y="240"/>
                    </a:lnTo>
                    <a:lnTo>
                      <a:pt x="107" y="246"/>
                    </a:lnTo>
                    <a:lnTo>
                      <a:pt x="112" y="2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70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rgbClr val="522723"/>
                  </a:solidFill>
                </a:endParaRPr>
              </a:p>
            </p:txBody>
          </p:sp>
        </p:grpSp>
      </p:grpSp>
      <p:grpSp>
        <p:nvGrpSpPr>
          <p:cNvPr id="28" name="Группа 4"/>
          <p:cNvGrpSpPr/>
          <p:nvPr/>
        </p:nvGrpSpPr>
        <p:grpSpPr>
          <a:xfrm>
            <a:off x="4139166" y="2521409"/>
            <a:ext cx="710213" cy="2434708"/>
            <a:chOff x="5956151" y="1366874"/>
            <a:chExt cx="946950" cy="3240360"/>
          </a:xfrm>
        </p:grpSpPr>
        <p:cxnSp>
          <p:nvCxnSpPr>
            <p:cNvPr id="71" name="Прямая соединительная линия 70">
              <a:extLst>
                <a:ext uri="{FF2B5EF4-FFF2-40B4-BE49-F238E27FC236}">
                  <a16:creationId xmlns="" xmlns:a16="http://schemas.microsoft.com/office/drawing/2014/main" id="{93067F63-6FFF-4A55-814E-89694FFD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83405" y="1366874"/>
              <a:ext cx="779685" cy="1572808"/>
            </a:xfrm>
            <a:prstGeom prst="line">
              <a:avLst/>
            </a:prstGeom>
            <a:noFill/>
            <a:ln w="9525" cap="flat" cmpd="sng" algn="ctr">
              <a:solidFill>
                <a:srgbClr val="522723"/>
              </a:solidFill>
              <a:prstDash val="solid"/>
            </a:ln>
            <a:effectLst/>
          </p:spPr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="" xmlns:a16="http://schemas.microsoft.com/office/drawing/2014/main" id="{983E752D-1159-4D4A-B79B-9BEE2943CD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28294" y="2502781"/>
              <a:ext cx="834797" cy="436901"/>
            </a:xfrm>
            <a:prstGeom prst="line">
              <a:avLst/>
            </a:prstGeom>
            <a:noFill/>
            <a:ln w="9525" cap="flat" cmpd="sng" algn="ctr">
              <a:solidFill>
                <a:srgbClr val="522723"/>
              </a:solidFill>
              <a:prstDash val="solid"/>
            </a:ln>
            <a:effectLst/>
          </p:spPr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="" xmlns:a16="http://schemas.microsoft.com/office/drawing/2014/main" id="{39BB11AA-3D9F-4C02-B1E1-08854A50A7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6151" y="2939682"/>
              <a:ext cx="906936" cy="499203"/>
            </a:xfrm>
            <a:prstGeom prst="line">
              <a:avLst/>
            </a:prstGeom>
            <a:noFill/>
            <a:ln w="9525" cap="flat" cmpd="sng" algn="ctr">
              <a:solidFill>
                <a:srgbClr val="522723"/>
              </a:solidFill>
              <a:prstDash val="solid"/>
            </a:ln>
            <a:effectLst/>
          </p:spPr>
        </p:cxnSp>
        <p:cxnSp>
          <p:nvCxnSpPr>
            <p:cNvPr id="75" name="Прямая соединительная линия 74">
              <a:extLst>
                <a:ext uri="{FF2B5EF4-FFF2-40B4-BE49-F238E27FC236}">
                  <a16:creationId xmlns="" xmlns:a16="http://schemas.microsoft.com/office/drawing/2014/main" id="{AC3509E1-4698-4460-BFBC-B3370C0722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3405" y="2939682"/>
              <a:ext cx="779685" cy="1667552"/>
            </a:xfrm>
            <a:prstGeom prst="line">
              <a:avLst/>
            </a:prstGeom>
            <a:noFill/>
            <a:ln w="9525" cap="flat" cmpd="sng" algn="ctr">
              <a:solidFill>
                <a:srgbClr val="522723"/>
              </a:solidFill>
              <a:prstDash val="solid"/>
            </a:ln>
            <a:effectLst/>
          </p:spPr>
        </p:cxnSp>
        <p:sp>
          <p:nvSpPr>
            <p:cNvPr id="76" name="Овал 75">
              <a:extLst>
                <a:ext uri="{FF2B5EF4-FFF2-40B4-BE49-F238E27FC236}">
                  <a16:creationId xmlns="" xmlns:a16="http://schemas.microsoft.com/office/drawing/2014/main" id="{89BBF7D1-9630-4C57-8494-AE7E74514CCC}"/>
                </a:ext>
              </a:extLst>
            </p:cNvPr>
            <p:cNvSpPr/>
            <p:nvPr/>
          </p:nvSpPr>
          <p:spPr>
            <a:xfrm flipH="1">
              <a:off x="6759101" y="2861010"/>
              <a:ext cx="144000" cy="144000"/>
            </a:xfrm>
            <a:prstGeom prst="ellipse">
              <a:avLst/>
            </a:prstGeom>
            <a:solidFill>
              <a:srgbClr val="522723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70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 kern="0">
                <a:solidFill>
                  <a:srgbClr val="522723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59CA3396-A63D-4244-A160-4EBCD34A184F}"/>
              </a:ext>
            </a:extLst>
          </p:cNvPr>
          <p:cNvSpPr txBox="1"/>
          <p:nvPr/>
        </p:nvSpPr>
        <p:spPr>
          <a:xfrm>
            <a:off x="1611781" y="944337"/>
            <a:ext cx="4048547" cy="36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3" b="1" kern="0" dirty="0">
                <a:solidFill>
                  <a:srgbClr val="522723"/>
                </a:solidFill>
              </a:rPr>
              <a:t>ПРЕДПРИЯТИЯ </a:t>
            </a:r>
            <a:r>
              <a:rPr lang="ru-RU" sz="1803" b="1" kern="0" dirty="0" smtClean="0">
                <a:solidFill>
                  <a:srgbClr val="522723"/>
                </a:solidFill>
              </a:rPr>
              <a:t>АЭРОКОСМОСА</a:t>
            </a:r>
            <a:endParaRPr lang="ru-RU" sz="1803" b="1" kern="0" dirty="0">
              <a:solidFill>
                <a:srgbClr val="522723"/>
              </a:solidFill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2D19B83E-BCBA-4CD6-A1C0-FC237F8F5493}"/>
              </a:ext>
            </a:extLst>
          </p:cNvPr>
          <p:cNvSpPr/>
          <p:nvPr/>
        </p:nvSpPr>
        <p:spPr>
          <a:xfrm>
            <a:off x="6364514" y="984026"/>
            <a:ext cx="1879537" cy="6472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3" b="1" kern="0" dirty="0">
                <a:solidFill>
                  <a:schemeClr val="accent1">
                    <a:lumMod val="50000"/>
                  </a:schemeClr>
                </a:solidFill>
              </a:rPr>
              <a:t>ЗАКАЗЧИК </a:t>
            </a:r>
          </a:p>
          <a:p>
            <a:pPr algn="ctr"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3" kern="0" spc="38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C9D928CE-9F81-4682-AFC4-FA0FA04F3936}"/>
              </a:ext>
            </a:extLst>
          </p:cNvPr>
          <p:cNvSpPr txBox="1"/>
          <p:nvPr/>
        </p:nvSpPr>
        <p:spPr>
          <a:xfrm>
            <a:off x="5002484" y="2779500"/>
            <a:ext cx="1073244" cy="323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3" b="1" spc="38" dirty="0">
                <a:solidFill>
                  <a:srgbClr val="522723"/>
                </a:solidFill>
              </a:rPr>
              <a:t>КАЧЕСТВО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ED153989-C0FC-4A1A-82AF-BCF3964E1E35}"/>
              </a:ext>
            </a:extLst>
          </p:cNvPr>
          <p:cNvSpPr txBox="1"/>
          <p:nvPr/>
        </p:nvSpPr>
        <p:spPr>
          <a:xfrm>
            <a:off x="4330555" y="4411015"/>
            <a:ext cx="1224530" cy="554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3" b="1" spc="38" dirty="0">
                <a:solidFill>
                  <a:srgbClr val="522723"/>
                </a:solidFill>
              </a:rPr>
              <a:t>ЗАТРАТЫ</a:t>
            </a:r>
          </a:p>
          <a:p>
            <a:pPr algn="ctr"/>
            <a:endParaRPr lang="ru-RU" sz="1503" b="1" spc="38" dirty="0">
              <a:solidFill>
                <a:srgbClr val="522723"/>
              </a:solidFill>
            </a:endParaRPr>
          </a:p>
        </p:txBody>
      </p:sp>
      <p:sp>
        <p:nvSpPr>
          <p:cNvPr id="159" name="Равнобедренный треугольник 158"/>
          <p:cNvSpPr/>
          <p:nvPr/>
        </p:nvSpPr>
        <p:spPr>
          <a:xfrm>
            <a:off x="4738949" y="3104372"/>
            <a:ext cx="1618504" cy="1211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BAD0BCCE-40C2-448D-8148-4F744E0241D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26894" y="3807733"/>
            <a:ext cx="42742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522723"/>
                </a:solidFill>
              </a:rPr>
              <a:t>ОТСУТВУЮТ ИНЖЕНЕРНЫЕ МЕТОДИКИ УПРАВЛЕНИЯ ПОТОКОМ СОЗДАНИЯ </a:t>
            </a:r>
          </a:p>
          <a:p>
            <a:pPr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522723"/>
                </a:solidFill>
              </a:rPr>
              <a:t>ЦЕННОСТИ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BAD0BCCE-40C2-448D-8148-4F744E0241D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-26894" y="4745833"/>
            <a:ext cx="42742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522723"/>
                </a:solidFill>
              </a:rPr>
              <a:t>СИСТЕМА УПРАВЛЕНИЯ ЖИЗНЕНЫМ </a:t>
            </a:r>
          </a:p>
          <a:p>
            <a:pPr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522723"/>
                </a:solidFill>
              </a:rPr>
              <a:t>ЦИКЛОМ ПРОДУКТА НЕ НАСЫЩЕННА ИНЖЕНЕРНЫМИ МЕТОДИКАМИ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ED153989-C0FC-4A1A-82AF-BCF3964E1E35}"/>
              </a:ext>
            </a:extLst>
          </p:cNvPr>
          <p:cNvSpPr txBox="1"/>
          <p:nvPr/>
        </p:nvSpPr>
        <p:spPr>
          <a:xfrm>
            <a:off x="5641680" y="4411015"/>
            <a:ext cx="1119192" cy="32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3" b="1" spc="38" dirty="0">
                <a:solidFill>
                  <a:srgbClr val="522723"/>
                </a:solidFill>
              </a:rPr>
              <a:t>СРОКИ</a:t>
            </a:r>
          </a:p>
        </p:txBody>
      </p:sp>
      <p:pic>
        <p:nvPicPr>
          <p:cNvPr id="2050" name="Picture 2" descr="C:\Users\ПК\Desktop\ИСМ\bad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2604" y="2942058"/>
            <a:ext cx="732222" cy="689150"/>
          </a:xfrm>
          <a:prstGeom prst="rect">
            <a:avLst/>
          </a:prstGeom>
          <a:noFill/>
        </p:spPr>
      </p:pic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BAD0BCCE-40C2-448D-8148-4F744E0241D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55964" y="3915942"/>
            <a:ext cx="3462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522723"/>
                </a:solidFill>
              </a:rPr>
              <a:t>ВЫСОКАЯ </a:t>
            </a:r>
            <a:br>
              <a:rPr lang="ru-RU" sz="1200" b="1" kern="0" dirty="0">
                <a:solidFill>
                  <a:srgbClr val="522723"/>
                </a:solidFill>
              </a:rPr>
            </a:br>
            <a:r>
              <a:rPr lang="ru-RU" sz="1200" b="1" kern="0" dirty="0">
                <a:solidFill>
                  <a:srgbClr val="522723"/>
                </a:solidFill>
              </a:rPr>
              <a:t>ЦЕНА</a:t>
            </a:r>
          </a:p>
        </p:txBody>
      </p:sp>
      <p:pic>
        <p:nvPicPr>
          <p:cNvPr id="2051" name="Picture 3" descr="C:\Users\ПК\Desktop\ИСМ\800x600_94394677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90290" y="3807732"/>
            <a:ext cx="865675" cy="649256"/>
          </a:xfrm>
          <a:prstGeom prst="rect">
            <a:avLst/>
          </a:prstGeom>
          <a:noFill/>
        </p:spPr>
      </p:pic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BAD0BCCE-40C2-448D-8148-4F744E0241DE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45556" y="2996952"/>
            <a:ext cx="3462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522723"/>
                </a:solidFill>
              </a:rPr>
              <a:t>НЕНАДЛЕЖАЩЕЕ </a:t>
            </a:r>
          </a:p>
          <a:p>
            <a:pPr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522723"/>
                </a:solidFill>
              </a:rPr>
              <a:t>КАЧЕСТВО</a:t>
            </a:r>
          </a:p>
        </p:txBody>
      </p:sp>
      <p:pic>
        <p:nvPicPr>
          <p:cNvPr id="2052" name="Picture 4" descr="C:\Users\ПК\Desktop\ИСМ\a216a7f4d2a6e2cc1bd95535916z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44394" y="4943929"/>
            <a:ext cx="865674" cy="649256"/>
          </a:xfrm>
          <a:prstGeom prst="rect">
            <a:avLst/>
          </a:prstGeom>
          <a:noFill/>
        </p:spPr>
      </p:pic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BAD0BCCE-40C2-448D-8148-4F744E0241DE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10069" y="4998035"/>
            <a:ext cx="3462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522723"/>
                </a:solidFill>
              </a:rPr>
              <a:t>СРЫВ</a:t>
            </a:r>
          </a:p>
          <a:p>
            <a:pPr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522723"/>
                </a:solidFill>
              </a:rPr>
              <a:t>СРОКОВ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Стюхин Дмитрий Александрович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0CFFA-60F1-443C-AA3D-17EEE0B63DC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7551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593812" y="45632"/>
            <a:ext cx="7956376" cy="71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728" tIns="31364" rIns="62728" bIns="31364">
            <a:spAutoFit/>
          </a:bodyPr>
          <a:lstStyle>
            <a:lvl1pPr defTabSz="8350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35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350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35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350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4" b="1" dirty="0">
                <a:solidFill>
                  <a:schemeClr val="accent1">
                    <a:lumMod val="75000"/>
                  </a:schemeClr>
                </a:solidFill>
              </a:rPr>
              <a:t>Ненадлежащее управление качеством  и потоком </a:t>
            </a:r>
            <a:r>
              <a:rPr lang="ru-RU" altLang="ru-RU" sz="2104" b="1" dirty="0" err="1" smtClean="0">
                <a:solidFill>
                  <a:schemeClr val="accent1">
                    <a:lumMod val="75000"/>
                  </a:schemeClr>
                </a:solidFill>
              </a:rPr>
              <a:t>Аэрокосмос</a:t>
            </a:r>
            <a:r>
              <a:rPr lang="ru-RU" altLang="ru-RU" sz="2104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altLang="ru-RU" sz="2104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104" b="1" dirty="0" err="1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altLang="ru-RU" sz="2104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2104" b="1" dirty="0" err="1">
                <a:solidFill>
                  <a:schemeClr val="accent1">
                    <a:lumMod val="75000"/>
                  </a:schemeClr>
                </a:solidFill>
              </a:rPr>
              <a:t>Автопром</a:t>
            </a:r>
            <a:r>
              <a:rPr lang="en-US" altLang="ru-RU" sz="2104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2104" b="1" dirty="0">
                <a:solidFill>
                  <a:schemeClr val="accent1">
                    <a:lumMod val="75000"/>
                  </a:schemeClr>
                </a:solidFill>
              </a:rPr>
              <a:t> «встроенное качество» и поток «</a:t>
            </a:r>
            <a:r>
              <a:rPr lang="ru-RU" altLang="ru-RU" sz="2104" b="1" dirty="0" smtClean="0">
                <a:solidFill>
                  <a:schemeClr val="accent1">
                    <a:lumMod val="75000"/>
                  </a:schemeClr>
                </a:solidFill>
              </a:rPr>
              <a:t>точно-во-время</a:t>
            </a:r>
            <a:r>
              <a:rPr lang="ru-RU" altLang="ru-RU" sz="2104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de-DE" altLang="ru-RU" sz="2104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179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6894880" y="6518378"/>
            <a:ext cx="2133600" cy="2743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4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8253" indent="-214713">
              <a:spcBef>
                <a:spcPct val="20000"/>
              </a:spcBef>
              <a:buFont typeface="Arial" panose="020B0604020202020204" pitchFamily="34" charset="0"/>
              <a:buChar char="–"/>
              <a:defRPr sz="2104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8850" indent="-171770">
              <a:spcBef>
                <a:spcPct val="20000"/>
              </a:spcBef>
              <a:buFont typeface="Arial" panose="020B0604020202020204" pitchFamily="34" charset="0"/>
              <a:buChar char="•"/>
              <a:defRPr sz="1803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2390" indent="-171770">
              <a:spcBef>
                <a:spcPct val="20000"/>
              </a:spcBef>
              <a:buFont typeface="Arial" panose="020B0604020202020204" pitchFamily="34" charset="0"/>
              <a:buChar char="–"/>
              <a:defRPr sz="1503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5930" indent="-171770">
              <a:spcBef>
                <a:spcPct val="20000"/>
              </a:spcBef>
              <a:buFont typeface="Arial" panose="020B0604020202020204" pitchFamily="34" charset="0"/>
              <a:buChar char="»"/>
              <a:defRPr sz="1503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9470" indent="-17177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3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33011" indent="-17177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3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6551" indent="-17177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3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20091" indent="-17177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3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542086-091D-4179-90CE-CB63C24F968A}" type="slidenum">
              <a:rPr lang="ru-RU" altLang="ru-RU" sz="902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902" dirty="0">
              <a:solidFill>
                <a:srgbClr val="898989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Стюхин Дмитрий Александрович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972673"/>
            <a:ext cx="5148940" cy="373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51"/>
              </a:spcBef>
              <a:spcAft>
                <a:spcPts val="225"/>
              </a:spcAft>
            </a:pPr>
            <a:r>
              <a:rPr lang="en-US" sz="1803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803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803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3" b="1" dirty="0" smtClean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Автопром </a:t>
            </a:r>
            <a:endParaRPr lang="ru-RU" sz="1803" b="1" dirty="0">
              <a:solidFill>
                <a:srgbClr val="5D5D5D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51"/>
              </a:spcBef>
              <a:spcAft>
                <a:spcPts val="225"/>
              </a:spcAft>
            </a:pPr>
            <a:r>
              <a:rPr lang="ru-RU" altLang="ru-RU" sz="1803" b="1" dirty="0">
                <a:solidFill>
                  <a:srgbClr val="00B050"/>
                </a:solidFill>
                <a:latin typeface="Times New Roman" panose="02020603050405020304" pitchFamily="18" charset="0"/>
              </a:rPr>
              <a:t>Что делать? </a:t>
            </a:r>
          </a:p>
          <a:p>
            <a:pPr>
              <a:lnSpc>
                <a:spcPct val="115000"/>
              </a:lnSpc>
              <a:spcBef>
                <a:spcPts val="451"/>
              </a:spcBef>
              <a:spcAft>
                <a:spcPts val="225"/>
              </a:spcAft>
            </a:pPr>
            <a:r>
              <a:rPr lang="ru-RU" sz="1202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сформулированы в  Стандартах</a:t>
            </a:r>
          </a:p>
          <a:p>
            <a:pPr>
              <a:lnSpc>
                <a:spcPct val="115000"/>
              </a:lnSpc>
              <a:spcBef>
                <a:spcPts val="451"/>
              </a:spcBef>
              <a:spcAft>
                <a:spcPts val="225"/>
              </a:spcAft>
            </a:pPr>
            <a:r>
              <a:rPr lang="ru-RU" sz="1202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IATF 16949:2016. </a:t>
            </a:r>
          </a:p>
          <a:p>
            <a:pPr>
              <a:lnSpc>
                <a:spcPct val="115000"/>
              </a:lnSpc>
              <a:spcBef>
                <a:spcPts val="451"/>
              </a:spcBef>
              <a:spcAft>
                <a:spcPts val="225"/>
              </a:spcAft>
            </a:pPr>
            <a:r>
              <a:rPr lang="ru-RU" altLang="ru-RU" sz="1803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Как  делать? </a:t>
            </a:r>
          </a:p>
          <a:p>
            <a:pPr>
              <a:lnSpc>
                <a:spcPct val="115000"/>
              </a:lnSpc>
              <a:spcBef>
                <a:spcPts val="451"/>
              </a:spcBef>
              <a:spcAft>
                <a:spcPts val="225"/>
              </a:spcAft>
            </a:pPr>
            <a:r>
              <a:rPr lang="ru-RU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Инженерные методы, применяемые совместно с IATF 16949:2016, позволяющие обеспечить «встроенное качество</a:t>
            </a:r>
            <a:r>
              <a:rPr lang="ru-RU" b="1" dirty="0" smtClean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257655" indent="-257655">
              <a:lnSpc>
                <a:spcPts val="800"/>
              </a:lnSpc>
              <a:spcAft>
                <a:spcPts val="751"/>
              </a:spcAft>
              <a:buSzPts val="1000"/>
              <a:buFont typeface="Wingdings" panose="05000000000000000000" pitchFamily="2" charset="2"/>
              <a:buChar char="§"/>
              <a:tabLst>
                <a:tab pos="343540" algn="l"/>
              </a:tabLst>
            </a:pPr>
            <a:r>
              <a:rPr lang="ru-RU" b="1" dirty="0" smtClean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APQP</a:t>
            </a:r>
            <a:r>
              <a:rPr lang="ru-RU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FMEA, SPC, MSA, </a:t>
            </a:r>
            <a:endParaRPr lang="ru-RU" b="1" dirty="0" smtClean="0">
              <a:solidFill>
                <a:srgbClr val="5D5D5D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Aft>
                <a:spcPts val="751"/>
              </a:spcAft>
              <a:buSzPts val="1000"/>
              <a:tabLst>
                <a:tab pos="343540" algn="l"/>
              </a:tabLst>
            </a:pPr>
            <a:endParaRPr lang="ru-RU" b="1" dirty="0" smtClean="0">
              <a:solidFill>
                <a:srgbClr val="5D5D5D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655" indent="-257655">
              <a:lnSpc>
                <a:spcPts val="800"/>
              </a:lnSpc>
              <a:spcAft>
                <a:spcPts val="751"/>
              </a:spcAft>
              <a:buSzPts val="1000"/>
              <a:buFont typeface="Wingdings" panose="05000000000000000000" pitchFamily="2" charset="2"/>
              <a:buChar char="§"/>
              <a:tabLst>
                <a:tab pos="343540" algn="l"/>
              </a:tabLst>
            </a:pPr>
            <a:r>
              <a:rPr lang="ru-RU" b="1" dirty="0" smtClean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PPAP</a:t>
            </a:r>
            <a:r>
              <a:rPr lang="ru-RU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DFM, DFA, </a:t>
            </a:r>
            <a:r>
              <a:rPr lang="en-US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FS</a:t>
            </a:r>
            <a:r>
              <a:rPr lang="en-US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245" y="2146220"/>
            <a:ext cx="4536899" cy="433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51"/>
              </a:spcBef>
              <a:spcAft>
                <a:spcPts val="225"/>
              </a:spcAft>
            </a:pPr>
            <a:r>
              <a:rPr lang="en-US" sz="1803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3" b="1" dirty="0" err="1" smtClean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Аэрокосмос</a:t>
            </a:r>
            <a:r>
              <a:rPr lang="ru-RU" sz="2104" b="1" dirty="0" smtClean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104" b="1" dirty="0">
              <a:solidFill>
                <a:srgbClr val="5D5D5D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51"/>
              </a:spcBef>
              <a:spcAft>
                <a:spcPts val="225"/>
              </a:spcAft>
            </a:pPr>
            <a:r>
              <a:rPr lang="ru-RU" altLang="ru-RU" sz="180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Что делать?</a:t>
            </a:r>
          </a:p>
          <a:p>
            <a:pPr>
              <a:lnSpc>
                <a:spcPct val="115000"/>
              </a:lnSpc>
              <a:spcBef>
                <a:spcPts val="451"/>
              </a:spcBef>
              <a:spcAft>
                <a:spcPts val="225"/>
              </a:spcAft>
            </a:pPr>
            <a:r>
              <a:rPr lang="ru-RU" sz="1202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сформулированы в Стандартах  </a:t>
            </a:r>
          </a:p>
          <a:p>
            <a:pPr>
              <a:lnSpc>
                <a:spcPct val="115000"/>
              </a:lnSpc>
              <a:spcBef>
                <a:spcPts val="451"/>
              </a:spcBef>
              <a:spcAft>
                <a:spcPts val="225"/>
              </a:spcAft>
            </a:pPr>
            <a:r>
              <a:rPr lang="ru-RU" sz="1202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ИСО 9001-2011, ГОСТ РВ 0015.002-2012, ГОСТ </a:t>
            </a:r>
            <a:r>
              <a:rPr lang="en-US" sz="1202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1202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2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9100</a:t>
            </a:r>
            <a:endParaRPr lang="ru-RU" sz="1202" b="1" dirty="0">
              <a:solidFill>
                <a:srgbClr val="5D5D5D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51"/>
              </a:spcBef>
              <a:spcAft>
                <a:spcPts val="225"/>
              </a:spcAft>
            </a:pPr>
            <a:r>
              <a:rPr lang="ru-RU" sz="2104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УСТАРЕЛИ</a:t>
            </a:r>
          </a:p>
          <a:p>
            <a:pPr>
              <a:lnSpc>
                <a:spcPct val="115000"/>
              </a:lnSpc>
              <a:spcBef>
                <a:spcPts val="451"/>
              </a:spcBef>
              <a:spcAft>
                <a:spcPts val="225"/>
              </a:spcAft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Как  делать?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– НЕ ЗНАЮ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51"/>
              </a:spcBef>
              <a:spcAft>
                <a:spcPts val="225"/>
              </a:spcAf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Инженерных методов, применяемых совместно с ними, позволяющие обеспечить «встроенное качество» - НЕТ</a:t>
            </a:r>
          </a:p>
          <a:p>
            <a:pPr>
              <a:lnSpc>
                <a:spcPct val="115000"/>
              </a:lnSpc>
              <a:spcBef>
                <a:spcPts val="451"/>
              </a:spcBef>
              <a:spcAft>
                <a:spcPts val="225"/>
              </a:spcAft>
            </a:pP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292080" y="6337740"/>
            <a:ext cx="3689798" cy="369781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3" b="1" dirty="0">
                <a:solidFill>
                  <a:srgbClr val="00B050"/>
                </a:solidFill>
                <a:latin typeface="Times New Roman" panose="02020603050405020304" pitchFamily="18" charset="0"/>
              </a:rPr>
              <a:t>Уровень качества 6 сигм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0065" y="6353831"/>
            <a:ext cx="3788406" cy="369781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Уровень качества 3 сигма</a:t>
            </a:r>
          </a:p>
        </p:txBody>
      </p:sp>
      <p:pic>
        <p:nvPicPr>
          <p:cNvPr id="1027" name="Picture 3" descr="C:\Users\ПК\Desktop\tesla_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084" y="1156100"/>
            <a:ext cx="1726762" cy="757465"/>
          </a:xfrm>
          <a:prstGeom prst="rect">
            <a:avLst/>
          </a:prstGeom>
          <a:noFill/>
        </p:spPr>
      </p:pic>
      <p:pic>
        <p:nvPicPr>
          <p:cNvPr id="1028" name="Picture 4" descr="C:\Users\ПК\Desktop\мс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453" y="714454"/>
            <a:ext cx="1724246" cy="803815"/>
          </a:xfrm>
          <a:prstGeom prst="rect">
            <a:avLst/>
          </a:prstGeom>
          <a:noFill/>
        </p:spPr>
      </p:pic>
      <p:sp>
        <p:nvSpPr>
          <p:cNvPr id="4" name="Стрелка вниз 3"/>
          <p:cNvSpPr/>
          <p:nvPr/>
        </p:nvSpPr>
        <p:spPr>
          <a:xfrm>
            <a:off x="1451096" y="5967582"/>
            <a:ext cx="864096" cy="314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615591" y="5879958"/>
            <a:ext cx="864096" cy="314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2124907" y="955073"/>
            <a:ext cx="4490684" cy="11911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3" b="1" dirty="0"/>
              <a:t>Трансферт «мягких» технологий управления качеством и потоком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3" y="1362765"/>
            <a:ext cx="1724246" cy="90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98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 animBg="1"/>
      <p:bldP spid="21" grpId="0" animBg="1"/>
      <p:bldP spid="4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2"/>
          <p:cNvGrpSpPr/>
          <p:nvPr/>
        </p:nvGrpSpPr>
        <p:grpSpPr>
          <a:xfrm rot="20968782">
            <a:off x="4442668" y="1599404"/>
            <a:ext cx="853672" cy="1985425"/>
            <a:chOff x="7668705" y="1449616"/>
            <a:chExt cx="1138229" cy="2642408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86FE9B25-6617-4C8B-AC06-E57937486B36}"/>
                </a:ext>
              </a:extLst>
            </p:cNvPr>
            <p:cNvCxnSpPr>
              <a:cxnSpLocks/>
            </p:cNvCxnSpPr>
            <p:nvPr/>
          </p:nvCxnSpPr>
          <p:spPr>
            <a:xfrm rot="631218">
              <a:off x="7668705" y="3040125"/>
              <a:ext cx="1138229" cy="1051899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="" xmlns:a16="http://schemas.microsoft.com/office/drawing/2014/main" id="{43518C19-B00A-4C9A-87DB-C0E3F131E033}"/>
                </a:ext>
              </a:extLst>
            </p:cNvPr>
            <p:cNvCxnSpPr>
              <a:cxnSpLocks/>
            </p:cNvCxnSpPr>
            <p:nvPr/>
          </p:nvCxnSpPr>
          <p:spPr>
            <a:xfrm rot="631218">
              <a:off x="7747299" y="3028857"/>
              <a:ext cx="937014" cy="211044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A2D4AE72-D82B-4920-B5CB-77C78073AA0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774477" y="2945244"/>
              <a:ext cx="746863" cy="0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="" xmlns:a16="http://schemas.microsoft.com/office/drawing/2014/main" id="{09661E1E-3410-4F6C-8EE9-24795178B823}"/>
                </a:ext>
              </a:extLst>
            </p:cNvPr>
            <p:cNvCxnSpPr>
              <a:cxnSpLocks/>
            </p:cNvCxnSpPr>
            <p:nvPr/>
          </p:nvCxnSpPr>
          <p:spPr>
            <a:xfrm rot="631218" flipV="1">
              <a:off x="7832199" y="2319422"/>
              <a:ext cx="734309" cy="698609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3C0BC0E3-479E-47AF-A80E-7A18F5508BF3}"/>
                </a:ext>
              </a:extLst>
            </p:cNvPr>
            <p:cNvCxnSpPr>
              <a:cxnSpLocks/>
            </p:cNvCxnSpPr>
            <p:nvPr/>
          </p:nvCxnSpPr>
          <p:spPr>
            <a:xfrm rot="631218" flipV="1">
              <a:off x="7912425" y="1449616"/>
              <a:ext cx="703433" cy="1572949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C22D726D-CCEC-4F59-A104-CEBF85D15C13}"/>
                </a:ext>
              </a:extLst>
            </p:cNvPr>
            <p:cNvSpPr/>
            <p:nvPr/>
          </p:nvSpPr>
          <p:spPr>
            <a:xfrm rot="10800000" flipH="1">
              <a:off x="7734466" y="2879916"/>
              <a:ext cx="144000" cy="144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70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3" kern="0">
                <a:solidFill>
                  <a:schemeClr val="accent1">
                    <a:lumMod val="50000"/>
                  </a:schemeClr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70" name="Группа 4"/>
          <p:cNvGrpSpPr/>
          <p:nvPr/>
        </p:nvGrpSpPr>
        <p:grpSpPr>
          <a:xfrm>
            <a:off x="2836219" y="1538157"/>
            <a:ext cx="805977" cy="2203077"/>
            <a:chOff x="5828465" y="1306386"/>
            <a:chExt cx="1074636" cy="2932080"/>
          </a:xfrm>
        </p:grpSpPr>
        <p:cxnSp>
          <p:nvCxnSpPr>
            <p:cNvPr id="71" name="Прямая соединительная линия 70">
              <a:extLst>
                <a:ext uri="{FF2B5EF4-FFF2-40B4-BE49-F238E27FC236}">
                  <a16:creationId xmlns="" xmlns:a16="http://schemas.microsoft.com/office/drawing/2014/main" id="{93067F63-6FFF-4A55-814E-89694FFD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78557" y="1306386"/>
              <a:ext cx="484533" cy="1633298"/>
            </a:xfrm>
            <a:prstGeom prst="line">
              <a:avLst/>
            </a:prstGeom>
            <a:noFill/>
            <a:ln w="9525" cap="flat" cmpd="sng" algn="ctr">
              <a:solidFill>
                <a:srgbClr val="522723"/>
              </a:solidFill>
              <a:prstDash val="solid"/>
            </a:ln>
            <a:effectLst/>
          </p:spPr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="" xmlns:a16="http://schemas.microsoft.com/office/drawing/2014/main" id="{983E752D-1159-4D4A-B79B-9BEE2943CD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1457" y="2326813"/>
              <a:ext cx="729667" cy="601906"/>
            </a:xfrm>
            <a:prstGeom prst="line">
              <a:avLst/>
            </a:prstGeom>
            <a:noFill/>
            <a:ln w="9525" cap="flat" cmpd="sng" algn="ctr">
              <a:solidFill>
                <a:srgbClr val="522723"/>
              </a:solidFill>
              <a:prstDash val="solid"/>
            </a:ln>
            <a:effectLst/>
          </p:spPr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="" xmlns:a16="http://schemas.microsoft.com/office/drawing/2014/main" id="{1F4F801B-518A-4913-87F5-5DFE5FD04F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6226" y="2939682"/>
              <a:ext cx="746863" cy="0"/>
            </a:xfrm>
            <a:prstGeom prst="line">
              <a:avLst/>
            </a:prstGeom>
            <a:noFill/>
            <a:ln w="9525" cap="flat" cmpd="sng" algn="ctr">
              <a:solidFill>
                <a:srgbClr val="522723"/>
              </a:solidFill>
              <a:prstDash val="solid"/>
            </a:ln>
            <a:effectLst/>
          </p:spPr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="" xmlns:a16="http://schemas.microsoft.com/office/drawing/2014/main" id="{39BB11AA-3D9F-4C02-B1E1-08854A50A7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2745" y="2939682"/>
              <a:ext cx="890347" cy="470441"/>
            </a:xfrm>
            <a:prstGeom prst="line">
              <a:avLst/>
            </a:prstGeom>
            <a:noFill/>
            <a:ln w="9525" cap="flat" cmpd="sng" algn="ctr">
              <a:solidFill>
                <a:srgbClr val="522723"/>
              </a:solidFill>
              <a:prstDash val="solid"/>
            </a:ln>
            <a:effectLst/>
          </p:spPr>
        </p:cxnSp>
        <p:cxnSp>
          <p:nvCxnSpPr>
            <p:cNvPr id="75" name="Прямая соединительная линия 74">
              <a:extLst>
                <a:ext uri="{FF2B5EF4-FFF2-40B4-BE49-F238E27FC236}">
                  <a16:creationId xmlns="" xmlns:a16="http://schemas.microsoft.com/office/drawing/2014/main" id="{AC3509E1-4698-4460-BFBC-B3370C0722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8465" y="2939681"/>
              <a:ext cx="1034625" cy="1298785"/>
            </a:xfrm>
            <a:prstGeom prst="line">
              <a:avLst/>
            </a:prstGeom>
            <a:noFill/>
            <a:ln w="9525" cap="flat" cmpd="sng" algn="ctr">
              <a:solidFill>
                <a:srgbClr val="522723"/>
              </a:solidFill>
              <a:prstDash val="solid"/>
            </a:ln>
            <a:effectLst/>
          </p:spPr>
        </p:cxnSp>
        <p:sp>
          <p:nvSpPr>
            <p:cNvPr id="76" name="Овал 75">
              <a:extLst>
                <a:ext uri="{FF2B5EF4-FFF2-40B4-BE49-F238E27FC236}">
                  <a16:creationId xmlns="" xmlns:a16="http://schemas.microsoft.com/office/drawing/2014/main" id="{89BBF7D1-9630-4C57-8494-AE7E74514CCC}"/>
                </a:ext>
              </a:extLst>
            </p:cNvPr>
            <p:cNvSpPr/>
            <p:nvPr/>
          </p:nvSpPr>
          <p:spPr>
            <a:xfrm flipH="1">
              <a:off x="6759101" y="2861010"/>
              <a:ext cx="144000" cy="144000"/>
            </a:xfrm>
            <a:prstGeom prst="ellipse">
              <a:avLst/>
            </a:prstGeom>
            <a:solidFill>
              <a:srgbClr val="522723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70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3" kern="0">
                <a:solidFill>
                  <a:srgbClr val="522723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2D19B83E-BCBA-4CD6-A1C0-FC237F8F5493}"/>
              </a:ext>
            </a:extLst>
          </p:cNvPr>
          <p:cNvSpPr/>
          <p:nvPr/>
        </p:nvSpPr>
        <p:spPr>
          <a:xfrm>
            <a:off x="5724128" y="960093"/>
            <a:ext cx="187953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chemeClr val="accent1">
                    <a:lumMod val="50000"/>
                  </a:schemeClr>
                </a:solidFill>
              </a:rPr>
              <a:t>Методики </a:t>
            </a:r>
            <a:r>
              <a:rPr lang="en-US" sz="1200" b="1" kern="0" dirty="0">
                <a:solidFill>
                  <a:schemeClr val="accent1">
                    <a:lumMod val="50000"/>
                  </a:schemeClr>
                </a:solidFill>
              </a:rPr>
              <a:t>IAQG</a:t>
            </a:r>
            <a:r>
              <a:rPr lang="ru-RU" sz="1200" b="1" kern="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spc="38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253919" y="1513799"/>
            <a:ext cx="2805913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655" indent="-257655">
              <a:lnSpc>
                <a:spcPts val="800"/>
              </a:lnSpc>
              <a:spcAft>
                <a:spcPts val="751"/>
              </a:spcAft>
              <a:buSzPts val="1000"/>
              <a:buFont typeface="Wingdings" panose="05000000000000000000" pitchFamily="2" charset="2"/>
              <a:buChar char="§"/>
              <a:tabLst>
                <a:tab pos="343540" algn="l"/>
              </a:tabLst>
            </a:pPr>
            <a:r>
              <a:rPr lang="ru-RU" sz="1000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APQP</a:t>
            </a:r>
            <a:r>
              <a:rPr lang="ru-RU" sz="1000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(планирование качества перспективной продукции и план управления);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655" indent="-257655">
              <a:lnSpc>
                <a:spcPts val="800"/>
              </a:lnSpc>
              <a:spcAft>
                <a:spcPts val="751"/>
              </a:spcAft>
              <a:buSzPts val="1000"/>
              <a:buFont typeface="Wingdings" panose="05000000000000000000" pitchFamily="2" charset="2"/>
              <a:buChar char="§"/>
              <a:tabLst>
                <a:tab pos="343540" algn="l"/>
              </a:tabLst>
            </a:pPr>
            <a:r>
              <a:rPr lang="ru-RU" sz="1000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FMEA</a:t>
            </a:r>
            <a:r>
              <a:rPr lang="ru-RU" sz="1000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(анализ видов и последствий потенциальных отказов);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655" indent="-257655">
              <a:lnSpc>
                <a:spcPts val="800"/>
              </a:lnSpc>
              <a:spcAft>
                <a:spcPts val="751"/>
              </a:spcAft>
              <a:buSzPts val="1000"/>
              <a:buFont typeface="Wingdings" panose="05000000000000000000" pitchFamily="2" charset="2"/>
              <a:buChar char="§"/>
              <a:tabLst>
                <a:tab pos="343540" algn="l"/>
              </a:tabLst>
            </a:pPr>
            <a:r>
              <a:rPr lang="ru-RU" sz="1000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  <a:r>
              <a:rPr lang="ru-RU" sz="1000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(статистическое управление процессами);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655" indent="-257655">
              <a:lnSpc>
                <a:spcPts val="800"/>
              </a:lnSpc>
              <a:spcAft>
                <a:spcPts val="751"/>
              </a:spcAft>
              <a:buSzPts val="1000"/>
              <a:buFont typeface="Wingdings" panose="05000000000000000000" pitchFamily="2" charset="2"/>
              <a:buChar char="§"/>
              <a:tabLst>
                <a:tab pos="343540" algn="l"/>
              </a:tabLst>
            </a:pPr>
            <a:r>
              <a:rPr lang="ru-RU" sz="1000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MSA</a:t>
            </a:r>
            <a:r>
              <a:rPr lang="ru-RU" sz="1000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(анализ измерительных систем);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655" indent="-257655">
              <a:lnSpc>
                <a:spcPts val="800"/>
              </a:lnSpc>
              <a:spcAft>
                <a:spcPts val="751"/>
              </a:spcAft>
              <a:buSzPts val="1000"/>
              <a:buFont typeface="Wingdings" panose="05000000000000000000" pitchFamily="2" charset="2"/>
              <a:buChar char="§"/>
              <a:tabLst>
                <a:tab pos="343540" algn="l"/>
              </a:tabLst>
            </a:pPr>
            <a:r>
              <a:rPr lang="ru-RU" sz="1000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PPAP</a:t>
            </a:r>
            <a:r>
              <a:rPr lang="ru-RU" sz="1000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(процесс согласования производства части);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655" indent="-257655">
              <a:lnSpc>
                <a:spcPts val="800"/>
              </a:lnSpc>
              <a:spcAft>
                <a:spcPts val="751"/>
              </a:spcAft>
              <a:buSzPts val="1000"/>
              <a:buFont typeface="Wingdings" panose="05000000000000000000" pitchFamily="2" charset="2"/>
              <a:buChar char="§"/>
              <a:tabLst>
                <a:tab pos="343540" algn="l"/>
              </a:tabLst>
            </a:pPr>
            <a:r>
              <a:rPr lang="ru-RU" sz="1000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DFM</a:t>
            </a:r>
            <a:r>
              <a:rPr lang="ru-RU" sz="1000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(проектирование с учётом требований производства);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655" indent="-257655">
              <a:lnSpc>
                <a:spcPts val="800"/>
              </a:lnSpc>
              <a:spcAft>
                <a:spcPts val="751"/>
              </a:spcAft>
              <a:buSzPts val="1000"/>
              <a:buFont typeface="Wingdings" panose="05000000000000000000" pitchFamily="2" charset="2"/>
              <a:buChar char="§"/>
              <a:tabLst>
                <a:tab pos="343540" algn="l"/>
              </a:tabLst>
            </a:pPr>
            <a:r>
              <a:rPr lang="ru-RU" sz="1000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DFA</a:t>
            </a:r>
            <a:r>
              <a:rPr lang="ru-RU" sz="1000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(проектирование с учётом требований к сборке);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655" indent="-257655">
              <a:lnSpc>
                <a:spcPts val="800"/>
              </a:lnSpc>
              <a:spcAft>
                <a:spcPts val="751"/>
              </a:spcAft>
              <a:buSzPts val="1000"/>
              <a:buFont typeface="Wingdings" panose="05000000000000000000" pitchFamily="2" charset="2"/>
              <a:buChar char="§"/>
              <a:tabLst>
                <a:tab pos="343540" algn="l"/>
              </a:tabLst>
            </a:pPr>
            <a:r>
              <a:rPr lang="ru-RU" sz="1000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DFS</a:t>
            </a:r>
            <a:r>
              <a:rPr lang="en-US" sz="1000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000" b="1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solidFill>
                  <a:srgbClr val="5D5D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(проектирование с учетом подходов «6 сигма»).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C9D928CE-9F81-4682-AFC4-FA0FA04F3936}"/>
              </a:ext>
            </a:extLst>
          </p:cNvPr>
          <p:cNvSpPr txBox="1"/>
          <p:nvPr/>
        </p:nvSpPr>
        <p:spPr>
          <a:xfrm>
            <a:off x="3976727" y="2370443"/>
            <a:ext cx="320986" cy="323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3" b="1" spc="38" dirty="0">
                <a:solidFill>
                  <a:srgbClr val="522723"/>
                </a:solidFill>
              </a:rPr>
              <a:t>Q</a:t>
            </a:r>
            <a:endParaRPr lang="ru-RU" sz="1503" b="1" spc="38" dirty="0">
              <a:solidFill>
                <a:srgbClr val="522723"/>
              </a:solidFill>
            </a:endParaRPr>
          </a:p>
        </p:txBody>
      </p:sp>
      <p:sp>
        <p:nvSpPr>
          <p:cNvPr id="177" name="Равнобедренный треугольник 176"/>
          <p:cNvSpPr/>
          <p:nvPr/>
        </p:nvSpPr>
        <p:spPr>
          <a:xfrm>
            <a:off x="3697943" y="2695071"/>
            <a:ext cx="865674" cy="595151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C9D928CE-9F81-4682-AFC4-FA0FA04F3936}"/>
              </a:ext>
            </a:extLst>
          </p:cNvPr>
          <p:cNvSpPr txBox="1"/>
          <p:nvPr/>
        </p:nvSpPr>
        <p:spPr>
          <a:xfrm>
            <a:off x="3487051" y="3182013"/>
            <a:ext cx="292131" cy="323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3" b="1" spc="38" dirty="0">
                <a:solidFill>
                  <a:srgbClr val="522723"/>
                </a:solidFill>
              </a:rPr>
              <a:t>C</a:t>
            </a:r>
            <a:endParaRPr lang="ru-RU" sz="1503" b="1" spc="38" dirty="0">
              <a:solidFill>
                <a:srgbClr val="522723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C9D928CE-9F81-4682-AFC4-FA0FA04F3936}"/>
              </a:ext>
            </a:extLst>
          </p:cNvPr>
          <p:cNvSpPr txBox="1"/>
          <p:nvPr/>
        </p:nvSpPr>
        <p:spPr>
          <a:xfrm>
            <a:off x="4530909" y="3182013"/>
            <a:ext cx="311367" cy="323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3" b="1" spc="38" dirty="0">
                <a:solidFill>
                  <a:srgbClr val="522723"/>
                </a:solidFill>
              </a:rPr>
              <a:t>D</a:t>
            </a:r>
            <a:endParaRPr lang="ru-RU" sz="1503" b="1" spc="38" dirty="0">
              <a:solidFill>
                <a:srgbClr val="522723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788274" y="2946949"/>
            <a:ext cx="70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ИСМ</a:t>
            </a:r>
            <a:endParaRPr lang="ru-RU" dirty="0"/>
          </a:p>
        </p:txBody>
      </p:sp>
      <p:sp>
        <p:nvSpPr>
          <p:cNvPr id="184" name="Прямоугольник 183"/>
          <p:cNvSpPr/>
          <p:nvPr/>
        </p:nvSpPr>
        <p:spPr>
          <a:xfrm>
            <a:off x="4384225" y="1457270"/>
            <a:ext cx="48507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00" b="1" dirty="0">
                <a:solidFill>
                  <a:srgbClr val="0033CC"/>
                </a:solidFill>
                <a:latin typeface="Arial Narrow" panose="020B0606020202030204" pitchFamily="34" charset="0"/>
              </a:rPr>
              <a:t>                         </a:t>
            </a:r>
            <a:r>
              <a:rPr lang="ru-RU" sz="1000" b="1" dirty="0">
                <a:solidFill>
                  <a:srgbClr val="0033CC"/>
                </a:solidFill>
                <a:latin typeface="Arial Narrow" panose="020B0606020202030204" pitchFamily="34" charset="0"/>
              </a:rPr>
              <a:t>9102</a:t>
            </a:r>
            <a:r>
              <a:rPr lang="en-US" sz="1000" b="1" dirty="0">
                <a:solidFill>
                  <a:srgbClr val="0033CC"/>
                </a:solidFill>
                <a:latin typeface="Arial Narrow" panose="020B0606020202030204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</a:rPr>
              <a:t>Контроль первого </a:t>
            </a:r>
            <a:r>
              <a:rPr lang="ru-RU" sz="1000" dirty="0" smtClean="0">
                <a:latin typeface="Arial Narrow" panose="020B0606020202030204" pitchFamily="34" charset="0"/>
              </a:rPr>
              <a:t>изделия </a:t>
            </a:r>
            <a:r>
              <a:rPr lang="en-US" sz="1000" dirty="0" smtClean="0">
                <a:latin typeface="Arial Narrow" panose="020B0606020202030204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</a:rPr>
              <a:t>(ГОСТ Р 56173)</a:t>
            </a:r>
            <a:endParaRPr lang="en-US" sz="1000" dirty="0">
              <a:latin typeface="Arial Narrow" panose="020B0606020202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000" b="1" dirty="0">
                <a:solidFill>
                  <a:srgbClr val="0033CC"/>
                </a:solidFill>
                <a:latin typeface="Arial Narrow" panose="020B0606020202030204" pitchFamily="34" charset="0"/>
              </a:rPr>
              <a:t>                         9103 </a:t>
            </a:r>
            <a:r>
              <a:rPr lang="ru-RU" sz="1000" dirty="0">
                <a:latin typeface="Arial Narrow" panose="020B0606020202030204" pitchFamily="34" charset="0"/>
              </a:rPr>
              <a:t>Управление изменчивостью ключевых </a:t>
            </a:r>
            <a:r>
              <a:rPr lang="ru-RU" sz="1000" dirty="0" smtClean="0">
                <a:latin typeface="Arial Narrow" panose="020B0606020202030204" pitchFamily="34" charset="0"/>
              </a:rPr>
              <a:t>характеристик  (</a:t>
            </a:r>
            <a:r>
              <a:rPr lang="ru-RU" sz="1000" dirty="0">
                <a:latin typeface="Arial Narrow" panose="020B0606020202030204" pitchFamily="34" charset="0"/>
              </a:rPr>
              <a:t>ГОСТ Р 56176)</a:t>
            </a:r>
            <a:endParaRPr lang="en-US" sz="1000" dirty="0">
              <a:latin typeface="Arial Narrow" panose="020B0606020202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0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                        </a:t>
            </a:r>
            <a:r>
              <a:rPr lang="ru-RU" sz="10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9131</a:t>
            </a:r>
            <a:r>
              <a:rPr lang="ru-RU" sz="1000" dirty="0" smtClean="0">
                <a:latin typeface="Arial Narrow" panose="020B0606020202030204" pitchFamily="34" charset="0"/>
              </a:rPr>
              <a:t>Определение </a:t>
            </a:r>
            <a:r>
              <a:rPr lang="ru-RU" sz="1000" dirty="0">
                <a:latin typeface="Arial Narrow" panose="020B0606020202030204" pitchFamily="34" charset="0"/>
              </a:rPr>
              <a:t>данных и документация по </a:t>
            </a:r>
            <a:r>
              <a:rPr lang="ru-RU" sz="1000" dirty="0" smtClean="0">
                <a:latin typeface="Arial Narrow" panose="020B0606020202030204" pitchFamily="34" charset="0"/>
              </a:rPr>
              <a:t>несоответствиям  </a:t>
            </a:r>
            <a:r>
              <a:rPr lang="en-US" sz="1000" dirty="0" smtClean="0">
                <a:latin typeface="Arial Narrow" panose="020B0606020202030204" pitchFamily="34" charset="0"/>
              </a:rPr>
              <a:t>(</a:t>
            </a:r>
            <a:r>
              <a:rPr lang="ru-RU" sz="1000" dirty="0">
                <a:latin typeface="Arial Narrow" panose="020B0606020202030204" pitchFamily="34" charset="0"/>
              </a:rPr>
              <a:t>Проект ГОСТ Р</a:t>
            </a:r>
            <a:r>
              <a:rPr lang="en-US" sz="1000" dirty="0">
                <a:latin typeface="Arial Narrow" panose="020B0606020202030204" pitchFamily="34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1000" b="1" dirty="0">
                <a:solidFill>
                  <a:srgbClr val="0033CC"/>
                </a:solidFill>
                <a:latin typeface="Arial Narrow" panose="020B0606020202030204" pitchFamily="34" charset="0"/>
              </a:rPr>
              <a:t>               </a:t>
            </a:r>
            <a:r>
              <a:rPr lang="en-US" sz="10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         </a:t>
            </a:r>
            <a:r>
              <a:rPr lang="ru-RU" sz="10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9134</a:t>
            </a:r>
            <a:r>
              <a:rPr lang="en-US" sz="10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</a:rPr>
              <a:t>Управление рисками в цепочке </a:t>
            </a:r>
            <a:r>
              <a:rPr lang="ru-RU" sz="1000" dirty="0" smtClean="0">
                <a:latin typeface="Arial Narrow" panose="020B0606020202030204" pitchFamily="34" charset="0"/>
              </a:rPr>
              <a:t>поставок  (ГОСТ </a:t>
            </a:r>
            <a:r>
              <a:rPr lang="ru-RU" sz="1000" dirty="0">
                <a:latin typeface="Arial Narrow" panose="020B0606020202030204" pitchFamily="34" charset="0"/>
              </a:rPr>
              <a:t>Р 56078)</a:t>
            </a:r>
            <a:endParaRPr lang="en-US" sz="1000" dirty="0">
              <a:latin typeface="Arial Narrow" panose="020B0606020202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</a:t>
            </a:r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9136</a:t>
            </a:r>
            <a:r>
              <a:rPr lang="en-US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Анализ корневых причин и решение </a:t>
            </a:r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проблемы        </a:t>
            </a:r>
          </a:p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(</a:t>
            </a:r>
            <a:r>
              <a:rPr lang="ru-RU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Проект ГОСТ Р)</a:t>
            </a:r>
            <a:endParaRPr lang="en-US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000" b="1" dirty="0">
                <a:solidFill>
                  <a:srgbClr val="0033CC"/>
                </a:solidFill>
                <a:latin typeface="Arial Narrow" panose="020B0606020202030204" pitchFamily="34" charset="0"/>
              </a:rPr>
              <a:t>                         </a:t>
            </a:r>
            <a:r>
              <a:rPr lang="en-US" sz="10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</a:t>
            </a:r>
            <a:r>
              <a:rPr lang="en-US" sz="1000" b="1" dirty="0">
                <a:solidFill>
                  <a:srgbClr val="0033CC"/>
                </a:solidFill>
                <a:latin typeface="Arial Narrow" panose="020B0606020202030204" pitchFamily="34" charset="0"/>
              </a:rPr>
              <a:t>9138 </a:t>
            </a:r>
            <a:r>
              <a:rPr lang="ru-RU" sz="1000" dirty="0">
                <a:latin typeface="Arial Narrow" panose="020B0606020202030204" pitchFamily="34" charset="0"/>
              </a:rPr>
              <a:t>Статистические методы контроля качества </a:t>
            </a:r>
            <a:r>
              <a:rPr lang="ru-RU" sz="1000" dirty="0" smtClean="0">
                <a:latin typeface="Arial Narrow" panose="020B0606020202030204" pitchFamily="34" charset="0"/>
              </a:rPr>
              <a:t>продукции </a:t>
            </a:r>
          </a:p>
          <a:p>
            <a:pPr>
              <a:spcAft>
                <a:spcPts val="0"/>
              </a:spcAft>
            </a:pPr>
            <a:r>
              <a:rPr lang="ru-RU" sz="1000" b="1" dirty="0">
                <a:solidFill>
                  <a:srgbClr val="0033CC"/>
                </a:solidFill>
                <a:latin typeface="Arial Narrow" panose="020B0606020202030204" pitchFamily="34" charset="0"/>
              </a:rPr>
              <a:t> </a:t>
            </a:r>
            <a:r>
              <a:rPr lang="ru-RU" sz="10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                        9145</a:t>
            </a:r>
            <a:r>
              <a:rPr lang="en-US" sz="10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</a:rPr>
              <a:t>Перспективное планирование </a:t>
            </a:r>
            <a:r>
              <a:rPr lang="ru-RU" sz="1000" dirty="0" smtClean="0">
                <a:latin typeface="Arial Narrow" panose="020B0606020202030204" pitchFamily="34" charset="0"/>
              </a:rPr>
              <a:t>качества  </a:t>
            </a:r>
            <a:r>
              <a:rPr lang="ru-RU" sz="1000" dirty="0">
                <a:latin typeface="Arial Narrow" panose="020B0606020202030204" pitchFamily="34" charset="0"/>
              </a:rPr>
              <a:t>продукции. процесс </a:t>
            </a:r>
            <a:r>
              <a:rPr lang="ru-RU" sz="1000" dirty="0" smtClean="0">
                <a:latin typeface="Arial Narrow" panose="020B0606020202030204" pitchFamily="34" charset="0"/>
              </a:rPr>
              <a:t>утверждения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000" dirty="0" smtClean="0">
                <a:latin typeface="Arial Narrow" panose="020B0606020202030204" pitchFamily="34" charset="0"/>
              </a:rPr>
              <a:t>                                  этапов производства</a:t>
            </a:r>
            <a:r>
              <a:rPr lang="en-US" sz="1000" dirty="0" smtClean="0">
                <a:latin typeface="Arial Narrow" panose="020B0606020202030204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</a:rPr>
              <a:t>(Проект ГОСТ Р</a:t>
            </a:r>
            <a:r>
              <a:rPr lang="en-US" sz="1000" dirty="0">
                <a:latin typeface="Arial Narrow" panose="020B0606020202030204" pitchFamily="34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1000" b="1" dirty="0">
                <a:solidFill>
                  <a:srgbClr val="0033CC"/>
                </a:solidFill>
                <a:latin typeface="Arial Narrow" panose="020B0606020202030204" pitchFamily="34" charset="0"/>
              </a:rPr>
              <a:t>                          </a:t>
            </a:r>
            <a:r>
              <a:rPr lang="en-US" sz="10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9146 </a:t>
            </a:r>
            <a:r>
              <a:rPr lang="ru-RU" sz="1000" dirty="0">
                <a:latin typeface="Arial Narrow" panose="020B0606020202030204" pitchFamily="34" charset="0"/>
              </a:rPr>
              <a:t>Частицы инородного </a:t>
            </a:r>
            <a:r>
              <a:rPr lang="ru-RU" sz="1000" dirty="0" smtClean="0">
                <a:latin typeface="Arial Narrow" panose="020B0606020202030204" pitchFamily="34" charset="0"/>
              </a:rPr>
              <a:t>тела</a:t>
            </a:r>
          </a:p>
          <a:p>
            <a:pPr>
              <a:spcAft>
                <a:spcPts val="0"/>
              </a:spcAft>
            </a:pPr>
            <a:r>
              <a:rPr lang="en-US" sz="10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                         9147 </a:t>
            </a:r>
            <a:r>
              <a:rPr lang="ru-RU" sz="1000" dirty="0">
                <a:latin typeface="Arial Narrow" panose="020B0606020202030204" pitchFamily="34" charset="0"/>
              </a:rPr>
              <a:t>Менеджмент изделий</a:t>
            </a:r>
            <a:r>
              <a:rPr lang="ru-RU" sz="1000" dirty="0" smtClean="0">
                <a:latin typeface="Arial Narrow" panose="020B0606020202030204" pitchFamily="34" charset="0"/>
              </a:rPr>
              <a:t>, не </a:t>
            </a:r>
            <a:r>
              <a:rPr lang="ru-RU" sz="1000" dirty="0">
                <a:latin typeface="Arial Narrow" panose="020B0606020202030204" pitchFamily="34" charset="0"/>
              </a:rPr>
              <a:t>подлежащих восстановлению</a:t>
            </a:r>
          </a:p>
          <a:p>
            <a:pPr>
              <a:spcAft>
                <a:spcPts val="0"/>
              </a:spcAft>
            </a:pPr>
            <a:r>
              <a:rPr lang="en-US" sz="1000" dirty="0">
                <a:latin typeface="Arial Narrow" panose="020B0606020202030204" pitchFamily="34" charset="0"/>
              </a:rPr>
              <a:t>                                                                          </a:t>
            </a:r>
            <a:r>
              <a:rPr lang="en-US" sz="10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                                                    </a:t>
            </a:r>
            <a:endParaRPr lang="ru-RU" sz="1000" dirty="0"/>
          </a:p>
        </p:txBody>
      </p:sp>
      <p:sp>
        <p:nvSpPr>
          <p:cNvPr id="188" name="Прямоугольник 187"/>
          <p:cNvSpPr/>
          <p:nvPr/>
        </p:nvSpPr>
        <p:spPr>
          <a:xfrm>
            <a:off x="838138" y="4600580"/>
            <a:ext cx="884643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828" indent="-128828">
              <a:buFont typeface="Arial" pitchFamily="34" charset="0"/>
              <a:buChar char="•"/>
            </a:pPr>
            <a:r>
              <a:rPr lang="ru-RU" sz="1100" dirty="0"/>
              <a:t>ГОСТ Р 56020-2014 «Основные положения и словарь»</a:t>
            </a:r>
          </a:p>
          <a:p>
            <a:pPr marL="128828" indent="-128828">
              <a:buFont typeface="Arial" pitchFamily="34" charset="0"/>
              <a:buChar char="•"/>
            </a:pPr>
            <a:r>
              <a:rPr lang="ru-RU" sz="1100" dirty="0"/>
              <a:t>ГОСТ Р 56407-2015 «Основные методы и инструменты»</a:t>
            </a:r>
          </a:p>
          <a:p>
            <a:pPr marL="128828" indent="-128828">
              <a:buFont typeface="Arial" pitchFamily="34" charset="0"/>
              <a:buChar char="•"/>
            </a:pPr>
            <a:r>
              <a:rPr lang="ru-RU" sz="1100" dirty="0"/>
              <a:t>ГОСТ Р 56906-2016 «Организация рабочего пространства (5S)»</a:t>
            </a:r>
          </a:p>
          <a:p>
            <a:pPr marL="128828" indent="-128828">
              <a:buFont typeface="Arial" pitchFamily="34" charset="0"/>
              <a:buChar char="•"/>
            </a:pPr>
            <a:r>
              <a:rPr lang="ru-RU" sz="1100" dirty="0"/>
              <a:t>ГОСТ Р 56907-2016 «Визуализация»</a:t>
            </a:r>
          </a:p>
          <a:p>
            <a:pPr marL="128828" indent="-128828">
              <a:buFont typeface="Arial" pitchFamily="34" charset="0"/>
              <a:buChar char="•"/>
            </a:pPr>
            <a:r>
              <a:rPr lang="ru-RU" sz="1100" dirty="0"/>
              <a:t>ГОСТ Р 56908-2016 </a:t>
            </a:r>
            <a:r>
              <a:rPr lang="ru-RU" sz="1100" dirty="0" smtClean="0"/>
              <a:t>«Стандартизация </a:t>
            </a:r>
            <a:r>
              <a:rPr lang="ru-RU" sz="1100" dirty="0"/>
              <a:t>работы»</a:t>
            </a:r>
          </a:p>
          <a:p>
            <a:pPr marL="214713" indent="-214713">
              <a:buFont typeface="Arial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</a:rPr>
              <a:t>ГОСТ Р 57522 -2017 «Интегрированные системы менеджмента качества и бережливого производства»</a:t>
            </a:r>
          </a:p>
          <a:p>
            <a:pPr marL="214713" indent="-214713">
              <a:buFont typeface="Arial" pitchFamily="34" charset="0"/>
              <a:buChar char="•"/>
            </a:pPr>
            <a:r>
              <a:rPr lang="ru-RU" sz="1100" dirty="0"/>
              <a:t>ГОСТ Р 57523 – 2017 « Система подготовки персонала»</a:t>
            </a:r>
          </a:p>
          <a:p>
            <a:pPr marL="214713" indent="-214713">
              <a:buFont typeface="Arial" pitchFamily="34" charset="0"/>
              <a:buChar char="•"/>
            </a:pPr>
            <a:r>
              <a:rPr lang="ru-RU" sz="1100" dirty="0"/>
              <a:t>ГОСТ Р 57524 – 2017 « Поток создания ценности»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59CA3396-A63D-4244-A160-4EBCD34A184F}"/>
              </a:ext>
            </a:extLst>
          </p:cNvPr>
          <p:cNvSpPr txBox="1"/>
          <p:nvPr/>
        </p:nvSpPr>
        <p:spPr>
          <a:xfrm>
            <a:off x="3131855" y="4153700"/>
            <a:ext cx="177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522723"/>
                </a:solidFill>
              </a:rPr>
              <a:t>Методики СМБП </a:t>
            </a:r>
          </a:p>
          <a:p>
            <a:pPr algn="ctr"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spc="38" dirty="0">
              <a:solidFill>
                <a:srgbClr val="522723"/>
              </a:solidFill>
            </a:endParaRPr>
          </a:p>
        </p:txBody>
      </p:sp>
      <p:sp>
        <p:nvSpPr>
          <p:cNvPr id="190" name="Text Box 2"/>
          <p:cNvSpPr txBox="1">
            <a:spLocks noChangeArrowheads="1"/>
          </p:cNvSpPr>
          <p:nvPr/>
        </p:nvSpPr>
        <p:spPr bwMode="auto">
          <a:xfrm>
            <a:off x="-180528" y="-6314"/>
            <a:ext cx="9108504" cy="70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728" tIns="31364" rIns="62728" bIns="31364">
            <a:spAutoFit/>
          </a:bodyPr>
          <a:lstStyle>
            <a:lvl1pPr defTabSz="8350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35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350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35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350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Компаниям </a:t>
            </a:r>
            <a:r>
              <a:rPr lang="ru-RU" altLang="ru-RU" sz="1400" b="1" dirty="0" err="1" smtClean="0">
                <a:solidFill>
                  <a:schemeClr val="accent1">
                    <a:lumMod val="75000"/>
                  </a:schemeClr>
                </a:solidFill>
              </a:rPr>
              <a:t>Аэрокосмоса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РФ необходимо построить интегрированные системы менеджмента качества и бережливого производства на основе системы национальных стандартов  СМБП и трансферта управленческих технологий  Автопрома и Международной аэрокосмической группы по качеству</a:t>
            </a:r>
            <a:endParaRPr lang="de-DE" alt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59CA3396-A63D-4244-A160-4EBCD34A184F}"/>
              </a:ext>
            </a:extLst>
          </p:cNvPr>
          <p:cNvSpPr txBox="1"/>
          <p:nvPr/>
        </p:nvSpPr>
        <p:spPr>
          <a:xfrm>
            <a:off x="800077" y="925891"/>
            <a:ext cx="1776237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522723"/>
                </a:solidFill>
              </a:rPr>
              <a:t>Инженерные методики </a:t>
            </a:r>
          </a:p>
          <a:p>
            <a:pPr algn="ctr" defTabSz="687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2" kern="0" spc="38" dirty="0">
              <a:solidFill>
                <a:srgbClr val="522723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883533" y="6395149"/>
            <a:ext cx="3121486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Стюхин Дмитрий Александрович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74987" y="6429134"/>
            <a:ext cx="821444" cy="365125"/>
          </a:xfrm>
        </p:spPr>
        <p:txBody>
          <a:bodyPr/>
          <a:lstStyle/>
          <a:p>
            <a:pPr>
              <a:defRPr/>
            </a:pPr>
            <a:fld id="{1D40CFFA-60F1-443C-AA3D-17EEE0B63DC4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grpSp>
        <p:nvGrpSpPr>
          <p:cNvPr id="68" name="Группа 4"/>
          <p:cNvGrpSpPr/>
          <p:nvPr/>
        </p:nvGrpSpPr>
        <p:grpSpPr>
          <a:xfrm rot="15735864">
            <a:off x="3663432" y="2750399"/>
            <a:ext cx="805977" cy="2203077"/>
            <a:chOff x="5828465" y="1306386"/>
            <a:chExt cx="1074636" cy="2932080"/>
          </a:xfrm>
        </p:grpSpPr>
        <p:cxnSp>
          <p:nvCxnSpPr>
            <p:cNvPr id="69" name="Прямая соединительная линия 68">
              <a:extLst>
                <a:ext uri="{FF2B5EF4-FFF2-40B4-BE49-F238E27FC236}">
                  <a16:creationId xmlns="" xmlns:a16="http://schemas.microsoft.com/office/drawing/2014/main" id="{93067F63-6FFF-4A55-814E-89694FFD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78557" y="1306386"/>
              <a:ext cx="484533" cy="1633298"/>
            </a:xfrm>
            <a:prstGeom prst="line">
              <a:avLst/>
            </a:prstGeom>
            <a:noFill/>
            <a:ln w="9525" cap="flat" cmpd="sng" algn="ctr">
              <a:solidFill>
                <a:srgbClr val="522723"/>
              </a:solidFill>
              <a:prstDash val="solid"/>
            </a:ln>
            <a:effectLst/>
          </p:spPr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="" xmlns:a16="http://schemas.microsoft.com/office/drawing/2014/main" id="{983E752D-1159-4D4A-B79B-9BEE2943CD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1457" y="2326813"/>
              <a:ext cx="729667" cy="601906"/>
            </a:xfrm>
            <a:prstGeom prst="line">
              <a:avLst/>
            </a:prstGeom>
            <a:noFill/>
            <a:ln w="9525" cap="flat" cmpd="sng" algn="ctr">
              <a:solidFill>
                <a:srgbClr val="522723"/>
              </a:solidFill>
              <a:prstDash val="solid"/>
            </a:ln>
            <a:effectLst/>
          </p:spPr>
        </p:cxnSp>
        <p:cxnSp>
          <p:nvCxnSpPr>
            <p:cNvPr id="78" name="Прямая соединительная линия 77">
              <a:extLst>
                <a:ext uri="{FF2B5EF4-FFF2-40B4-BE49-F238E27FC236}">
                  <a16:creationId xmlns="" xmlns:a16="http://schemas.microsoft.com/office/drawing/2014/main" id="{1F4F801B-518A-4913-87F5-5DFE5FD04F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6226" y="2939682"/>
              <a:ext cx="746863" cy="0"/>
            </a:xfrm>
            <a:prstGeom prst="line">
              <a:avLst/>
            </a:prstGeom>
            <a:noFill/>
            <a:ln w="9525" cap="flat" cmpd="sng" algn="ctr">
              <a:solidFill>
                <a:srgbClr val="522723"/>
              </a:solidFill>
              <a:prstDash val="solid"/>
            </a:ln>
            <a:effectLst/>
          </p:spPr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="" xmlns:a16="http://schemas.microsoft.com/office/drawing/2014/main" id="{39BB11AA-3D9F-4C02-B1E1-08854A50A7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2745" y="2939682"/>
              <a:ext cx="890347" cy="470441"/>
            </a:xfrm>
            <a:prstGeom prst="line">
              <a:avLst/>
            </a:prstGeom>
            <a:noFill/>
            <a:ln w="9525" cap="flat" cmpd="sng" algn="ctr">
              <a:solidFill>
                <a:srgbClr val="522723"/>
              </a:solidFill>
              <a:prstDash val="solid"/>
            </a:ln>
            <a:effectLst/>
          </p:spPr>
        </p:cxnSp>
        <p:cxnSp>
          <p:nvCxnSpPr>
            <p:cNvPr id="80" name="Прямая соединительная линия 79">
              <a:extLst>
                <a:ext uri="{FF2B5EF4-FFF2-40B4-BE49-F238E27FC236}">
                  <a16:creationId xmlns="" xmlns:a16="http://schemas.microsoft.com/office/drawing/2014/main" id="{AC3509E1-4698-4460-BFBC-B3370C0722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8465" y="2939681"/>
              <a:ext cx="1034625" cy="1298785"/>
            </a:xfrm>
            <a:prstGeom prst="line">
              <a:avLst/>
            </a:prstGeom>
            <a:noFill/>
            <a:ln w="9525" cap="flat" cmpd="sng" algn="ctr">
              <a:solidFill>
                <a:srgbClr val="522723"/>
              </a:solidFill>
              <a:prstDash val="solid"/>
            </a:ln>
            <a:effectLst/>
          </p:spPr>
        </p:cxnSp>
        <p:sp>
          <p:nvSpPr>
            <p:cNvPr id="81" name="Овал 80">
              <a:extLst>
                <a:ext uri="{FF2B5EF4-FFF2-40B4-BE49-F238E27FC236}">
                  <a16:creationId xmlns="" xmlns:a16="http://schemas.microsoft.com/office/drawing/2014/main" id="{89BBF7D1-9630-4C57-8494-AE7E74514CCC}"/>
                </a:ext>
              </a:extLst>
            </p:cNvPr>
            <p:cNvSpPr/>
            <p:nvPr/>
          </p:nvSpPr>
          <p:spPr>
            <a:xfrm flipH="1">
              <a:off x="6759101" y="2861010"/>
              <a:ext cx="144000" cy="144000"/>
            </a:xfrm>
            <a:prstGeom prst="ellipse">
              <a:avLst/>
            </a:prstGeom>
            <a:solidFill>
              <a:srgbClr val="522723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70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3" kern="0">
                <a:solidFill>
                  <a:srgbClr val="522723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262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671" y="18144"/>
            <a:ext cx="6918960" cy="5880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Что такое ИКАР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pic>
        <p:nvPicPr>
          <p:cNvPr id="8" name="Picture 2" descr="C:\Users\SPROSTON_D\AppData\Local\Microsoft\Windows\Temporary Internet Files\Content.Outlook\J9MTH3KF\world presenc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" y="665958"/>
            <a:ext cx="9144000" cy="40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329" y="694502"/>
            <a:ext cx="3130069" cy="2385268"/>
          </a:xfrm>
          <a:prstGeom prst="rect">
            <a:avLst/>
          </a:prstGeom>
          <a:solidFill>
            <a:srgbClr val="0099C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Числа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11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производственных площадок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4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ru-RU" sz="1400" dirty="0">
                <a:solidFill>
                  <a:schemeClr val="bg1"/>
                </a:solidFill>
              </a:rPr>
              <a:t>площадки со сборочной линией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 5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ru-RU" sz="1400" dirty="0" smtClean="0">
                <a:solidFill>
                  <a:schemeClr val="bg1"/>
                </a:solidFill>
              </a:rPr>
              <a:t>Центров обучения</a:t>
            </a:r>
            <a:endParaRPr lang="en-GB" sz="1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ru-RU" sz="1400" dirty="0" smtClean="0">
                <a:solidFill>
                  <a:schemeClr val="bg1"/>
                </a:solidFill>
              </a:rPr>
              <a:t>Инженерных центра</a:t>
            </a:r>
            <a:endParaRPr lang="en-GB" sz="1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 3  </a:t>
            </a:r>
            <a:r>
              <a:rPr lang="ru-RU" sz="1400" dirty="0">
                <a:solidFill>
                  <a:schemeClr val="bg1"/>
                </a:solidFill>
              </a:rPr>
              <a:t>Центра </a:t>
            </a:r>
            <a:r>
              <a:rPr lang="ru-RU" sz="1400" dirty="0" smtClean="0">
                <a:solidFill>
                  <a:schemeClr val="bg1"/>
                </a:solidFill>
              </a:rPr>
              <a:t>поддержки клиентов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10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ru-RU" sz="1400" dirty="0" smtClean="0">
                <a:solidFill>
                  <a:schemeClr val="bg1"/>
                </a:solidFill>
              </a:rPr>
              <a:t>Центров логистики и материалов</a:t>
            </a:r>
            <a:r>
              <a:rPr lang="en-GB" sz="1400" dirty="0" smtClean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7272000" y="4240289"/>
            <a:ext cx="1872000" cy="454617"/>
          </a:xfrm>
          <a:prstGeom prst="rect">
            <a:avLst/>
          </a:prstGeom>
        </p:spPr>
        <p:txBody>
          <a:bodyPr anchor="b"/>
          <a:lstStyle>
            <a:lvl1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 sz="1700" spc="-2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 sz="1500" spc="-20">
                <a:solidFill>
                  <a:schemeClr val="tx2">
                    <a:lumMod val="50000"/>
                  </a:schemeClr>
                </a:solidFill>
                <a:latin typeface="+mn-lt"/>
              </a:defRPr>
            </a:lvl2pPr>
            <a:lvl3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 sz="1500" spc="-20">
                <a:solidFill>
                  <a:schemeClr val="tx2">
                    <a:lumMod val="50000"/>
                  </a:schemeClr>
                </a:solidFill>
                <a:latin typeface="+mn-lt"/>
              </a:defRPr>
            </a:lvl3pPr>
            <a:lvl4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 sz="1300" spc="-20">
                <a:solidFill>
                  <a:schemeClr val="tx2">
                    <a:lumMod val="50000"/>
                  </a:schemeClr>
                </a:solidFill>
                <a:latin typeface="+mn-lt"/>
              </a:defRPr>
            </a:lvl4pPr>
            <a:lvl5pPr marL="90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 sz="1300" spc="-20">
                <a:solidFill>
                  <a:schemeClr val="tx2">
                    <a:lumMod val="50000"/>
                  </a:schemeClr>
                </a:solidFill>
                <a:latin typeface="+mn-lt"/>
              </a:defRPr>
            </a:lvl5pPr>
            <a:lvl6pPr marL="10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100">
                <a:solidFill>
                  <a:schemeClr val="tx2">
                    <a:lumMod val="50000"/>
                  </a:schemeClr>
                </a:solidFill>
                <a:latin typeface="+mn-lt"/>
              </a:defRPr>
            </a:lvl6pPr>
            <a:lvl7pPr marL="12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100">
                <a:solidFill>
                  <a:schemeClr val="tx2">
                    <a:lumMod val="50000"/>
                  </a:schemeClr>
                </a:solidFill>
                <a:latin typeface="+mn-lt"/>
              </a:defRPr>
            </a:lvl7pPr>
            <a:lvl8pPr marL="30861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8pPr>
            <a:lvl9pPr marL="35433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700" kern="0" dirty="0" smtClean="0">
                <a:solidFill>
                  <a:schemeClr val="bg1"/>
                </a:solidFill>
              </a:rPr>
              <a:t>Data to end 2014</a:t>
            </a:r>
          </a:p>
          <a:p>
            <a:pPr marL="0" indent="0" algn="r">
              <a:buNone/>
            </a:pPr>
            <a:r>
              <a:rPr lang="en-GB" sz="700" dirty="0">
                <a:solidFill>
                  <a:schemeClr val="bg1"/>
                </a:solidFill>
              </a:rPr>
              <a:t>*</a:t>
            </a:r>
            <a:r>
              <a:rPr lang="en-GB" sz="700" dirty="0" err="1">
                <a:solidFill>
                  <a:schemeClr val="bg1"/>
                </a:solidFill>
              </a:rPr>
              <a:t>Satair</a:t>
            </a:r>
            <a:r>
              <a:rPr lang="en-GB" sz="700" dirty="0">
                <a:solidFill>
                  <a:schemeClr val="bg1"/>
                </a:solidFill>
              </a:rPr>
              <a:t> </a:t>
            </a:r>
            <a:r>
              <a:rPr lang="en-GB" sz="700" dirty="0" smtClean="0">
                <a:solidFill>
                  <a:schemeClr val="bg1"/>
                </a:solidFill>
              </a:rPr>
              <a:t>Group</a:t>
            </a:r>
            <a:endParaRPr lang="en-GB" sz="700" dirty="0">
              <a:solidFill>
                <a:schemeClr val="bg1"/>
              </a:solidFill>
            </a:endParaRPr>
          </a:p>
        </p:txBody>
      </p:sp>
      <p:pic>
        <p:nvPicPr>
          <p:cNvPr id="14" name="Picture 13" descr="AIRBUS_WH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66" y="694502"/>
            <a:ext cx="1289066" cy="3106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78610" y="2022229"/>
            <a:ext cx="136732" cy="136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12" y="2871883"/>
            <a:ext cx="2437860" cy="181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hevron 15"/>
          <p:cNvSpPr/>
          <p:nvPr/>
        </p:nvSpPr>
        <p:spPr>
          <a:xfrm>
            <a:off x="2776135" y="5392174"/>
            <a:ext cx="535260" cy="535260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 rot="10800000">
            <a:off x="5861741" y="4947782"/>
            <a:ext cx="535260" cy="535260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48185" y="5390594"/>
            <a:ext cx="1075180" cy="46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17375E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51</a:t>
            </a:r>
            <a:r>
              <a:rPr lang="en-US" b="1" dirty="0" smtClean="0"/>
              <a:t>%</a:t>
            </a:r>
            <a:endParaRPr lang="en-US" b="1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281197" y="4946202"/>
            <a:ext cx="1075180" cy="46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17375E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4</a:t>
            </a:r>
            <a:r>
              <a:rPr lang="en-US" b="1" dirty="0" smtClean="0"/>
              <a:t>%</a:t>
            </a:r>
            <a:endParaRPr lang="en-US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8" y="5151743"/>
            <a:ext cx="14557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020"/>
          <a:stretch/>
        </p:blipFill>
        <p:spPr bwMode="auto">
          <a:xfrm>
            <a:off x="3631964" y="4716756"/>
            <a:ext cx="1817807" cy="18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72" y="4751461"/>
            <a:ext cx="947765" cy="87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71" y="5827732"/>
            <a:ext cx="11731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hevron 24"/>
          <p:cNvSpPr/>
          <p:nvPr/>
        </p:nvSpPr>
        <p:spPr>
          <a:xfrm rot="10800000">
            <a:off x="5861741" y="5921774"/>
            <a:ext cx="535260" cy="535260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281197" y="5920194"/>
            <a:ext cx="1075180" cy="46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17375E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4</a:t>
            </a:r>
            <a:r>
              <a:rPr lang="ru-RU" sz="4000" b="1" dirty="0" smtClean="0"/>
              <a:t>5</a:t>
            </a:r>
            <a:r>
              <a:rPr lang="en-US" b="1" dirty="0" smtClean="0"/>
              <a:t>%</a:t>
            </a:r>
            <a:endParaRPr lang="en-US" b="1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631964" y="6090424"/>
            <a:ext cx="1817807" cy="46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17375E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/>
              <a:t>  (220 чел.)</a:t>
            </a:r>
            <a:endParaRPr lang="en-US" sz="1100" b="1" dirty="0"/>
          </a:p>
        </p:txBody>
      </p:sp>
      <p:sp>
        <p:nvSpPr>
          <p:cNvPr id="4" name="Rectangle 3"/>
          <p:cNvSpPr/>
          <p:nvPr/>
        </p:nvSpPr>
        <p:spPr>
          <a:xfrm>
            <a:off x="23329" y="1988840"/>
            <a:ext cx="3042303" cy="253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B74AF7-44EB-4FA6-AB8E-B232663CC0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662" y="42620"/>
            <a:ext cx="6918960" cy="5880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Опыт компании ИКАР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54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Slide </a:t>
            </a:r>
            <a:fld id="{9A87B47B-88AD-4779-8E64-0C9D96E4229F}" type="slidenum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86287" y="696913"/>
            <a:ext cx="4538663" cy="157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b="1" i="0" dirty="0" smtClean="0">
                <a:solidFill>
                  <a:schemeClr val="tx2"/>
                </a:solidFill>
              </a:rPr>
              <a:t>Программы</a:t>
            </a:r>
            <a:endParaRPr lang="en-US" b="1" i="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2000" i="0" dirty="0">
                <a:solidFill>
                  <a:schemeClr val="tx2"/>
                </a:solidFill>
              </a:rPr>
              <a:t>A320 </a:t>
            </a:r>
            <a:r>
              <a:rPr lang="ru-RU" sz="2000" i="0" dirty="0" smtClean="0">
                <a:solidFill>
                  <a:schemeClr val="tx2"/>
                </a:solidFill>
              </a:rPr>
              <a:t>(</a:t>
            </a:r>
            <a:r>
              <a:rPr lang="en-US" sz="2000" i="0" dirty="0" smtClean="0">
                <a:solidFill>
                  <a:schemeClr val="tx2"/>
                </a:solidFill>
              </a:rPr>
              <a:t>NEO</a:t>
            </a:r>
            <a:r>
              <a:rPr lang="ru-RU" sz="2000" i="0" dirty="0" smtClean="0">
                <a:solidFill>
                  <a:schemeClr val="tx2"/>
                </a:solidFill>
              </a:rPr>
              <a:t>)</a:t>
            </a:r>
            <a:endParaRPr lang="en-US" sz="2000" i="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2000" i="0" dirty="0" smtClean="0">
                <a:solidFill>
                  <a:schemeClr val="tx2"/>
                </a:solidFill>
              </a:rPr>
              <a:t>A330/340 (GMF/NEO)</a:t>
            </a:r>
            <a:endParaRPr lang="en-US" sz="2000" i="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2000" i="0" dirty="0">
                <a:solidFill>
                  <a:schemeClr val="tx2"/>
                </a:solidFill>
              </a:rPr>
              <a:t>A380 </a:t>
            </a:r>
            <a:r>
              <a:rPr lang="en-US" sz="2000" i="0" dirty="0" smtClean="0">
                <a:solidFill>
                  <a:schemeClr val="tx2"/>
                </a:solidFill>
              </a:rPr>
              <a:t>PA</a:t>
            </a:r>
            <a:r>
              <a:rPr lang="ru-RU" sz="2000" i="0" dirty="0" smtClean="0">
                <a:solidFill>
                  <a:schemeClr val="tx2"/>
                </a:solidFill>
              </a:rPr>
              <a:t>Х</a:t>
            </a:r>
            <a:r>
              <a:rPr lang="en-US" sz="2000" i="0" dirty="0" smtClean="0">
                <a:solidFill>
                  <a:schemeClr val="tx2"/>
                </a:solidFill>
              </a:rPr>
              <a:t> / Freighter</a:t>
            </a:r>
            <a:endParaRPr lang="en-US" sz="2000" i="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2000" i="0" dirty="0" smtClean="0">
                <a:solidFill>
                  <a:schemeClr val="tx2"/>
                </a:solidFill>
              </a:rPr>
              <a:t>A350XW</a:t>
            </a:r>
            <a:r>
              <a:rPr lang="ru-RU" sz="2000" i="0" dirty="0" smtClean="0">
                <a:solidFill>
                  <a:schemeClr val="tx2"/>
                </a:solidFill>
              </a:rPr>
              <a:t>В</a:t>
            </a:r>
            <a:endParaRPr lang="en-US" sz="2000" i="0" dirty="0">
              <a:solidFill>
                <a:schemeClr val="tx2"/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586287" y="4501597"/>
            <a:ext cx="4162425" cy="11356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3575" lvl="1" indent="-206375">
              <a:lnSpc>
                <a:spcPct val="110000"/>
              </a:lnSpc>
              <a:spcBef>
                <a:spcPct val="10000"/>
              </a:spcBef>
              <a:defRPr/>
            </a:pPr>
            <a:r>
              <a:rPr lang="ru-RU" b="1" i="0" dirty="0" smtClean="0">
                <a:solidFill>
                  <a:schemeClr val="tx2"/>
                </a:solidFill>
              </a:rPr>
              <a:t>Компоненты</a:t>
            </a:r>
            <a:endParaRPr lang="en-US" b="1" i="0" dirty="0">
              <a:solidFill>
                <a:schemeClr val="tx2"/>
              </a:solidFill>
            </a:endParaRPr>
          </a:p>
          <a:p>
            <a:pPr marL="663575" lvl="1" indent="-206375">
              <a:lnSpc>
                <a:spcPct val="11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ru-RU" sz="2000" i="0" dirty="0" smtClean="0">
                <a:solidFill>
                  <a:schemeClr val="tx2"/>
                </a:solidFill>
              </a:rPr>
              <a:t>Планер (фюзеляж)</a:t>
            </a:r>
            <a:endParaRPr lang="en-US" sz="2000" i="0" dirty="0">
              <a:solidFill>
                <a:schemeClr val="tx2"/>
              </a:solidFill>
            </a:endParaRPr>
          </a:p>
          <a:p>
            <a:pPr marL="663575" lvl="1" indent="-206375">
              <a:lnSpc>
                <a:spcPct val="11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ru-RU" sz="2000" i="0" dirty="0" smtClean="0">
                <a:solidFill>
                  <a:schemeClr val="tx2"/>
                </a:solidFill>
              </a:rPr>
              <a:t>Установка систем</a:t>
            </a:r>
            <a:endParaRPr lang="en-US" sz="2000" i="0" dirty="0">
              <a:solidFill>
                <a:schemeClr val="tx2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586287" y="2348470"/>
            <a:ext cx="4767263" cy="215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b="1" i="0" dirty="0" smtClean="0">
                <a:solidFill>
                  <a:schemeClr val="tx2"/>
                </a:solidFill>
              </a:rPr>
              <a:t>Активности</a:t>
            </a:r>
            <a:endParaRPr lang="en-US" b="1" i="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Поддержка производства 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(серии)</a:t>
            </a:r>
            <a:endParaRPr lang="en-US" sz="2000" i="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ru-RU" sz="2000" i="0" dirty="0" smtClean="0">
                <a:solidFill>
                  <a:schemeClr val="tx2"/>
                </a:solidFill>
              </a:rPr>
              <a:t>Проектирование</a:t>
            </a:r>
            <a:endParaRPr lang="en-US" sz="2000" i="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ru-RU" sz="2000" i="0" dirty="0" smtClean="0">
                <a:solidFill>
                  <a:schemeClr val="tx2"/>
                </a:solidFill>
              </a:rPr>
              <a:t>Послепродажное обслуживание</a:t>
            </a:r>
            <a:endParaRPr lang="en-US" sz="2000" i="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ru-RU" sz="2000" i="0" dirty="0" smtClean="0">
                <a:solidFill>
                  <a:schemeClr val="tx2"/>
                </a:solidFill>
              </a:rPr>
              <a:t>НИОКР</a:t>
            </a:r>
            <a:endParaRPr lang="en-US" sz="2000" i="0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7637" y="710686"/>
            <a:ext cx="2400300" cy="771525"/>
            <a:chOff x="4162425" y="1526145"/>
            <a:chExt cx="2400300" cy="771525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425" y="1526145"/>
              <a:ext cx="2400300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425" y="1526145"/>
              <a:ext cx="2400300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47637" y="4877438"/>
            <a:ext cx="1209675" cy="419100"/>
            <a:chOff x="1943100" y="5593320"/>
            <a:chExt cx="1209675" cy="419100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5593320"/>
              <a:ext cx="120967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5593320"/>
              <a:ext cx="120967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47637" y="1712790"/>
            <a:ext cx="2085975" cy="533400"/>
            <a:chOff x="2505075" y="3888345"/>
            <a:chExt cx="2085975" cy="533400"/>
          </a:xfrm>
        </p:grpSpPr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075" y="3888345"/>
              <a:ext cx="208597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1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075" y="3888345"/>
              <a:ext cx="208597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47637" y="2133869"/>
            <a:ext cx="1924050" cy="581025"/>
            <a:chOff x="2876550" y="4507470"/>
            <a:chExt cx="1924050" cy="581025"/>
          </a:xfrm>
        </p:grpSpPr>
        <p:pic>
          <p:nvPicPr>
            <p:cNvPr id="5139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550" y="4507470"/>
              <a:ext cx="19240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2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550" y="4507470"/>
              <a:ext cx="19240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47637" y="4168631"/>
            <a:ext cx="1457325" cy="400050"/>
            <a:chOff x="876300" y="4831320"/>
            <a:chExt cx="1457325" cy="400050"/>
          </a:xfrm>
        </p:grpSpPr>
        <p:pic>
          <p:nvPicPr>
            <p:cNvPr id="5141" name="Picture 2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4831320"/>
              <a:ext cx="1457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2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4831320"/>
              <a:ext cx="1457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47637" y="4561135"/>
            <a:ext cx="1238250" cy="381000"/>
            <a:chOff x="695325" y="5250420"/>
            <a:chExt cx="1238250" cy="381000"/>
          </a:xfrm>
        </p:grpSpPr>
        <p:pic>
          <p:nvPicPr>
            <p:cNvPr id="5143" name="Picture 2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25" y="5250420"/>
              <a:ext cx="12382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Picture 2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25" y="5250420"/>
              <a:ext cx="12382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147637" y="3385602"/>
            <a:ext cx="2133600" cy="600075"/>
            <a:chOff x="5895975" y="3593070"/>
            <a:chExt cx="2133600" cy="600075"/>
          </a:xfrm>
        </p:grpSpPr>
        <p:pic>
          <p:nvPicPr>
            <p:cNvPr id="5145" name="Picture 2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975" y="3593070"/>
              <a:ext cx="21336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Picture 2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975" y="3593070"/>
              <a:ext cx="21336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47637" y="2840698"/>
            <a:ext cx="2200275" cy="695325"/>
            <a:chOff x="6019800" y="3202545"/>
            <a:chExt cx="2200275" cy="695325"/>
          </a:xfrm>
        </p:grpSpPr>
        <p:pic>
          <p:nvPicPr>
            <p:cNvPr id="5147" name="Picture 2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202545"/>
              <a:ext cx="220027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" name="Picture 2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202545"/>
              <a:ext cx="220027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2521743" y="4317137"/>
            <a:ext cx="1893094" cy="9171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lvl="1" indent="-206375" algn="ctr">
              <a:lnSpc>
                <a:spcPct val="110000"/>
              </a:lnSpc>
              <a:spcBef>
                <a:spcPct val="10000"/>
              </a:spcBef>
              <a:defRPr/>
            </a:pPr>
            <a:r>
              <a:rPr lang="ru-RU" sz="1600" b="1" i="0" dirty="0" smtClean="0">
                <a:solidFill>
                  <a:schemeClr val="tx2"/>
                </a:solidFill>
              </a:rPr>
              <a:t>А320</a:t>
            </a:r>
          </a:p>
          <a:p>
            <a:pPr marL="225425" lvl="1" indent="-206375"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Всего: 7</a:t>
            </a:r>
            <a:r>
              <a:rPr lang="en-US" dirty="0" smtClean="0">
                <a:solidFill>
                  <a:schemeClr val="tx2"/>
                </a:solidFill>
              </a:rPr>
              <a:t>’</a:t>
            </a:r>
            <a:r>
              <a:rPr lang="ru-RU" dirty="0" smtClean="0">
                <a:solidFill>
                  <a:schemeClr val="tx2"/>
                </a:solidFill>
              </a:rPr>
              <a:t>203</a:t>
            </a:r>
          </a:p>
          <a:p>
            <a:pPr marL="225425" lvl="1" indent="-206375">
              <a:spcBef>
                <a:spcPts val="0"/>
              </a:spcBef>
              <a:defRPr/>
            </a:pPr>
            <a:r>
              <a:rPr lang="ru-RU" i="0" dirty="0" smtClean="0">
                <a:solidFill>
                  <a:schemeClr val="tx2"/>
                </a:solidFill>
              </a:rPr>
              <a:t>В мес.: 40 шт.</a:t>
            </a:r>
            <a:endParaRPr lang="en-US" i="0" dirty="0">
              <a:solidFill>
                <a:schemeClr val="tx2"/>
              </a:solidFill>
            </a:endParaRP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2481262" y="1848482"/>
            <a:ext cx="1893094" cy="9171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lvl="1" indent="-206375" algn="ctr">
              <a:lnSpc>
                <a:spcPct val="110000"/>
              </a:lnSpc>
              <a:spcBef>
                <a:spcPct val="10000"/>
              </a:spcBef>
              <a:defRPr/>
            </a:pPr>
            <a:r>
              <a:rPr lang="ru-RU" sz="1600" b="1" i="0" dirty="0" smtClean="0">
                <a:solidFill>
                  <a:schemeClr val="tx2"/>
                </a:solidFill>
              </a:rPr>
              <a:t>А330</a:t>
            </a:r>
          </a:p>
          <a:p>
            <a:pPr marL="225425" lvl="1" indent="-206375"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Всего: 1</a:t>
            </a:r>
            <a:r>
              <a:rPr lang="en-US" dirty="0" smtClean="0">
                <a:solidFill>
                  <a:schemeClr val="tx2"/>
                </a:solidFill>
              </a:rPr>
              <a:t>’</a:t>
            </a:r>
            <a:r>
              <a:rPr lang="ru-RU" dirty="0" smtClean="0">
                <a:solidFill>
                  <a:schemeClr val="tx2"/>
                </a:solidFill>
              </a:rPr>
              <a:t>294</a:t>
            </a:r>
          </a:p>
          <a:p>
            <a:pPr marL="225425" lvl="1" indent="-206375">
              <a:spcBef>
                <a:spcPts val="0"/>
              </a:spcBef>
              <a:defRPr/>
            </a:pPr>
            <a:r>
              <a:rPr lang="ru-RU" i="0" dirty="0" smtClean="0">
                <a:solidFill>
                  <a:schemeClr val="tx2"/>
                </a:solidFill>
              </a:rPr>
              <a:t>В мес.: </a:t>
            </a:r>
            <a:r>
              <a:rPr lang="en-US" i="0" dirty="0" smtClean="0">
                <a:solidFill>
                  <a:schemeClr val="tx2"/>
                </a:solidFill>
              </a:rPr>
              <a:t>8.5</a:t>
            </a:r>
            <a:r>
              <a:rPr lang="ru-RU" i="0" dirty="0" smtClean="0">
                <a:solidFill>
                  <a:schemeClr val="tx2"/>
                </a:solidFill>
              </a:rPr>
              <a:t> шт.</a:t>
            </a:r>
            <a:endParaRPr lang="en-US" i="0" dirty="0">
              <a:solidFill>
                <a:schemeClr val="tx2"/>
              </a:solidFill>
            </a:endParaRP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2481262" y="3033540"/>
            <a:ext cx="1893094" cy="9171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lvl="1" indent="-206375" algn="ctr">
              <a:lnSpc>
                <a:spcPct val="110000"/>
              </a:lnSpc>
              <a:spcBef>
                <a:spcPct val="10000"/>
              </a:spcBef>
              <a:defRPr/>
            </a:pPr>
            <a:r>
              <a:rPr lang="ru-RU" sz="1600" b="1" i="0" dirty="0" smtClean="0">
                <a:solidFill>
                  <a:schemeClr val="tx2"/>
                </a:solidFill>
              </a:rPr>
              <a:t>А3</a:t>
            </a:r>
            <a:r>
              <a:rPr lang="en-US" sz="1600" b="1" i="0" dirty="0" smtClean="0">
                <a:solidFill>
                  <a:schemeClr val="tx2"/>
                </a:solidFill>
              </a:rPr>
              <a:t>5</a:t>
            </a:r>
            <a:r>
              <a:rPr lang="ru-RU" sz="1600" b="1" i="0" dirty="0" smtClean="0">
                <a:solidFill>
                  <a:schemeClr val="tx2"/>
                </a:solidFill>
              </a:rPr>
              <a:t>0</a:t>
            </a:r>
          </a:p>
          <a:p>
            <a:pPr marL="225425" lvl="1" indent="-206375"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Всего: </a:t>
            </a:r>
            <a:r>
              <a:rPr lang="en-US" dirty="0" smtClean="0">
                <a:solidFill>
                  <a:schemeClr val="tx2"/>
                </a:solidFill>
              </a:rPr>
              <a:t>36</a:t>
            </a:r>
            <a:endParaRPr lang="ru-RU" dirty="0" smtClean="0">
              <a:solidFill>
                <a:schemeClr val="tx2"/>
              </a:solidFill>
            </a:endParaRPr>
          </a:p>
          <a:p>
            <a:pPr marL="225425" lvl="1" indent="-206375">
              <a:spcBef>
                <a:spcPts val="0"/>
              </a:spcBef>
              <a:defRPr/>
            </a:pPr>
            <a:r>
              <a:rPr lang="ru-RU" i="0" dirty="0" smtClean="0">
                <a:solidFill>
                  <a:schemeClr val="tx2"/>
                </a:solidFill>
              </a:rPr>
              <a:t>В мес.:  </a:t>
            </a:r>
            <a:r>
              <a:rPr lang="en-US" i="0" dirty="0" smtClean="0">
                <a:solidFill>
                  <a:schemeClr val="tx2"/>
                </a:solidFill>
              </a:rPr>
              <a:t>1 </a:t>
            </a:r>
            <a:r>
              <a:rPr lang="ru-RU" i="0" dirty="0" smtClean="0">
                <a:solidFill>
                  <a:schemeClr val="tx2"/>
                </a:solidFill>
              </a:rPr>
              <a:t>шт.</a:t>
            </a:r>
            <a:endParaRPr lang="en-US" i="0" dirty="0">
              <a:solidFill>
                <a:schemeClr val="tx2"/>
              </a:solidFill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2481262" y="798729"/>
            <a:ext cx="1893094" cy="9171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lvl="1" indent="-206375" algn="ctr">
              <a:lnSpc>
                <a:spcPct val="110000"/>
              </a:lnSpc>
              <a:spcBef>
                <a:spcPct val="10000"/>
              </a:spcBef>
              <a:defRPr/>
            </a:pPr>
            <a:r>
              <a:rPr lang="ru-RU" sz="1600" b="1" i="0" dirty="0" smtClean="0">
                <a:solidFill>
                  <a:schemeClr val="tx2"/>
                </a:solidFill>
              </a:rPr>
              <a:t>А380</a:t>
            </a:r>
          </a:p>
          <a:p>
            <a:pPr marL="225425" lvl="1" indent="-206375"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Всего: </a:t>
            </a:r>
            <a:r>
              <a:rPr lang="en-US" dirty="0" smtClean="0">
                <a:solidFill>
                  <a:schemeClr val="tx2"/>
                </a:solidFill>
              </a:rPr>
              <a:t>194</a:t>
            </a:r>
            <a:endParaRPr lang="ru-RU" dirty="0" smtClean="0">
              <a:solidFill>
                <a:schemeClr val="tx2"/>
              </a:solidFill>
            </a:endParaRPr>
          </a:p>
          <a:p>
            <a:pPr marL="225425" lvl="1" indent="-206375">
              <a:spcBef>
                <a:spcPts val="0"/>
              </a:spcBef>
              <a:defRPr/>
            </a:pPr>
            <a:r>
              <a:rPr lang="ru-RU" i="0" dirty="0" smtClean="0">
                <a:solidFill>
                  <a:schemeClr val="tx2"/>
                </a:solidFill>
              </a:rPr>
              <a:t>В мес.: </a:t>
            </a:r>
            <a:r>
              <a:rPr lang="en-US" i="0" dirty="0" smtClean="0">
                <a:solidFill>
                  <a:schemeClr val="tx2"/>
                </a:solidFill>
              </a:rPr>
              <a:t>2.25</a:t>
            </a:r>
            <a:r>
              <a:rPr lang="ru-RU" i="0" dirty="0" smtClean="0">
                <a:solidFill>
                  <a:schemeClr val="tx2"/>
                </a:solidFill>
              </a:rPr>
              <a:t> шт.</a:t>
            </a:r>
            <a:endParaRPr lang="en-US" i="0" dirty="0">
              <a:solidFill>
                <a:schemeClr val="tx2"/>
              </a:solidFill>
            </a:endParaRPr>
          </a:p>
        </p:txBody>
      </p: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2481262" y="5623329"/>
            <a:ext cx="1893094" cy="9171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lvl="1" indent="-206375" algn="ctr">
              <a:lnSpc>
                <a:spcPct val="110000"/>
              </a:lnSpc>
              <a:spcBef>
                <a:spcPct val="10000"/>
              </a:spcBef>
              <a:defRPr/>
            </a:pPr>
            <a:r>
              <a:rPr lang="ru-RU" sz="1600" b="1" i="0" dirty="0" smtClean="0">
                <a:solidFill>
                  <a:schemeClr val="tx2"/>
                </a:solidFill>
              </a:rPr>
              <a:t>Ту-</a:t>
            </a:r>
            <a:r>
              <a:rPr lang="en-US" sz="1600" b="1" i="0" dirty="0" smtClean="0">
                <a:solidFill>
                  <a:schemeClr val="tx2"/>
                </a:solidFill>
              </a:rPr>
              <a:t>1</a:t>
            </a:r>
            <a:r>
              <a:rPr lang="ru-RU" sz="1600" b="1" i="0" dirty="0" smtClean="0">
                <a:solidFill>
                  <a:schemeClr val="tx2"/>
                </a:solidFill>
              </a:rPr>
              <a:t>54</a:t>
            </a:r>
          </a:p>
          <a:p>
            <a:pPr marL="225425" lvl="1" indent="-206375"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Всего: 918</a:t>
            </a:r>
          </a:p>
          <a:p>
            <a:pPr marL="225425" lvl="1" indent="-206375">
              <a:spcBef>
                <a:spcPts val="0"/>
              </a:spcBef>
              <a:defRPr/>
            </a:pPr>
            <a:r>
              <a:rPr lang="ru-RU" i="0" dirty="0" smtClean="0">
                <a:solidFill>
                  <a:schemeClr val="tx2"/>
                </a:solidFill>
              </a:rPr>
              <a:t>В мес.: 5 шт.</a:t>
            </a:r>
            <a:endParaRPr lang="en-US" i="0" dirty="0">
              <a:solidFill>
                <a:schemeClr val="tx2"/>
              </a:solidFill>
            </a:endParaRPr>
          </a:p>
        </p:txBody>
      </p:sp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210" y="5941637"/>
            <a:ext cx="1457326" cy="54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76210" y="5623329"/>
            <a:ext cx="8720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0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88" y="213113"/>
            <a:ext cx="8069580" cy="5880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Система Наглядного Управления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/ Visual Management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121" y="6259339"/>
            <a:ext cx="8918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Система позволяет гарантировать время эскалации проблемы на следующий уровень.</a:t>
            </a:r>
            <a:endParaRPr lang="en-GB" sz="1400" b="1" i="0" dirty="0">
              <a:solidFill>
                <a:schemeClr val="tx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30701" y="1109914"/>
            <a:ext cx="1785572" cy="373826"/>
          </a:xfrm>
          <a:prstGeom prst="roundRect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Доска Генерального Директора</a:t>
            </a:r>
            <a:endParaRPr lang="en-US" sz="1200" b="1" dirty="0">
              <a:solidFill>
                <a:schemeClr val="tx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237226" y="991791"/>
            <a:ext cx="1491986" cy="513165"/>
          </a:xfrm>
          <a:prstGeom prst="cloud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Цели компании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1" name="Vertical Scroll 20"/>
          <p:cNvSpPr/>
          <p:nvPr/>
        </p:nvSpPr>
        <p:spPr>
          <a:xfrm>
            <a:off x="7282347" y="992090"/>
            <a:ext cx="1224000" cy="553664"/>
          </a:xfrm>
          <a:prstGeom prst="verticalScroll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Показатели компании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(</a:t>
            </a:r>
            <a:r>
              <a:rPr lang="en-US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KPI</a:t>
            </a: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)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82169" y="2360049"/>
            <a:ext cx="1372882" cy="438317"/>
          </a:xfrm>
          <a:prstGeom prst="roundRect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Доска Тех. Директора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6645" y="3508390"/>
            <a:ext cx="1053500" cy="438317"/>
          </a:xfrm>
          <a:prstGeom prst="roundRect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Доска Проект 1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70079" y="3498865"/>
            <a:ext cx="1053499" cy="438317"/>
          </a:xfrm>
          <a:prstGeom prst="roundRect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Доска Проект 2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5" name="Vertical Scroll 24"/>
          <p:cNvSpPr/>
          <p:nvPr/>
        </p:nvSpPr>
        <p:spPr>
          <a:xfrm>
            <a:off x="7282347" y="2276624"/>
            <a:ext cx="1224000" cy="553664"/>
          </a:xfrm>
          <a:prstGeom prst="verticalScroll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Показатели отдела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(</a:t>
            </a:r>
            <a:r>
              <a:rPr lang="en-US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KPI</a:t>
            </a: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)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6" name="Vertical Scroll 25"/>
          <p:cNvSpPr/>
          <p:nvPr/>
        </p:nvSpPr>
        <p:spPr>
          <a:xfrm>
            <a:off x="7234722" y="3432345"/>
            <a:ext cx="1224000" cy="553664"/>
          </a:xfrm>
          <a:prstGeom prst="verticalScroll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Показатели проекта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(</a:t>
            </a:r>
            <a:r>
              <a:rPr lang="en-US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KPI</a:t>
            </a: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)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289987" y="2213511"/>
            <a:ext cx="1386465" cy="474716"/>
          </a:xfrm>
          <a:prstGeom prst="cloud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Цели Отдела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8" name="Cloud 27"/>
          <p:cNvSpPr/>
          <p:nvPr/>
        </p:nvSpPr>
        <p:spPr>
          <a:xfrm>
            <a:off x="289987" y="3363542"/>
            <a:ext cx="1386465" cy="509264"/>
          </a:xfrm>
          <a:prstGeom prst="cloud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Цели Проекта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</p:txBody>
      </p:sp>
      <p:cxnSp>
        <p:nvCxnSpPr>
          <p:cNvPr id="29" name="Elbow Connector 28"/>
          <p:cNvCxnSpPr>
            <a:stCxn id="19" idx="2"/>
            <a:endCxn id="22" idx="0"/>
          </p:cNvCxnSpPr>
          <p:nvPr/>
        </p:nvCxnSpPr>
        <p:spPr>
          <a:xfrm rot="5400000">
            <a:off x="3807895" y="1544456"/>
            <a:ext cx="876309" cy="75487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2" idx="2"/>
            <a:endCxn id="23" idx="0"/>
          </p:cNvCxnSpPr>
          <p:nvPr/>
        </p:nvCxnSpPr>
        <p:spPr>
          <a:xfrm rot="5400000">
            <a:off x="2950991" y="2590771"/>
            <a:ext cx="710024" cy="1125215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2" idx="2"/>
            <a:endCxn id="24" idx="0"/>
          </p:cNvCxnSpPr>
          <p:nvPr/>
        </p:nvCxnSpPr>
        <p:spPr>
          <a:xfrm rot="16200000" flipH="1">
            <a:off x="3582470" y="3084505"/>
            <a:ext cx="700499" cy="12821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2" idx="2"/>
            <a:endCxn id="34" idx="0"/>
          </p:cNvCxnSpPr>
          <p:nvPr/>
        </p:nvCxnSpPr>
        <p:spPr>
          <a:xfrm rot="16200000" flipH="1">
            <a:off x="4483298" y="2183678"/>
            <a:ext cx="718502" cy="194787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452678" y="2360050"/>
            <a:ext cx="691407" cy="438317"/>
          </a:xfrm>
          <a:prstGeom prst="roundRect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…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70784" y="3516868"/>
            <a:ext cx="691407" cy="438317"/>
          </a:xfrm>
          <a:prstGeom prst="roundRect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…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</p:txBody>
      </p:sp>
      <p:cxnSp>
        <p:nvCxnSpPr>
          <p:cNvPr id="35" name="Elbow Connector 34"/>
          <p:cNvCxnSpPr>
            <a:stCxn id="19" idx="2"/>
            <a:endCxn id="33" idx="0"/>
          </p:cNvCxnSpPr>
          <p:nvPr/>
        </p:nvCxnSpPr>
        <p:spPr>
          <a:xfrm rot="16200000" flipH="1">
            <a:off x="4772779" y="1334447"/>
            <a:ext cx="876310" cy="1174895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908992" y="3015556"/>
            <a:ext cx="0" cy="26670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918517" y="1755081"/>
            <a:ext cx="0" cy="26670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H="1" flipV="1">
            <a:off x="983219" y="1690467"/>
            <a:ext cx="0" cy="26670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H="1" flipV="1">
            <a:off x="983219" y="2957288"/>
            <a:ext cx="0" cy="26670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472759" y="3023188"/>
            <a:ext cx="209550" cy="289616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414629" y="1921394"/>
            <a:ext cx="209550" cy="289616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04"/>
          <p:cNvSpPr txBox="1"/>
          <p:nvPr/>
        </p:nvSpPr>
        <p:spPr>
          <a:xfrm>
            <a:off x="2674331" y="1969019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Проблемы  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43" name="Text Box 105"/>
          <p:cNvSpPr txBox="1"/>
          <p:nvPr/>
        </p:nvSpPr>
        <p:spPr>
          <a:xfrm>
            <a:off x="1762583" y="3042238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Проблемы  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H="1" flipV="1">
            <a:off x="983220" y="3998437"/>
            <a:ext cx="0" cy="26670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loud 44"/>
          <p:cNvSpPr/>
          <p:nvPr/>
        </p:nvSpPr>
        <p:spPr>
          <a:xfrm>
            <a:off x="191959" y="4422798"/>
            <a:ext cx="1582520" cy="509264"/>
          </a:xfrm>
          <a:prstGeom prst="cloud">
            <a:avLst/>
          </a:prstGeom>
          <a:solidFill>
            <a:schemeClr val="bg1"/>
          </a:solidFill>
          <a:ln w="9525" cap="flat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Цели Сотрудника</a:t>
            </a:r>
            <a:endParaRPr lang="en-US" sz="1100" b="1" dirty="0">
              <a:solidFill>
                <a:schemeClr val="tx2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6" name="Text Box 104"/>
          <p:cNvSpPr txBox="1"/>
          <p:nvPr/>
        </p:nvSpPr>
        <p:spPr>
          <a:xfrm>
            <a:off x="6413412" y="1178399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Уровень 3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47" name="Text Box 104"/>
          <p:cNvSpPr txBox="1"/>
          <p:nvPr/>
        </p:nvSpPr>
        <p:spPr>
          <a:xfrm>
            <a:off x="6413412" y="2460780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Уровень 2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48" name="Text Box 104"/>
          <p:cNvSpPr txBox="1"/>
          <p:nvPr/>
        </p:nvSpPr>
        <p:spPr>
          <a:xfrm>
            <a:off x="6413412" y="3609120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Уровень 1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74034" y="4116696"/>
          <a:ext cx="595236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766"/>
                <a:gridCol w="609600"/>
                <a:gridCol w="914400"/>
                <a:gridCol w="889000"/>
                <a:gridCol w="736600"/>
                <a:gridCol w="1054100"/>
                <a:gridCol w="977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Вторник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Среда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Четверг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Пятница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Суббота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Воскресенье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Понедельник</a:t>
                      </a:r>
                      <a:endParaRPr lang="en-US" sz="800" dirty="0"/>
                    </a:p>
                  </a:txBody>
                  <a:tcPr anchor="ctr"/>
                </a:tc>
              </a:tr>
              <a:tr h="26696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Уровень 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Уровень 3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Left Bracket 50"/>
          <p:cNvSpPr/>
          <p:nvPr/>
        </p:nvSpPr>
        <p:spPr>
          <a:xfrm rot="16200000">
            <a:off x="4347760" y="4314789"/>
            <a:ext cx="151864" cy="964885"/>
          </a:xfrm>
          <a:prstGeom prst="leftBracket">
            <a:avLst>
              <a:gd name="adj" fmla="val 21828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 Bracket 53"/>
          <p:cNvSpPr/>
          <p:nvPr/>
        </p:nvSpPr>
        <p:spPr>
          <a:xfrm rot="16200000">
            <a:off x="6187383" y="3514235"/>
            <a:ext cx="151865" cy="2565994"/>
          </a:xfrm>
          <a:prstGeom prst="leftBracket">
            <a:avLst>
              <a:gd name="adj" fmla="val 21828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Box 104"/>
          <p:cNvSpPr txBox="1"/>
          <p:nvPr/>
        </p:nvSpPr>
        <p:spPr>
          <a:xfrm>
            <a:off x="4051103" y="4913956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Данные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56" name="Text Box 104"/>
          <p:cNvSpPr txBox="1"/>
          <p:nvPr/>
        </p:nvSpPr>
        <p:spPr>
          <a:xfrm>
            <a:off x="5854869" y="4923009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Данные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1901965" y="4005781"/>
            <a:ext cx="209550" cy="289616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05"/>
          <p:cNvSpPr txBox="1"/>
          <p:nvPr/>
        </p:nvSpPr>
        <p:spPr>
          <a:xfrm>
            <a:off x="1191789" y="4024831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Проблемы  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59" name="Text Box 104"/>
          <p:cNvSpPr txBox="1"/>
          <p:nvPr/>
        </p:nvSpPr>
        <p:spPr>
          <a:xfrm>
            <a:off x="191959" y="1705389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Ежегодно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60" name="Text Box 104"/>
          <p:cNvSpPr txBox="1"/>
          <p:nvPr/>
        </p:nvSpPr>
        <p:spPr>
          <a:xfrm>
            <a:off x="237226" y="2953320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Ежегодно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61" name="Text Box 104"/>
          <p:cNvSpPr txBox="1"/>
          <p:nvPr/>
        </p:nvSpPr>
        <p:spPr>
          <a:xfrm>
            <a:off x="191959" y="4022867"/>
            <a:ext cx="697865" cy="2368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ffectLst/>
                <a:latin typeface="Arial"/>
                <a:ea typeface="Times New Roman"/>
                <a:cs typeface="Times New Roman"/>
              </a:rPr>
              <a:t>Квартал</a:t>
            </a:r>
            <a:endParaRPr lang="en-US" sz="1100" b="1" dirty="0">
              <a:solidFill>
                <a:schemeClr val="tx2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925" y="5150811"/>
            <a:ext cx="6398519" cy="11085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B74AF7-44EB-4FA6-AB8E-B232663CC0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58" y="116101"/>
            <a:ext cx="8320135" cy="5873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SQCDP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проекта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Стюхин Дмитрий Александрович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2" y="1257299"/>
            <a:ext cx="6617618" cy="396240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68" y="1257299"/>
            <a:ext cx="2385132" cy="398341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2437121" y="3861787"/>
            <a:ext cx="295821" cy="1460644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82067" y="5322431"/>
            <a:ext cx="1110108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Качество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/>
          <p:cNvCxnSpPr>
            <a:stCxn id="15" idx="0"/>
          </p:cNvCxnSpPr>
          <p:nvPr/>
        </p:nvCxnSpPr>
        <p:spPr>
          <a:xfrm flipV="1">
            <a:off x="4097254" y="3877518"/>
            <a:ext cx="29482" cy="1460644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992174" y="5338162"/>
            <a:ext cx="2210160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Затраты / эффективность/ потерянные часы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>
            <a:stCxn id="17" idx="0"/>
          </p:cNvCxnSpPr>
          <p:nvPr/>
        </p:nvCxnSpPr>
        <p:spPr>
          <a:xfrm flipH="1" flipV="1">
            <a:off x="5566299" y="3877518"/>
            <a:ext cx="191089" cy="1465473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202334" y="5342991"/>
            <a:ext cx="111010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Доставка в срок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>
            <a:stCxn id="19" idx="0"/>
          </p:cNvCxnSpPr>
          <p:nvPr/>
        </p:nvCxnSpPr>
        <p:spPr>
          <a:xfrm flipV="1">
            <a:off x="7089019" y="3986075"/>
            <a:ext cx="295821" cy="1346672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533965" y="5332747"/>
            <a:ext cx="1110108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Ресурсы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>
            <a:stCxn id="26" idx="0"/>
          </p:cNvCxnSpPr>
          <p:nvPr/>
        </p:nvCxnSpPr>
        <p:spPr>
          <a:xfrm flipV="1">
            <a:off x="1083076" y="3928301"/>
            <a:ext cx="185050" cy="1460644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42043" y="5388945"/>
            <a:ext cx="1882066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Моральный климат</a:t>
            </a:r>
          </a:p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(кол-во проблем)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8" idx="2"/>
          </p:cNvCxnSpPr>
          <p:nvPr/>
        </p:nvCxnSpPr>
        <p:spPr>
          <a:xfrm flipH="1">
            <a:off x="4073881" y="1178705"/>
            <a:ext cx="772636" cy="1564495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126735" y="892473"/>
            <a:ext cx="143956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1400" b="1" i="0" dirty="0" smtClean="0">
                <a:solidFill>
                  <a:schemeClr val="tx2"/>
                </a:solidFill>
              </a:rPr>
              <a:t>Отклонения</a:t>
            </a:r>
            <a:endParaRPr lang="en-US" sz="1400" b="1" i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B74AF7-44EB-4FA6-AB8E-B232663CC0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z8CIjcuEygZoM2wC7Df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0E0MDNcE6v8RArww75X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z8CIjcuEygZoM2wC7Df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z8CIjcuEygZoM2wC7D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z8CIjcuEygZoM2wC7Df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z8CIjcuEygZoM2wC7Df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z8CIjcuEygZoM2wC7Df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z8CIjcuEygZoM2wC7Df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z8CIjcuEygZoM2wC7Df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wJujkL6Eurb6Jq15Bd8Q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7854</TotalTime>
  <Words>1700</Words>
  <Application>Microsoft Office PowerPoint</Application>
  <PresentationFormat>Экран (4:3)</PresentationFormat>
  <Paragraphs>560</Paragraphs>
  <Slides>27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Arial Narrow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Slide</vt:lpstr>
      <vt:lpstr> Методология  решения проблем качества на Аэрбас  (инжиниринговый центр в россии).  Взгляд аудитора</vt:lpstr>
      <vt:lpstr>Ключевая  проблема Аэрокосмоса РФ  – низкая конкурентоспособность (Пример по изделию - Региональный джет)</vt:lpstr>
      <vt:lpstr>Презентация PowerPoint</vt:lpstr>
      <vt:lpstr>Презентация PowerPoint</vt:lpstr>
      <vt:lpstr>Презентация PowerPoint</vt:lpstr>
      <vt:lpstr>Что такое ИКАР</vt:lpstr>
      <vt:lpstr>Опыт компании ИКАР</vt:lpstr>
      <vt:lpstr>Система Наглядного Управления / Visual Management</vt:lpstr>
      <vt:lpstr>SQCDP проекта</vt:lpstr>
      <vt:lpstr>SQCDP Техн. Директора</vt:lpstr>
      <vt:lpstr>Карта потока</vt:lpstr>
      <vt:lpstr>Влияние Наглядного Управления</vt:lpstr>
      <vt:lpstr>Качество</vt:lpstr>
      <vt:lpstr>Практическое Решение Проблем</vt:lpstr>
      <vt:lpstr>Практическое Решение Проблем</vt:lpstr>
      <vt:lpstr>Презентация PowerPoint</vt:lpstr>
      <vt:lpstr>Презентация PowerPoint</vt:lpstr>
      <vt:lpstr>Практическое Решение Проблем (Сложности)</vt:lpstr>
      <vt:lpstr>Практическое Решение Проблем (Шаблон)</vt:lpstr>
      <vt:lpstr>Практическое Решение Проблем (Эффективность)</vt:lpstr>
      <vt:lpstr>Объединение элементов в единое целое (Q6) </vt:lpstr>
      <vt:lpstr>Объединение элементов в единое целое (Q6) </vt:lpstr>
      <vt:lpstr>Объединение элементов в единое целое</vt:lpstr>
      <vt:lpstr>Объединение элементов в единое целое</vt:lpstr>
      <vt:lpstr>ЛИН и Качество</vt:lpstr>
      <vt:lpstr>Вопросы  ?</vt:lpstr>
      <vt:lpstr>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рисками</dc:title>
  <dc:creator>Admin</dc:creator>
  <cp:lastModifiedBy>Стюхин Дмитрий Александрович</cp:lastModifiedBy>
  <cp:revision>766</cp:revision>
  <dcterms:created xsi:type="dcterms:W3CDTF">2012-12-09T06:07:08Z</dcterms:created>
  <dcterms:modified xsi:type="dcterms:W3CDTF">2018-02-08T15:35:31Z</dcterms:modified>
</cp:coreProperties>
</file>